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9"/>
  </p:notesMasterIdLst>
  <p:sldIdLst>
    <p:sldId id="256" r:id="rId2"/>
    <p:sldId id="304" r:id="rId3"/>
    <p:sldId id="328" r:id="rId4"/>
    <p:sldId id="307" r:id="rId5"/>
    <p:sldId id="280" r:id="rId6"/>
    <p:sldId id="295" r:id="rId7"/>
    <p:sldId id="321" r:id="rId8"/>
    <p:sldId id="301" r:id="rId9"/>
    <p:sldId id="293" r:id="rId10"/>
    <p:sldId id="314" r:id="rId11"/>
    <p:sldId id="305" r:id="rId12"/>
    <p:sldId id="309" r:id="rId13"/>
    <p:sldId id="313" r:id="rId14"/>
    <p:sldId id="329" r:id="rId15"/>
    <p:sldId id="263" r:id="rId16"/>
    <p:sldId id="264" r:id="rId17"/>
    <p:sldId id="282" r:id="rId18"/>
    <p:sldId id="311" r:id="rId19"/>
    <p:sldId id="306" r:id="rId20"/>
    <p:sldId id="297" r:id="rId21"/>
    <p:sldId id="298" r:id="rId22"/>
    <p:sldId id="299" r:id="rId23"/>
    <p:sldId id="269" r:id="rId24"/>
    <p:sldId id="258" r:id="rId25"/>
    <p:sldId id="260" r:id="rId26"/>
    <p:sldId id="327" r:id="rId27"/>
    <p:sldId id="308" r:id="rId28"/>
    <p:sldId id="318" r:id="rId29"/>
    <p:sldId id="322" r:id="rId30"/>
    <p:sldId id="272" r:id="rId31"/>
    <p:sldId id="286" r:id="rId32"/>
    <p:sldId id="315" r:id="rId33"/>
    <p:sldId id="330" r:id="rId34"/>
    <p:sldId id="323" r:id="rId35"/>
    <p:sldId id="324" r:id="rId36"/>
    <p:sldId id="325" r:id="rId37"/>
    <p:sldId id="319" r:id="rId38"/>
    <p:sldId id="320" r:id="rId39"/>
    <p:sldId id="262" r:id="rId40"/>
    <p:sldId id="326" r:id="rId41"/>
    <p:sldId id="310" r:id="rId42"/>
    <p:sldId id="302" r:id="rId43"/>
    <p:sldId id="294" r:id="rId44"/>
    <p:sldId id="257" r:id="rId45"/>
    <p:sldId id="259" r:id="rId46"/>
    <p:sldId id="300" r:id="rId47"/>
    <p:sldId id="316" r:id="rId4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69"/>
    <p:restoredTop sz="96047"/>
  </p:normalViewPr>
  <p:slideViewPr>
    <p:cSldViewPr snapToGrid="0">
      <p:cViewPr varScale="1">
        <p:scale>
          <a:sx n="114" d="100"/>
          <a:sy n="114" d="100"/>
        </p:scale>
        <p:origin x="64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020332-DFFD-5041-94B9-C2BB315B0133}" type="datetimeFigureOut">
              <a:rPr lang="fr-FR" smtClean="0"/>
              <a:t>14/03/2023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641AB3-FB14-E64F-BCF1-288F078487F7}" type="slidenum">
              <a:rPr lang="fr-FR" smtClean="0"/>
              <a:t>‹N°›</a:t>
            </a:fld>
            <a:endParaRPr lang="fr-FR"/>
          </a:p>
        </p:txBody>
      </p:sp>
    </p:spTree>
    <p:extLst>
      <p:ext uri="{BB962C8B-B14F-4D97-AF65-F5344CB8AC3E}">
        <p14:creationId xmlns:p14="http://schemas.microsoft.com/office/powerpoint/2010/main" val="1479740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1641AB3-FB14-E64F-BCF1-288F078487F7}" type="slidenum">
              <a:rPr lang="fr-FR" smtClean="0"/>
              <a:t>16</a:t>
            </a:fld>
            <a:endParaRPr lang="fr-FR"/>
          </a:p>
        </p:txBody>
      </p:sp>
    </p:spTree>
    <p:extLst>
      <p:ext uri="{BB962C8B-B14F-4D97-AF65-F5344CB8AC3E}">
        <p14:creationId xmlns:p14="http://schemas.microsoft.com/office/powerpoint/2010/main" val="325555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1641AB3-FB14-E64F-BCF1-288F078487F7}" type="slidenum">
              <a:rPr lang="fr-FR" smtClean="0"/>
              <a:t>35</a:t>
            </a:fld>
            <a:endParaRPr lang="fr-FR"/>
          </a:p>
        </p:txBody>
      </p:sp>
    </p:spTree>
    <p:extLst>
      <p:ext uri="{BB962C8B-B14F-4D97-AF65-F5344CB8AC3E}">
        <p14:creationId xmlns:p14="http://schemas.microsoft.com/office/powerpoint/2010/main" val="18180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1641AB3-FB14-E64F-BCF1-288F078487F7}" type="slidenum">
              <a:rPr lang="fr-FR" smtClean="0"/>
              <a:t>38</a:t>
            </a:fld>
            <a:endParaRPr lang="fr-FR"/>
          </a:p>
        </p:txBody>
      </p:sp>
    </p:spTree>
    <p:extLst>
      <p:ext uri="{BB962C8B-B14F-4D97-AF65-F5344CB8AC3E}">
        <p14:creationId xmlns:p14="http://schemas.microsoft.com/office/powerpoint/2010/main" val="25232310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50B3AA-70D3-F2F5-D2F9-E6099CEBC55D}"/>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AF6F72A5-8C4A-98F3-7EA3-8B5BDFA058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109450C5-4CB1-E80D-BC0F-A991906F18C8}"/>
              </a:ext>
            </a:extLst>
          </p:cNvPr>
          <p:cNvSpPr>
            <a:spLocks noGrp="1"/>
          </p:cNvSpPr>
          <p:nvPr>
            <p:ph type="dt" sz="half" idx="10"/>
          </p:nvPr>
        </p:nvSpPr>
        <p:spPr/>
        <p:txBody>
          <a:bodyPr/>
          <a:lstStyle/>
          <a:p>
            <a:fld id="{E86E61DB-DB22-0149-86AC-A6881FEB32C8}" type="datetimeFigureOut">
              <a:rPr lang="fr-FR" smtClean="0"/>
              <a:t>14/03/2023</a:t>
            </a:fld>
            <a:endParaRPr lang="fr-FR"/>
          </a:p>
        </p:txBody>
      </p:sp>
      <p:sp>
        <p:nvSpPr>
          <p:cNvPr id="5" name="Espace réservé du pied de page 4">
            <a:extLst>
              <a:ext uri="{FF2B5EF4-FFF2-40B4-BE49-F238E27FC236}">
                <a16:creationId xmlns:a16="http://schemas.microsoft.com/office/drawing/2014/main" id="{D0B05D81-0DAD-6500-A0DC-2C8E01B5E14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4705006-23C7-3827-7A59-4FB8C4CBAFEA}"/>
              </a:ext>
            </a:extLst>
          </p:cNvPr>
          <p:cNvSpPr>
            <a:spLocks noGrp="1"/>
          </p:cNvSpPr>
          <p:nvPr>
            <p:ph type="sldNum" sz="quarter" idx="12"/>
          </p:nvPr>
        </p:nvSpPr>
        <p:spPr/>
        <p:txBody>
          <a:bodyPr/>
          <a:lstStyle/>
          <a:p>
            <a:fld id="{D4641416-D832-5A40-A2A4-CB82AFC49C9B}" type="slidenum">
              <a:rPr lang="fr-FR" smtClean="0"/>
              <a:t>‹N°›</a:t>
            </a:fld>
            <a:endParaRPr lang="fr-FR"/>
          </a:p>
        </p:txBody>
      </p:sp>
    </p:spTree>
    <p:extLst>
      <p:ext uri="{BB962C8B-B14F-4D97-AF65-F5344CB8AC3E}">
        <p14:creationId xmlns:p14="http://schemas.microsoft.com/office/powerpoint/2010/main" val="3456329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ED07C2-1250-3E49-564E-A407BA12523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F4D32ED4-F34A-4C42-55E0-18A574152B0D}"/>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D5A56C0-9D19-6BEA-1888-EB7CB184879A}"/>
              </a:ext>
            </a:extLst>
          </p:cNvPr>
          <p:cNvSpPr>
            <a:spLocks noGrp="1"/>
          </p:cNvSpPr>
          <p:nvPr>
            <p:ph type="dt" sz="half" idx="10"/>
          </p:nvPr>
        </p:nvSpPr>
        <p:spPr/>
        <p:txBody>
          <a:bodyPr/>
          <a:lstStyle/>
          <a:p>
            <a:fld id="{E86E61DB-DB22-0149-86AC-A6881FEB32C8}" type="datetimeFigureOut">
              <a:rPr lang="fr-FR" smtClean="0"/>
              <a:t>14/03/2023</a:t>
            </a:fld>
            <a:endParaRPr lang="fr-FR"/>
          </a:p>
        </p:txBody>
      </p:sp>
      <p:sp>
        <p:nvSpPr>
          <p:cNvPr id="5" name="Espace réservé du pied de page 4">
            <a:extLst>
              <a:ext uri="{FF2B5EF4-FFF2-40B4-BE49-F238E27FC236}">
                <a16:creationId xmlns:a16="http://schemas.microsoft.com/office/drawing/2014/main" id="{32483BAE-41F9-6FAA-6B09-8C018EBA19C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EC11549-F97C-6959-A6D2-6DB3026ACFB3}"/>
              </a:ext>
            </a:extLst>
          </p:cNvPr>
          <p:cNvSpPr>
            <a:spLocks noGrp="1"/>
          </p:cNvSpPr>
          <p:nvPr>
            <p:ph type="sldNum" sz="quarter" idx="12"/>
          </p:nvPr>
        </p:nvSpPr>
        <p:spPr/>
        <p:txBody>
          <a:bodyPr/>
          <a:lstStyle/>
          <a:p>
            <a:fld id="{D4641416-D832-5A40-A2A4-CB82AFC49C9B}" type="slidenum">
              <a:rPr lang="fr-FR" smtClean="0"/>
              <a:t>‹N°›</a:t>
            </a:fld>
            <a:endParaRPr lang="fr-FR"/>
          </a:p>
        </p:txBody>
      </p:sp>
    </p:spTree>
    <p:extLst>
      <p:ext uri="{BB962C8B-B14F-4D97-AF65-F5344CB8AC3E}">
        <p14:creationId xmlns:p14="http://schemas.microsoft.com/office/powerpoint/2010/main" val="847120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00D459B2-2B5D-E891-CD91-8DF9BA0E911C}"/>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F30D0E7F-BD07-997A-85C6-DDA721658334}"/>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D67FDC6-27A9-2FC3-2F0C-4339B48C26C4}"/>
              </a:ext>
            </a:extLst>
          </p:cNvPr>
          <p:cNvSpPr>
            <a:spLocks noGrp="1"/>
          </p:cNvSpPr>
          <p:nvPr>
            <p:ph type="dt" sz="half" idx="10"/>
          </p:nvPr>
        </p:nvSpPr>
        <p:spPr/>
        <p:txBody>
          <a:bodyPr/>
          <a:lstStyle/>
          <a:p>
            <a:fld id="{E86E61DB-DB22-0149-86AC-A6881FEB32C8}" type="datetimeFigureOut">
              <a:rPr lang="fr-FR" smtClean="0"/>
              <a:t>14/03/2023</a:t>
            </a:fld>
            <a:endParaRPr lang="fr-FR"/>
          </a:p>
        </p:txBody>
      </p:sp>
      <p:sp>
        <p:nvSpPr>
          <p:cNvPr id="5" name="Espace réservé du pied de page 4">
            <a:extLst>
              <a:ext uri="{FF2B5EF4-FFF2-40B4-BE49-F238E27FC236}">
                <a16:creationId xmlns:a16="http://schemas.microsoft.com/office/drawing/2014/main" id="{96F53724-F2A9-299A-65F1-7A8C214311D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F530783-EC87-C59C-D6DE-B0E7047AE0E4}"/>
              </a:ext>
            </a:extLst>
          </p:cNvPr>
          <p:cNvSpPr>
            <a:spLocks noGrp="1"/>
          </p:cNvSpPr>
          <p:nvPr>
            <p:ph type="sldNum" sz="quarter" idx="12"/>
          </p:nvPr>
        </p:nvSpPr>
        <p:spPr/>
        <p:txBody>
          <a:bodyPr/>
          <a:lstStyle/>
          <a:p>
            <a:fld id="{D4641416-D832-5A40-A2A4-CB82AFC49C9B}" type="slidenum">
              <a:rPr lang="fr-FR" smtClean="0"/>
              <a:t>‹N°›</a:t>
            </a:fld>
            <a:endParaRPr lang="fr-FR"/>
          </a:p>
        </p:txBody>
      </p:sp>
    </p:spTree>
    <p:extLst>
      <p:ext uri="{BB962C8B-B14F-4D97-AF65-F5344CB8AC3E}">
        <p14:creationId xmlns:p14="http://schemas.microsoft.com/office/powerpoint/2010/main" val="4098339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71EA38-F049-F3AD-B7C1-B1F67C8063F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2D100C9-9A2F-9AB9-985F-F47CB6495E47}"/>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7D6C079-A676-6635-CEA7-0ADA2CF88DDF}"/>
              </a:ext>
            </a:extLst>
          </p:cNvPr>
          <p:cNvSpPr>
            <a:spLocks noGrp="1"/>
          </p:cNvSpPr>
          <p:nvPr>
            <p:ph type="dt" sz="half" idx="10"/>
          </p:nvPr>
        </p:nvSpPr>
        <p:spPr/>
        <p:txBody>
          <a:bodyPr/>
          <a:lstStyle/>
          <a:p>
            <a:fld id="{E86E61DB-DB22-0149-86AC-A6881FEB32C8}" type="datetimeFigureOut">
              <a:rPr lang="fr-FR" smtClean="0"/>
              <a:t>14/03/2023</a:t>
            </a:fld>
            <a:endParaRPr lang="fr-FR"/>
          </a:p>
        </p:txBody>
      </p:sp>
      <p:sp>
        <p:nvSpPr>
          <p:cNvPr id="5" name="Espace réservé du pied de page 4">
            <a:extLst>
              <a:ext uri="{FF2B5EF4-FFF2-40B4-BE49-F238E27FC236}">
                <a16:creationId xmlns:a16="http://schemas.microsoft.com/office/drawing/2014/main" id="{AE75B4DA-7C90-1277-38A6-5A651F86018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0C2C2CA-E045-97A8-8094-A78D4ACE95ED}"/>
              </a:ext>
            </a:extLst>
          </p:cNvPr>
          <p:cNvSpPr>
            <a:spLocks noGrp="1"/>
          </p:cNvSpPr>
          <p:nvPr>
            <p:ph type="sldNum" sz="quarter" idx="12"/>
          </p:nvPr>
        </p:nvSpPr>
        <p:spPr/>
        <p:txBody>
          <a:bodyPr/>
          <a:lstStyle/>
          <a:p>
            <a:fld id="{D4641416-D832-5A40-A2A4-CB82AFC49C9B}" type="slidenum">
              <a:rPr lang="fr-FR" smtClean="0"/>
              <a:t>‹N°›</a:t>
            </a:fld>
            <a:endParaRPr lang="fr-FR"/>
          </a:p>
        </p:txBody>
      </p:sp>
    </p:spTree>
    <p:extLst>
      <p:ext uri="{BB962C8B-B14F-4D97-AF65-F5344CB8AC3E}">
        <p14:creationId xmlns:p14="http://schemas.microsoft.com/office/powerpoint/2010/main" val="3947077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B88863-F80B-D287-5D2F-F1062E3D40D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12BB5959-447F-7E72-69F3-8AAB82D33E3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33C79B56-00E1-1D6A-E014-E058D98A4D97}"/>
              </a:ext>
            </a:extLst>
          </p:cNvPr>
          <p:cNvSpPr>
            <a:spLocks noGrp="1"/>
          </p:cNvSpPr>
          <p:nvPr>
            <p:ph type="dt" sz="half" idx="10"/>
          </p:nvPr>
        </p:nvSpPr>
        <p:spPr/>
        <p:txBody>
          <a:bodyPr/>
          <a:lstStyle/>
          <a:p>
            <a:fld id="{E86E61DB-DB22-0149-86AC-A6881FEB32C8}" type="datetimeFigureOut">
              <a:rPr lang="fr-FR" smtClean="0"/>
              <a:t>14/03/2023</a:t>
            </a:fld>
            <a:endParaRPr lang="fr-FR"/>
          </a:p>
        </p:txBody>
      </p:sp>
      <p:sp>
        <p:nvSpPr>
          <p:cNvPr id="5" name="Espace réservé du pied de page 4">
            <a:extLst>
              <a:ext uri="{FF2B5EF4-FFF2-40B4-BE49-F238E27FC236}">
                <a16:creationId xmlns:a16="http://schemas.microsoft.com/office/drawing/2014/main" id="{065B9582-EF2C-C39C-3F72-262092230DE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8ACDA02-4D0E-B5A2-212F-226059533DAF}"/>
              </a:ext>
            </a:extLst>
          </p:cNvPr>
          <p:cNvSpPr>
            <a:spLocks noGrp="1"/>
          </p:cNvSpPr>
          <p:nvPr>
            <p:ph type="sldNum" sz="quarter" idx="12"/>
          </p:nvPr>
        </p:nvSpPr>
        <p:spPr/>
        <p:txBody>
          <a:bodyPr/>
          <a:lstStyle/>
          <a:p>
            <a:fld id="{D4641416-D832-5A40-A2A4-CB82AFC49C9B}" type="slidenum">
              <a:rPr lang="fr-FR" smtClean="0"/>
              <a:t>‹N°›</a:t>
            </a:fld>
            <a:endParaRPr lang="fr-FR"/>
          </a:p>
        </p:txBody>
      </p:sp>
    </p:spTree>
    <p:extLst>
      <p:ext uri="{BB962C8B-B14F-4D97-AF65-F5344CB8AC3E}">
        <p14:creationId xmlns:p14="http://schemas.microsoft.com/office/powerpoint/2010/main" val="2701238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88EBDF-A30F-8EF2-FDFC-1AC173BF815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BE4EAC5-2B4A-E697-0DD6-C4C98A569981}"/>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06353DD4-D560-2DF6-E567-9726C2C5B848}"/>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A79C7DF0-D857-1DCA-293D-01C20558951E}"/>
              </a:ext>
            </a:extLst>
          </p:cNvPr>
          <p:cNvSpPr>
            <a:spLocks noGrp="1"/>
          </p:cNvSpPr>
          <p:nvPr>
            <p:ph type="dt" sz="half" idx="10"/>
          </p:nvPr>
        </p:nvSpPr>
        <p:spPr/>
        <p:txBody>
          <a:bodyPr/>
          <a:lstStyle/>
          <a:p>
            <a:fld id="{E86E61DB-DB22-0149-86AC-A6881FEB32C8}" type="datetimeFigureOut">
              <a:rPr lang="fr-FR" smtClean="0"/>
              <a:t>14/03/2023</a:t>
            </a:fld>
            <a:endParaRPr lang="fr-FR"/>
          </a:p>
        </p:txBody>
      </p:sp>
      <p:sp>
        <p:nvSpPr>
          <p:cNvPr id="6" name="Espace réservé du pied de page 5">
            <a:extLst>
              <a:ext uri="{FF2B5EF4-FFF2-40B4-BE49-F238E27FC236}">
                <a16:creationId xmlns:a16="http://schemas.microsoft.com/office/drawing/2014/main" id="{B6891771-1E44-B954-5C9E-5DE30A71F94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0125453-7AEE-F527-6F4D-BA52E37A1A66}"/>
              </a:ext>
            </a:extLst>
          </p:cNvPr>
          <p:cNvSpPr>
            <a:spLocks noGrp="1"/>
          </p:cNvSpPr>
          <p:nvPr>
            <p:ph type="sldNum" sz="quarter" idx="12"/>
          </p:nvPr>
        </p:nvSpPr>
        <p:spPr/>
        <p:txBody>
          <a:bodyPr/>
          <a:lstStyle/>
          <a:p>
            <a:fld id="{D4641416-D832-5A40-A2A4-CB82AFC49C9B}" type="slidenum">
              <a:rPr lang="fr-FR" smtClean="0"/>
              <a:t>‹N°›</a:t>
            </a:fld>
            <a:endParaRPr lang="fr-FR"/>
          </a:p>
        </p:txBody>
      </p:sp>
    </p:spTree>
    <p:extLst>
      <p:ext uri="{BB962C8B-B14F-4D97-AF65-F5344CB8AC3E}">
        <p14:creationId xmlns:p14="http://schemas.microsoft.com/office/powerpoint/2010/main" val="4272677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E42686-1DF8-66BA-AF44-9008C3E83D49}"/>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39807DD-9E85-557B-296E-E46336DDC1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1AAC51D3-D9FE-0189-3655-897184FB601D}"/>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8458834D-8C1B-2877-F1F1-3D415302B0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D409F755-F7C4-D001-4706-86C6A0C5E122}"/>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33CC9446-A368-8142-31EC-98CE5CE99E62}"/>
              </a:ext>
            </a:extLst>
          </p:cNvPr>
          <p:cNvSpPr>
            <a:spLocks noGrp="1"/>
          </p:cNvSpPr>
          <p:nvPr>
            <p:ph type="dt" sz="half" idx="10"/>
          </p:nvPr>
        </p:nvSpPr>
        <p:spPr/>
        <p:txBody>
          <a:bodyPr/>
          <a:lstStyle/>
          <a:p>
            <a:fld id="{E86E61DB-DB22-0149-86AC-A6881FEB32C8}" type="datetimeFigureOut">
              <a:rPr lang="fr-FR" smtClean="0"/>
              <a:t>14/03/2023</a:t>
            </a:fld>
            <a:endParaRPr lang="fr-FR"/>
          </a:p>
        </p:txBody>
      </p:sp>
      <p:sp>
        <p:nvSpPr>
          <p:cNvPr id="8" name="Espace réservé du pied de page 7">
            <a:extLst>
              <a:ext uri="{FF2B5EF4-FFF2-40B4-BE49-F238E27FC236}">
                <a16:creationId xmlns:a16="http://schemas.microsoft.com/office/drawing/2014/main" id="{134B558A-9FA1-921E-EE6F-AC0EB79D7AF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B65FA3BC-532D-B638-14CB-179712E27540}"/>
              </a:ext>
            </a:extLst>
          </p:cNvPr>
          <p:cNvSpPr>
            <a:spLocks noGrp="1"/>
          </p:cNvSpPr>
          <p:nvPr>
            <p:ph type="sldNum" sz="quarter" idx="12"/>
          </p:nvPr>
        </p:nvSpPr>
        <p:spPr/>
        <p:txBody>
          <a:bodyPr/>
          <a:lstStyle/>
          <a:p>
            <a:fld id="{D4641416-D832-5A40-A2A4-CB82AFC49C9B}" type="slidenum">
              <a:rPr lang="fr-FR" smtClean="0"/>
              <a:t>‹N°›</a:t>
            </a:fld>
            <a:endParaRPr lang="fr-FR"/>
          </a:p>
        </p:txBody>
      </p:sp>
    </p:spTree>
    <p:extLst>
      <p:ext uri="{BB962C8B-B14F-4D97-AF65-F5344CB8AC3E}">
        <p14:creationId xmlns:p14="http://schemas.microsoft.com/office/powerpoint/2010/main" val="3316698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C4FAFC-9607-91AD-7E21-CF2F7A1C38B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328992D6-89EE-6DB3-D634-3710A0A611AC}"/>
              </a:ext>
            </a:extLst>
          </p:cNvPr>
          <p:cNvSpPr>
            <a:spLocks noGrp="1"/>
          </p:cNvSpPr>
          <p:nvPr>
            <p:ph type="dt" sz="half" idx="10"/>
          </p:nvPr>
        </p:nvSpPr>
        <p:spPr/>
        <p:txBody>
          <a:bodyPr/>
          <a:lstStyle/>
          <a:p>
            <a:fld id="{E86E61DB-DB22-0149-86AC-A6881FEB32C8}" type="datetimeFigureOut">
              <a:rPr lang="fr-FR" smtClean="0"/>
              <a:t>14/03/2023</a:t>
            </a:fld>
            <a:endParaRPr lang="fr-FR"/>
          </a:p>
        </p:txBody>
      </p:sp>
      <p:sp>
        <p:nvSpPr>
          <p:cNvPr id="4" name="Espace réservé du pied de page 3">
            <a:extLst>
              <a:ext uri="{FF2B5EF4-FFF2-40B4-BE49-F238E27FC236}">
                <a16:creationId xmlns:a16="http://schemas.microsoft.com/office/drawing/2014/main" id="{536EA685-CCD3-5699-6B49-F38AADFFF53F}"/>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36C147EA-23A6-07E1-70C2-068203D36E6C}"/>
              </a:ext>
            </a:extLst>
          </p:cNvPr>
          <p:cNvSpPr>
            <a:spLocks noGrp="1"/>
          </p:cNvSpPr>
          <p:nvPr>
            <p:ph type="sldNum" sz="quarter" idx="12"/>
          </p:nvPr>
        </p:nvSpPr>
        <p:spPr/>
        <p:txBody>
          <a:bodyPr/>
          <a:lstStyle/>
          <a:p>
            <a:fld id="{D4641416-D832-5A40-A2A4-CB82AFC49C9B}" type="slidenum">
              <a:rPr lang="fr-FR" smtClean="0"/>
              <a:t>‹N°›</a:t>
            </a:fld>
            <a:endParaRPr lang="fr-FR"/>
          </a:p>
        </p:txBody>
      </p:sp>
    </p:spTree>
    <p:extLst>
      <p:ext uri="{BB962C8B-B14F-4D97-AF65-F5344CB8AC3E}">
        <p14:creationId xmlns:p14="http://schemas.microsoft.com/office/powerpoint/2010/main" val="749504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91412CB2-CA87-C8EF-CBED-FA1F179B1FE0}"/>
              </a:ext>
            </a:extLst>
          </p:cNvPr>
          <p:cNvSpPr>
            <a:spLocks noGrp="1"/>
          </p:cNvSpPr>
          <p:nvPr>
            <p:ph type="dt" sz="half" idx="10"/>
          </p:nvPr>
        </p:nvSpPr>
        <p:spPr/>
        <p:txBody>
          <a:bodyPr/>
          <a:lstStyle/>
          <a:p>
            <a:fld id="{E86E61DB-DB22-0149-86AC-A6881FEB32C8}" type="datetimeFigureOut">
              <a:rPr lang="fr-FR" smtClean="0"/>
              <a:t>14/03/2023</a:t>
            </a:fld>
            <a:endParaRPr lang="fr-FR"/>
          </a:p>
        </p:txBody>
      </p:sp>
      <p:sp>
        <p:nvSpPr>
          <p:cNvPr id="3" name="Espace réservé du pied de page 2">
            <a:extLst>
              <a:ext uri="{FF2B5EF4-FFF2-40B4-BE49-F238E27FC236}">
                <a16:creationId xmlns:a16="http://schemas.microsoft.com/office/drawing/2014/main" id="{3C4E87CF-C53E-6339-0917-0AF1CD1E4AB7}"/>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E4515EA3-D9D8-A730-C938-803F9E3C87E5}"/>
              </a:ext>
            </a:extLst>
          </p:cNvPr>
          <p:cNvSpPr>
            <a:spLocks noGrp="1"/>
          </p:cNvSpPr>
          <p:nvPr>
            <p:ph type="sldNum" sz="quarter" idx="12"/>
          </p:nvPr>
        </p:nvSpPr>
        <p:spPr/>
        <p:txBody>
          <a:bodyPr/>
          <a:lstStyle/>
          <a:p>
            <a:fld id="{D4641416-D832-5A40-A2A4-CB82AFC49C9B}" type="slidenum">
              <a:rPr lang="fr-FR" smtClean="0"/>
              <a:t>‹N°›</a:t>
            </a:fld>
            <a:endParaRPr lang="fr-FR"/>
          </a:p>
        </p:txBody>
      </p:sp>
    </p:spTree>
    <p:extLst>
      <p:ext uri="{BB962C8B-B14F-4D97-AF65-F5344CB8AC3E}">
        <p14:creationId xmlns:p14="http://schemas.microsoft.com/office/powerpoint/2010/main" val="1443875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33E852-C787-979E-9011-D3AACDD3F78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68784C19-6376-F583-9FB1-5FA4CF2C69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BA722EC-F093-8B96-0C34-989E0D0BEF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B41A0B6-82EA-9AF9-5178-0809B734B2D9}"/>
              </a:ext>
            </a:extLst>
          </p:cNvPr>
          <p:cNvSpPr>
            <a:spLocks noGrp="1"/>
          </p:cNvSpPr>
          <p:nvPr>
            <p:ph type="dt" sz="half" idx="10"/>
          </p:nvPr>
        </p:nvSpPr>
        <p:spPr/>
        <p:txBody>
          <a:bodyPr/>
          <a:lstStyle/>
          <a:p>
            <a:fld id="{E86E61DB-DB22-0149-86AC-A6881FEB32C8}" type="datetimeFigureOut">
              <a:rPr lang="fr-FR" smtClean="0"/>
              <a:t>14/03/2023</a:t>
            </a:fld>
            <a:endParaRPr lang="fr-FR"/>
          </a:p>
        </p:txBody>
      </p:sp>
      <p:sp>
        <p:nvSpPr>
          <p:cNvPr id="6" name="Espace réservé du pied de page 5">
            <a:extLst>
              <a:ext uri="{FF2B5EF4-FFF2-40B4-BE49-F238E27FC236}">
                <a16:creationId xmlns:a16="http://schemas.microsoft.com/office/drawing/2014/main" id="{F3C54FB9-6D21-6749-39BA-B3C9EAA2712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255FF7C-89F7-2F51-BCB1-7228E11B7009}"/>
              </a:ext>
            </a:extLst>
          </p:cNvPr>
          <p:cNvSpPr>
            <a:spLocks noGrp="1"/>
          </p:cNvSpPr>
          <p:nvPr>
            <p:ph type="sldNum" sz="quarter" idx="12"/>
          </p:nvPr>
        </p:nvSpPr>
        <p:spPr/>
        <p:txBody>
          <a:bodyPr/>
          <a:lstStyle/>
          <a:p>
            <a:fld id="{D4641416-D832-5A40-A2A4-CB82AFC49C9B}" type="slidenum">
              <a:rPr lang="fr-FR" smtClean="0"/>
              <a:t>‹N°›</a:t>
            </a:fld>
            <a:endParaRPr lang="fr-FR"/>
          </a:p>
        </p:txBody>
      </p:sp>
    </p:spTree>
    <p:extLst>
      <p:ext uri="{BB962C8B-B14F-4D97-AF65-F5344CB8AC3E}">
        <p14:creationId xmlns:p14="http://schemas.microsoft.com/office/powerpoint/2010/main" val="1100493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681CF4-32C7-BDA0-A18F-BA119700503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3D377A66-1145-2A27-5148-AD14CAABD8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D66AF32F-5319-8296-A41F-B73BE69925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CA48CDB-25EF-5537-BF88-FC31A7420E69}"/>
              </a:ext>
            </a:extLst>
          </p:cNvPr>
          <p:cNvSpPr>
            <a:spLocks noGrp="1"/>
          </p:cNvSpPr>
          <p:nvPr>
            <p:ph type="dt" sz="half" idx="10"/>
          </p:nvPr>
        </p:nvSpPr>
        <p:spPr/>
        <p:txBody>
          <a:bodyPr/>
          <a:lstStyle/>
          <a:p>
            <a:fld id="{E86E61DB-DB22-0149-86AC-A6881FEB32C8}" type="datetimeFigureOut">
              <a:rPr lang="fr-FR" smtClean="0"/>
              <a:t>14/03/2023</a:t>
            </a:fld>
            <a:endParaRPr lang="fr-FR"/>
          </a:p>
        </p:txBody>
      </p:sp>
      <p:sp>
        <p:nvSpPr>
          <p:cNvPr id="6" name="Espace réservé du pied de page 5">
            <a:extLst>
              <a:ext uri="{FF2B5EF4-FFF2-40B4-BE49-F238E27FC236}">
                <a16:creationId xmlns:a16="http://schemas.microsoft.com/office/drawing/2014/main" id="{0A23D93D-F6FC-5524-A67B-9922628D691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B7467B7-7C2F-4E17-43E1-97AACF874447}"/>
              </a:ext>
            </a:extLst>
          </p:cNvPr>
          <p:cNvSpPr>
            <a:spLocks noGrp="1"/>
          </p:cNvSpPr>
          <p:nvPr>
            <p:ph type="sldNum" sz="quarter" idx="12"/>
          </p:nvPr>
        </p:nvSpPr>
        <p:spPr/>
        <p:txBody>
          <a:bodyPr/>
          <a:lstStyle/>
          <a:p>
            <a:fld id="{D4641416-D832-5A40-A2A4-CB82AFC49C9B}" type="slidenum">
              <a:rPr lang="fr-FR" smtClean="0"/>
              <a:t>‹N°›</a:t>
            </a:fld>
            <a:endParaRPr lang="fr-FR"/>
          </a:p>
        </p:txBody>
      </p:sp>
    </p:spTree>
    <p:extLst>
      <p:ext uri="{BB962C8B-B14F-4D97-AF65-F5344CB8AC3E}">
        <p14:creationId xmlns:p14="http://schemas.microsoft.com/office/powerpoint/2010/main" val="734903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014411F3-5059-08A8-3BAC-EDFE60EDF8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4CC5026E-5587-EB7B-CCAA-EBBA94B6EC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2B23D80-1CB4-4C4E-3F34-E7BE0F9098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6E61DB-DB22-0149-86AC-A6881FEB32C8}" type="datetimeFigureOut">
              <a:rPr lang="fr-FR" smtClean="0"/>
              <a:t>14/03/2023</a:t>
            </a:fld>
            <a:endParaRPr lang="fr-FR"/>
          </a:p>
        </p:txBody>
      </p:sp>
      <p:sp>
        <p:nvSpPr>
          <p:cNvPr id="5" name="Espace réservé du pied de page 4">
            <a:extLst>
              <a:ext uri="{FF2B5EF4-FFF2-40B4-BE49-F238E27FC236}">
                <a16:creationId xmlns:a16="http://schemas.microsoft.com/office/drawing/2014/main" id="{0A290CE3-5B72-E63B-FC67-774A3E5614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332682E4-9C60-842F-D43C-A51F3EA04E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641416-D832-5A40-A2A4-CB82AFC49C9B}" type="slidenum">
              <a:rPr lang="fr-FR" smtClean="0"/>
              <a:t>‹N°›</a:t>
            </a:fld>
            <a:endParaRPr lang="fr-FR"/>
          </a:p>
        </p:txBody>
      </p:sp>
    </p:spTree>
    <p:extLst>
      <p:ext uri="{BB962C8B-B14F-4D97-AF65-F5344CB8AC3E}">
        <p14:creationId xmlns:p14="http://schemas.microsoft.com/office/powerpoint/2010/main" val="2179831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vie-publique.fr/sites/default/files/rapport/pdf/285620.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toupie.org/Dictionnaire/Norme.htm" TargetMode="External"/><Relationship Id="rId2" Type="http://schemas.openxmlformats.org/officeDocument/2006/relationships/hyperlink" Target="https://www.toupie.org/Dictionnaire/Societe.htm" TargetMode="External"/><Relationship Id="rId1" Type="http://schemas.openxmlformats.org/officeDocument/2006/relationships/slideLayout" Target="../slideLayouts/slideLayout2.xml"/><Relationship Id="rId5" Type="http://schemas.openxmlformats.org/officeDocument/2006/relationships/hyperlink" Target="https://www.toupie.org/Dictionnaire/Valeur.htm" TargetMode="External"/><Relationship Id="rId4" Type="http://schemas.openxmlformats.org/officeDocument/2006/relationships/hyperlink" Target="https://www.toupie.org/Dictionnaire/Garantie.htm"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justice.fr/lexique/letter_i#Infraction" TargetMode="External"/><Relationship Id="rId2" Type="http://schemas.openxmlformats.org/officeDocument/2006/relationships/hyperlink" Target="https://www.justice.fr/lexique/letter_v#Victime" TargetMode="External"/><Relationship Id="rId1" Type="http://schemas.openxmlformats.org/officeDocument/2006/relationships/slideLayout" Target="../slideLayouts/slideLayout2.xml"/><Relationship Id="rId5" Type="http://schemas.openxmlformats.org/officeDocument/2006/relationships/hyperlink" Target="https://www.justice.fr/lexique/letter_t#Tiers" TargetMode="External"/><Relationship Id="rId4" Type="http://schemas.openxmlformats.org/officeDocument/2006/relationships/hyperlink" Target="https://www.justice.fr/lexique/letter_a#Auteur" TargetMode="Externa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2851C0-5DC8-BDB5-8B9C-E5265CA8089C}"/>
              </a:ext>
            </a:extLst>
          </p:cNvPr>
          <p:cNvSpPr>
            <a:spLocks noGrp="1"/>
          </p:cNvSpPr>
          <p:nvPr>
            <p:ph type="ctrTitle"/>
          </p:nvPr>
        </p:nvSpPr>
        <p:spPr>
          <a:xfrm>
            <a:off x="1523999" y="1122363"/>
            <a:ext cx="9326137" cy="2387600"/>
          </a:xfrm>
        </p:spPr>
        <p:txBody>
          <a:bodyPr>
            <a:normAutofit/>
          </a:bodyPr>
          <a:lstStyle/>
          <a:p>
            <a:r>
              <a:rPr lang="fr-FR" sz="4000" dirty="0">
                <a:effectLst/>
                <a:latin typeface="Calibri" panose="020F0502020204030204" pitchFamily="34" charset="0"/>
                <a:ea typeface="Calibri" panose="020F0502020204030204" pitchFamily="34" charset="0"/>
                <a:cs typeface="Times New Roman" panose="02020603050405020304" pitchFamily="18" charset="0"/>
              </a:rPr>
              <a:t>Surpopulation carcérale : une politique carcérale dans l’impasse ? </a:t>
            </a:r>
            <a:r>
              <a:rPr lang="fr-FR" sz="4000" dirty="0">
                <a:effectLst/>
              </a:rPr>
              <a:t> </a:t>
            </a:r>
            <a:endParaRPr lang="fr-FR" sz="4000" dirty="0"/>
          </a:p>
        </p:txBody>
      </p:sp>
    </p:spTree>
    <p:extLst>
      <p:ext uri="{BB962C8B-B14F-4D97-AF65-F5344CB8AC3E}">
        <p14:creationId xmlns:p14="http://schemas.microsoft.com/office/powerpoint/2010/main" val="650515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ndignité de la prison de Gradignan : les avocats et l'OIP saisissent le juge administratif">
            <a:extLst>
              <a:ext uri="{FF2B5EF4-FFF2-40B4-BE49-F238E27FC236}">
                <a16:creationId xmlns:a16="http://schemas.microsoft.com/office/drawing/2014/main" id="{D2CCA050-DC59-173B-4B62-322EAD23C1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371" y="0"/>
            <a:ext cx="10287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ZoneTexte 4">
            <a:extLst>
              <a:ext uri="{FF2B5EF4-FFF2-40B4-BE49-F238E27FC236}">
                <a16:creationId xmlns:a16="http://schemas.microsoft.com/office/drawing/2014/main" id="{66D4C790-A848-E5B4-4417-7639268CCFCD}"/>
              </a:ext>
            </a:extLst>
          </p:cNvPr>
          <p:cNvSpPr txBox="1"/>
          <p:nvPr/>
        </p:nvSpPr>
        <p:spPr>
          <a:xfrm>
            <a:off x="10772081" y="4661210"/>
            <a:ext cx="1276375" cy="646331"/>
          </a:xfrm>
          <a:prstGeom prst="rect">
            <a:avLst/>
          </a:prstGeom>
          <a:noFill/>
        </p:spPr>
        <p:txBody>
          <a:bodyPr wrap="none" rtlCol="0">
            <a:spAutoFit/>
          </a:bodyPr>
          <a:lstStyle/>
          <a:p>
            <a:r>
              <a:rPr lang="fr-FR" sz="1200" dirty="0"/>
              <a:t>Source :</a:t>
            </a:r>
          </a:p>
          <a:p>
            <a:r>
              <a:rPr lang="fr-FR" sz="1200" dirty="0" err="1"/>
              <a:t>Actujuridique.fr</a:t>
            </a:r>
            <a:endParaRPr lang="fr-FR" sz="1200" dirty="0"/>
          </a:p>
          <a:p>
            <a:r>
              <a:rPr lang="fr-FR" sz="1200" dirty="0"/>
              <a:t>MA de Gradignan</a:t>
            </a:r>
          </a:p>
        </p:txBody>
      </p:sp>
    </p:spTree>
    <p:extLst>
      <p:ext uri="{BB962C8B-B14F-4D97-AF65-F5344CB8AC3E}">
        <p14:creationId xmlns:p14="http://schemas.microsoft.com/office/powerpoint/2010/main" val="2903574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45BF39F7-CC7D-E549-B513-CDB6B00C9F16}"/>
              </a:ext>
            </a:extLst>
          </p:cNvPr>
          <p:cNvSpPr txBox="1"/>
          <p:nvPr/>
        </p:nvSpPr>
        <p:spPr>
          <a:xfrm>
            <a:off x="3300761" y="1338146"/>
            <a:ext cx="3462743" cy="369332"/>
          </a:xfrm>
          <a:prstGeom prst="rect">
            <a:avLst/>
          </a:prstGeom>
          <a:noFill/>
        </p:spPr>
        <p:txBody>
          <a:bodyPr wrap="none" rtlCol="0">
            <a:spAutoFit/>
          </a:bodyPr>
          <a:lstStyle/>
          <a:p>
            <a:r>
              <a:rPr lang="fr-FR" dirty="0"/>
              <a:t>Surpopulation carcérale : l’impasse</a:t>
            </a:r>
          </a:p>
        </p:txBody>
      </p:sp>
      <p:sp>
        <p:nvSpPr>
          <p:cNvPr id="5" name="ZoneTexte 4">
            <a:extLst>
              <a:ext uri="{FF2B5EF4-FFF2-40B4-BE49-F238E27FC236}">
                <a16:creationId xmlns:a16="http://schemas.microsoft.com/office/drawing/2014/main" id="{44B558F2-75B3-E17B-1522-BBCC68874595}"/>
              </a:ext>
            </a:extLst>
          </p:cNvPr>
          <p:cNvSpPr txBox="1"/>
          <p:nvPr/>
        </p:nvSpPr>
        <p:spPr>
          <a:xfrm>
            <a:off x="2475568" y="2174488"/>
            <a:ext cx="1723549" cy="369332"/>
          </a:xfrm>
          <a:prstGeom prst="rect">
            <a:avLst/>
          </a:prstGeom>
          <a:noFill/>
        </p:spPr>
        <p:txBody>
          <a:bodyPr wrap="none" rtlCol="0">
            <a:spAutoFit/>
          </a:bodyPr>
          <a:lstStyle/>
          <a:p>
            <a:r>
              <a:rPr lang="fr-FR" dirty="0"/>
              <a:t>1- Etat des lieux </a:t>
            </a:r>
          </a:p>
        </p:txBody>
      </p:sp>
      <p:sp>
        <p:nvSpPr>
          <p:cNvPr id="6" name="ZoneTexte 5">
            <a:extLst>
              <a:ext uri="{FF2B5EF4-FFF2-40B4-BE49-F238E27FC236}">
                <a16:creationId xmlns:a16="http://schemas.microsoft.com/office/drawing/2014/main" id="{FE28CDE2-B426-47FC-4675-5407544A61D2}"/>
              </a:ext>
            </a:extLst>
          </p:cNvPr>
          <p:cNvSpPr txBox="1"/>
          <p:nvPr/>
        </p:nvSpPr>
        <p:spPr>
          <a:xfrm>
            <a:off x="2442117" y="2832410"/>
            <a:ext cx="3759619" cy="369332"/>
          </a:xfrm>
          <a:prstGeom prst="rect">
            <a:avLst/>
          </a:prstGeom>
          <a:noFill/>
        </p:spPr>
        <p:txBody>
          <a:bodyPr wrap="none" rtlCol="0">
            <a:spAutoFit/>
          </a:bodyPr>
          <a:lstStyle/>
          <a:p>
            <a:r>
              <a:rPr lang="fr-FR" dirty="0">
                <a:solidFill>
                  <a:srgbClr val="FF0000"/>
                </a:solidFill>
              </a:rPr>
              <a:t>2- Une « culture de l’enfermement ? »</a:t>
            </a:r>
          </a:p>
        </p:txBody>
      </p:sp>
      <p:sp>
        <p:nvSpPr>
          <p:cNvPr id="7" name="ZoneTexte 6">
            <a:extLst>
              <a:ext uri="{FF2B5EF4-FFF2-40B4-BE49-F238E27FC236}">
                <a16:creationId xmlns:a16="http://schemas.microsoft.com/office/drawing/2014/main" id="{E82F2828-E380-DB54-9188-6C44C89C7DF3}"/>
              </a:ext>
            </a:extLst>
          </p:cNvPr>
          <p:cNvSpPr txBox="1"/>
          <p:nvPr/>
        </p:nvSpPr>
        <p:spPr>
          <a:xfrm>
            <a:off x="2464420" y="3579541"/>
            <a:ext cx="5247911" cy="369332"/>
          </a:xfrm>
          <a:prstGeom prst="rect">
            <a:avLst/>
          </a:prstGeom>
          <a:noFill/>
        </p:spPr>
        <p:txBody>
          <a:bodyPr wrap="none" rtlCol="0">
            <a:spAutoFit/>
          </a:bodyPr>
          <a:lstStyle/>
          <a:p>
            <a:r>
              <a:rPr lang="fr-FR" dirty="0"/>
              <a:t>3- Sortir de l’impasse : des solutions « cosmétiques »?</a:t>
            </a:r>
          </a:p>
        </p:txBody>
      </p:sp>
      <p:sp>
        <p:nvSpPr>
          <p:cNvPr id="3" name="ZoneTexte 2">
            <a:extLst>
              <a:ext uri="{FF2B5EF4-FFF2-40B4-BE49-F238E27FC236}">
                <a16:creationId xmlns:a16="http://schemas.microsoft.com/office/drawing/2014/main" id="{5B8774EF-E4C2-2906-C973-98F893CD0AFD}"/>
              </a:ext>
            </a:extLst>
          </p:cNvPr>
          <p:cNvSpPr txBox="1"/>
          <p:nvPr/>
        </p:nvSpPr>
        <p:spPr>
          <a:xfrm>
            <a:off x="2503454" y="4421679"/>
            <a:ext cx="6099716" cy="646331"/>
          </a:xfrm>
          <a:prstGeom prst="rect">
            <a:avLst/>
          </a:prstGeom>
          <a:noFill/>
        </p:spPr>
        <p:txBody>
          <a:bodyPr wrap="square">
            <a:spAutoFit/>
          </a:bodyPr>
          <a:lstStyle/>
          <a:p>
            <a:r>
              <a:rPr lang="fr-FR" dirty="0"/>
              <a:t>4- Sortir de l’impasse : une réflexion structurelle pour un vrai changement de politique.</a:t>
            </a:r>
          </a:p>
        </p:txBody>
      </p:sp>
    </p:spTree>
    <p:extLst>
      <p:ext uri="{BB962C8B-B14F-4D97-AF65-F5344CB8AC3E}">
        <p14:creationId xmlns:p14="http://schemas.microsoft.com/office/powerpoint/2010/main" val="4240664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0A7C2D3E-AE65-E123-A5A9-53B5029F6727}"/>
              </a:ext>
            </a:extLst>
          </p:cNvPr>
          <p:cNvSpPr txBox="1"/>
          <p:nvPr/>
        </p:nvSpPr>
        <p:spPr>
          <a:xfrm>
            <a:off x="869796" y="2341864"/>
            <a:ext cx="10788531" cy="2954655"/>
          </a:xfrm>
          <a:prstGeom prst="rect">
            <a:avLst/>
          </a:prstGeom>
          <a:noFill/>
        </p:spPr>
        <p:txBody>
          <a:bodyPr wrap="none" rtlCol="0">
            <a:spAutoFit/>
          </a:bodyPr>
          <a:lstStyle/>
          <a:p>
            <a:r>
              <a:rPr lang="fr-FR" i="1" dirty="0"/>
              <a:t>«</a:t>
            </a:r>
            <a:r>
              <a:rPr lang="fr-FR" sz="2400" i="1" dirty="0"/>
              <a:t> Contrairement aux principes du droit français, l’enfermement devient la réponse à</a:t>
            </a:r>
          </a:p>
          <a:p>
            <a:r>
              <a:rPr lang="fr-FR" sz="2400" i="1" dirty="0"/>
              <a:t>tous les maux de la société, à toutes les transgressions, volontaires ou involontaires</a:t>
            </a:r>
          </a:p>
          <a:p>
            <a:r>
              <a:rPr lang="fr-FR" sz="2400" i="1" dirty="0"/>
              <a:t> des règles , des normes de la vie en commun. Nous héritons </a:t>
            </a:r>
            <a:r>
              <a:rPr lang="fr-FR" sz="2400" i="1" dirty="0">
                <a:solidFill>
                  <a:srgbClr val="FF0000"/>
                </a:solidFill>
              </a:rPr>
              <a:t>d’une culture sécuritaire </a:t>
            </a:r>
          </a:p>
          <a:p>
            <a:r>
              <a:rPr lang="fr-FR" sz="2400" i="1" dirty="0"/>
              <a:t>qui ne cesse d’imposer de nouvelles contraintes » .</a:t>
            </a:r>
          </a:p>
          <a:p>
            <a:endParaRPr lang="fr-FR" sz="2400" i="1" dirty="0"/>
          </a:p>
          <a:p>
            <a:r>
              <a:rPr lang="fr-FR" sz="2400" i="1" dirty="0"/>
              <a:t> Adeline Hazan (CGLPL de 2014 à 2020)</a:t>
            </a:r>
          </a:p>
          <a:p>
            <a:endParaRPr lang="fr-FR" sz="2400" i="1" dirty="0"/>
          </a:p>
          <a:p>
            <a:endParaRPr lang="fr-FR" i="1" dirty="0"/>
          </a:p>
        </p:txBody>
      </p:sp>
      <p:sp>
        <p:nvSpPr>
          <p:cNvPr id="7" name="ZoneTexte 6">
            <a:extLst>
              <a:ext uri="{FF2B5EF4-FFF2-40B4-BE49-F238E27FC236}">
                <a16:creationId xmlns:a16="http://schemas.microsoft.com/office/drawing/2014/main" id="{80022506-B209-829F-8C76-3F3F6EFB6580}"/>
              </a:ext>
            </a:extLst>
          </p:cNvPr>
          <p:cNvSpPr txBox="1"/>
          <p:nvPr/>
        </p:nvSpPr>
        <p:spPr>
          <a:xfrm>
            <a:off x="2877016" y="412595"/>
            <a:ext cx="5820440" cy="461665"/>
          </a:xfrm>
          <a:prstGeom prst="rect">
            <a:avLst/>
          </a:prstGeom>
          <a:noFill/>
        </p:spPr>
        <p:txBody>
          <a:bodyPr wrap="none" rtlCol="0">
            <a:spAutoFit/>
          </a:bodyPr>
          <a:lstStyle/>
          <a:p>
            <a:r>
              <a:rPr lang="fr-FR" sz="2400" dirty="0"/>
              <a:t>Culture sécuritaire, culture de l’enfermement</a:t>
            </a:r>
            <a:endParaRPr lang="fr-FR" sz="2400" dirty="0">
              <a:solidFill>
                <a:srgbClr val="FF0000"/>
              </a:solidFill>
            </a:endParaRPr>
          </a:p>
        </p:txBody>
      </p:sp>
    </p:spTree>
    <p:extLst>
      <p:ext uri="{BB962C8B-B14F-4D97-AF65-F5344CB8AC3E}">
        <p14:creationId xmlns:p14="http://schemas.microsoft.com/office/powerpoint/2010/main" val="70024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C0DED944-4C6D-6368-3825-57E9BC152E6A}"/>
              </a:ext>
            </a:extLst>
          </p:cNvPr>
          <p:cNvSpPr txBox="1"/>
          <p:nvPr/>
        </p:nvSpPr>
        <p:spPr>
          <a:xfrm>
            <a:off x="2430968" y="501806"/>
            <a:ext cx="6312947" cy="738664"/>
          </a:xfrm>
          <a:prstGeom prst="rect">
            <a:avLst/>
          </a:prstGeom>
          <a:noFill/>
        </p:spPr>
        <p:txBody>
          <a:bodyPr wrap="none" rtlCol="0">
            <a:spAutoFit/>
          </a:bodyPr>
          <a:lstStyle/>
          <a:p>
            <a:r>
              <a:rPr lang="fr-FR" sz="2400" dirty="0"/>
              <a:t>Des explications relevant de pratiques judiciaires </a:t>
            </a:r>
          </a:p>
          <a:p>
            <a:endParaRPr lang="fr-FR" dirty="0"/>
          </a:p>
        </p:txBody>
      </p:sp>
      <p:sp>
        <p:nvSpPr>
          <p:cNvPr id="7" name="ZoneTexte 6">
            <a:extLst>
              <a:ext uri="{FF2B5EF4-FFF2-40B4-BE49-F238E27FC236}">
                <a16:creationId xmlns:a16="http://schemas.microsoft.com/office/drawing/2014/main" id="{7F81154F-50FB-4611-F5F7-E1F17010FAA9}"/>
              </a:ext>
            </a:extLst>
          </p:cNvPr>
          <p:cNvSpPr txBox="1"/>
          <p:nvPr/>
        </p:nvSpPr>
        <p:spPr>
          <a:xfrm>
            <a:off x="156117" y="1298794"/>
            <a:ext cx="10113666" cy="1323439"/>
          </a:xfrm>
          <a:prstGeom prst="rect">
            <a:avLst/>
          </a:prstGeom>
          <a:noFill/>
        </p:spPr>
        <p:txBody>
          <a:bodyPr wrap="none" rtlCol="0">
            <a:spAutoFit/>
          </a:bodyPr>
          <a:lstStyle/>
          <a:p>
            <a:pPr marL="285750" indent="-285750" algn="l">
              <a:buFont typeface="Arial" panose="020B0604020202020204" pitchFamily="34" charset="0"/>
              <a:buChar char="•"/>
            </a:pPr>
            <a:r>
              <a:rPr lang="fr-FR" sz="2000" b="0" i="0" dirty="0">
                <a:solidFill>
                  <a:srgbClr val="FF0000"/>
                </a:solidFill>
                <a:effectLst/>
              </a:rPr>
              <a:t>la pénalisation </a:t>
            </a:r>
            <a:r>
              <a:rPr lang="fr-FR" sz="2000" b="0" i="0" dirty="0">
                <a:solidFill>
                  <a:srgbClr val="333333"/>
                </a:solidFill>
                <a:effectLst/>
              </a:rPr>
              <a:t>d’un nombre de plus en plus important de comportements </a:t>
            </a:r>
          </a:p>
          <a:p>
            <a:pPr algn="l"/>
            <a:r>
              <a:rPr lang="fr-FR" sz="2000" b="0" i="0" dirty="0">
                <a:solidFill>
                  <a:srgbClr val="333333"/>
                </a:solidFill>
                <a:effectLst/>
              </a:rPr>
              <a:t>(création des délits de racolage passif, mendicité agressive, occupation d’un terrain en réunion, </a:t>
            </a:r>
          </a:p>
          <a:p>
            <a:pPr algn="l"/>
            <a:r>
              <a:rPr lang="fr-FR" sz="2000" b="0" i="0" dirty="0">
                <a:solidFill>
                  <a:srgbClr val="333333"/>
                </a:solidFill>
                <a:effectLst/>
              </a:rPr>
              <a:t>occupation d’un hall d’immeuble, vente à la sauvette, maintien irrégulier sur le territoire, </a:t>
            </a:r>
          </a:p>
          <a:p>
            <a:pPr algn="l"/>
            <a:r>
              <a:rPr lang="fr-FR" sz="2000" b="0" i="0" dirty="0">
                <a:solidFill>
                  <a:srgbClr val="333333"/>
                </a:solidFill>
                <a:effectLst/>
              </a:rPr>
              <a:t>correctionnalisation du défaut de permis de conduire ou d’assurance, etc.).</a:t>
            </a:r>
          </a:p>
        </p:txBody>
      </p:sp>
      <p:sp>
        <p:nvSpPr>
          <p:cNvPr id="8" name="ZoneTexte 7">
            <a:extLst>
              <a:ext uri="{FF2B5EF4-FFF2-40B4-BE49-F238E27FC236}">
                <a16:creationId xmlns:a16="http://schemas.microsoft.com/office/drawing/2014/main" id="{0B8655AD-1E37-0BCD-FF45-F595CBF20E64}"/>
              </a:ext>
            </a:extLst>
          </p:cNvPr>
          <p:cNvSpPr txBox="1"/>
          <p:nvPr/>
        </p:nvSpPr>
        <p:spPr>
          <a:xfrm>
            <a:off x="211876" y="2659243"/>
            <a:ext cx="9864495" cy="707886"/>
          </a:xfrm>
          <a:prstGeom prst="rect">
            <a:avLst/>
          </a:prstGeom>
          <a:noFill/>
        </p:spPr>
        <p:txBody>
          <a:bodyPr wrap="none" rtlCol="0">
            <a:spAutoFit/>
          </a:bodyPr>
          <a:lstStyle/>
          <a:p>
            <a:pPr marL="285750" indent="-285750" algn="l">
              <a:buFont typeface="Arial" panose="020B0604020202020204" pitchFamily="34" charset="0"/>
              <a:buChar char="•"/>
            </a:pPr>
            <a:r>
              <a:rPr lang="fr-FR" sz="2000" b="0" i="0" dirty="0">
                <a:solidFill>
                  <a:srgbClr val="333333"/>
                </a:solidFill>
                <a:effectLst/>
              </a:rPr>
              <a:t>le développement de procédures de jugement rapide, comme </a:t>
            </a:r>
            <a:r>
              <a:rPr lang="fr-FR" sz="2000" b="0" i="0" dirty="0">
                <a:solidFill>
                  <a:srgbClr val="FF0000"/>
                </a:solidFill>
                <a:effectLst/>
              </a:rPr>
              <a:t>la comparution immédiate</a:t>
            </a:r>
            <a:r>
              <a:rPr lang="fr-FR" sz="2000" b="0" i="0" dirty="0">
                <a:solidFill>
                  <a:srgbClr val="333333"/>
                </a:solidFill>
                <a:effectLst/>
              </a:rPr>
              <a:t>, </a:t>
            </a:r>
          </a:p>
          <a:p>
            <a:pPr algn="l"/>
            <a:r>
              <a:rPr lang="fr-FR" sz="2000" b="0" i="0" dirty="0">
                <a:solidFill>
                  <a:srgbClr val="333333"/>
                </a:solidFill>
                <a:effectLst/>
              </a:rPr>
              <a:t>qui aboutissent à un taux plus important de condamnation à de l’emprisonnement ferme.</a:t>
            </a:r>
          </a:p>
        </p:txBody>
      </p:sp>
      <p:sp>
        <p:nvSpPr>
          <p:cNvPr id="9" name="ZoneTexte 8">
            <a:extLst>
              <a:ext uri="{FF2B5EF4-FFF2-40B4-BE49-F238E27FC236}">
                <a16:creationId xmlns:a16="http://schemas.microsoft.com/office/drawing/2014/main" id="{D40614AA-3CA2-8A8E-4951-36513E1B71C8}"/>
              </a:ext>
            </a:extLst>
          </p:cNvPr>
          <p:cNvSpPr txBox="1"/>
          <p:nvPr/>
        </p:nvSpPr>
        <p:spPr>
          <a:xfrm>
            <a:off x="211876" y="3484433"/>
            <a:ext cx="10073592" cy="707886"/>
          </a:xfrm>
          <a:prstGeom prst="rect">
            <a:avLst/>
          </a:prstGeom>
          <a:noFill/>
        </p:spPr>
        <p:txBody>
          <a:bodyPr wrap="none" rtlCol="0">
            <a:spAutoFit/>
          </a:bodyPr>
          <a:lstStyle/>
          <a:p>
            <a:pPr marL="285750" indent="-285750" algn="l">
              <a:buFont typeface="Arial" panose="020B0604020202020204" pitchFamily="34" charset="0"/>
              <a:buChar char="•"/>
            </a:pPr>
            <a:r>
              <a:rPr lang="fr-FR" sz="2000" b="0" i="0" dirty="0">
                <a:solidFill>
                  <a:srgbClr val="FF0000"/>
                </a:solidFill>
                <a:effectLst/>
              </a:rPr>
              <a:t>l’allongement de la durée des peines </a:t>
            </a:r>
            <a:r>
              <a:rPr lang="fr-FR" sz="2000" b="0" i="0" dirty="0">
                <a:solidFill>
                  <a:srgbClr val="333333"/>
                </a:solidFill>
                <a:effectLst/>
              </a:rPr>
              <a:t>: ainsi, de 2002 à 2018, la durée moyenne de détention</a:t>
            </a:r>
          </a:p>
          <a:p>
            <a:pPr algn="l"/>
            <a:r>
              <a:rPr lang="fr-FR" sz="2000" b="0" i="0" dirty="0">
                <a:solidFill>
                  <a:srgbClr val="333333"/>
                </a:solidFill>
                <a:effectLst/>
              </a:rPr>
              <a:t> est passée de 7,9 à 9,8 mois.</a:t>
            </a:r>
          </a:p>
        </p:txBody>
      </p:sp>
      <p:sp>
        <p:nvSpPr>
          <p:cNvPr id="10" name="ZoneTexte 9">
            <a:extLst>
              <a:ext uri="{FF2B5EF4-FFF2-40B4-BE49-F238E27FC236}">
                <a16:creationId xmlns:a16="http://schemas.microsoft.com/office/drawing/2014/main" id="{4C71CAA6-8C2E-9F2C-9B15-401087F1837C}"/>
              </a:ext>
            </a:extLst>
          </p:cNvPr>
          <p:cNvSpPr txBox="1"/>
          <p:nvPr/>
        </p:nvSpPr>
        <p:spPr>
          <a:xfrm>
            <a:off x="211876" y="4253868"/>
            <a:ext cx="10802957" cy="1015663"/>
          </a:xfrm>
          <a:prstGeom prst="rect">
            <a:avLst/>
          </a:prstGeom>
          <a:noFill/>
        </p:spPr>
        <p:txBody>
          <a:bodyPr wrap="none" rtlCol="0">
            <a:spAutoFit/>
          </a:bodyPr>
          <a:lstStyle/>
          <a:p>
            <a:pPr marL="285750" indent="-285750">
              <a:buFont typeface="Arial" panose="020B0604020202020204" pitchFamily="34" charset="0"/>
              <a:buChar char="•"/>
            </a:pPr>
            <a:r>
              <a:rPr lang="fr-FR" sz="2000" b="0" i="0" dirty="0">
                <a:solidFill>
                  <a:srgbClr val="333333"/>
                </a:solidFill>
                <a:effectLst/>
              </a:rPr>
              <a:t>l’augmentation </a:t>
            </a:r>
            <a:r>
              <a:rPr lang="fr-FR" sz="2000" dirty="0">
                <a:solidFill>
                  <a:srgbClr val="333333"/>
                </a:solidFill>
              </a:rPr>
              <a:t>tendancielle</a:t>
            </a:r>
            <a:r>
              <a:rPr lang="fr-FR" sz="2000" b="0" i="0" dirty="0">
                <a:solidFill>
                  <a:srgbClr val="333333"/>
                </a:solidFill>
                <a:effectLst/>
              </a:rPr>
              <a:t> de </a:t>
            </a:r>
            <a:r>
              <a:rPr lang="fr-FR" sz="2000" b="0" i="0" dirty="0">
                <a:solidFill>
                  <a:srgbClr val="FF0000"/>
                </a:solidFill>
                <a:effectLst/>
              </a:rPr>
              <a:t>la détention provisoire </a:t>
            </a:r>
            <a:r>
              <a:rPr lang="fr-FR" sz="2000" b="0" i="0" dirty="0">
                <a:solidFill>
                  <a:srgbClr val="333333"/>
                </a:solidFill>
                <a:effectLst/>
              </a:rPr>
              <a:t>: les prisons comptaient 21 075 prévenus au </a:t>
            </a:r>
          </a:p>
          <a:p>
            <a:r>
              <a:rPr lang="fr-FR" sz="2000" b="0" i="0" dirty="0">
                <a:solidFill>
                  <a:srgbClr val="333333"/>
                </a:solidFill>
                <a:effectLst/>
              </a:rPr>
              <a:t>1er janvier 2020, contre 16 549 en janvier 2015… Soit une augmentation de 27 % en cinq ans. </a:t>
            </a:r>
            <a:br>
              <a:rPr lang="fr-FR" sz="2000" dirty="0"/>
            </a:br>
            <a:endParaRPr lang="fr-FR" sz="2000" dirty="0"/>
          </a:p>
        </p:txBody>
      </p:sp>
      <p:sp>
        <p:nvSpPr>
          <p:cNvPr id="2" name="ZoneTexte 1">
            <a:extLst>
              <a:ext uri="{FF2B5EF4-FFF2-40B4-BE49-F238E27FC236}">
                <a16:creationId xmlns:a16="http://schemas.microsoft.com/office/drawing/2014/main" id="{F31994F3-712D-B61A-4825-E99A525E55C2}"/>
              </a:ext>
            </a:extLst>
          </p:cNvPr>
          <p:cNvSpPr txBox="1"/>
          <p:nvPr/>
        </p:nvSpPr>
        <p:spPr>
          <a:xfrm>
            <a:off x="211876" y="5177198"/>
            <a:ext cx="6998198" cy="523220"/>
          </a:xfrm>
          <a:prstGeom prst="rect">
            <a:avLst/>
          </a:prstGeom>
          <a:noFill/>
        </p:spPr>
        <p:txBody>
          <a:bodyPr wrap="none" rtlCol="0">
            <a:spAutoFit/>
          </a:bodyPr>
          <a:lstStyle/>
          <a:p>
            <a:r>
              <a:rPr lang="fr-FR" sz="2800" b="1" dirty="0"/>
              <a:t>.</a:t>
            </a:r>
            <a:r>
              <a:rPr lang="fr-FR" sz="2000" b="1" dirty="0"/>
              <a:t> </a:t>
            </a:r>
            <a:r>
              <a:rPr lang="fr-FR" sz="2000" dirty="0"/>
              <a:t> La </a:t>
            </a:r>
            <a:r>
              <a:rPr lang="fr-FR" sz="2000" dirty="0">
                <a:solidFill>
                  <a:srgbClr val="FF0000"/>
                </a:solidFill>
              </a:rPr>
              <a:t>réticence à appliquer les peines alternatives </a:t>
            </a:r>
            <a:r>
              <a:rPr lang="fr-FR" sz="2000" dirty="0"/>
              <a:t>à l’incarcération</a:t>
            </a:r>
          </a:p>
        </p:txBody>
      </p:sp>
    </p:spTree>
    <p:extLst>
      <p:ext uri="{BB962C8B-B14F-4D97-AF65-F5344CB8AC3E}">
        <p14:creationId xmlns:p14="http://schemas.microsoft.com/office/powerpoint/2010/main" val="1332349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B1B8398E-67AE-0D31-10B0-11E1B7ADF62F}"/>
              </a:ext>
            </a:extLst>
          </p:cNvPr>
          <p:cNvSpPr txBox="1"/>
          <p:nvPr/>
        </p:nvSpPr>
        <p:spPr>
          <a:xfrm>
            <a:off x="2881856" y="312882"/>
            <a:ext cx="6942044" cy="830997"/>
          </a:xfrm>
          <a:prstGeom prst="rect">
            <a:avLst/>
          </a:prstGeom>
          <a:noFill/>
        </p:spPr>
        <p:txBody>
          <a:bodyPr wrap="square">
            <a:spAutoFit/>
          </a:bodyPr>
          <a:lstStyle/>
          <a:p>
            <a:r>
              <a:rPr lang="fr-FR" sz="2400" b="1" dirty="0">
                <a:solidFill>
                  <a:srgbClr val="FF0000"/>
                </a:solidFill>
              </a:rPr>
              <a:t>« Histoire longue »</a:t>
            </a:r>
            <a:r>
              <a:rPr lang="fr-FR" sz="2400" b="1" dirty="0"/>
              <a:t>… au 19</a:t>
            </a:r>
            <a:r>
              <a:rPr lang="fr-FR" sz="2400" b="1" baseline="30000" dirty="0"/>
              <a:t>e</a:t>
            </a:r>
            <a:r>
              <a:rPr lang="fr-FR" sz="2400" b="1" dirty="0"/>
              <a:t> siècle la sécularisation de la peine dans les Etats modernes </a:t>
            </a:r>
          </a:p>
        </p:txBody>
      </p:sp>
      <p:sp>
        <p:nvSpPr>
          <p:cNvPr id="9" name="ZoneTexte 8">
            <a:extLst>
              <a:ext uri="{FF2B5EF4-FFF2-40B4-BE49-F238E27FC236}">
                <a16:creationId xmlns:a16="http://schemas.microsoft.com/office/drawing/2014/main" id="{C26EE8D9-83EE-FF53-62EF-8451CA3690F1}"/>
              </a:ext>
            </a:extLst>
          </p:cNvPr>
          <p:cNvSpPr txBox="1"/>
          <p:nvPr/>
        </p:nvSpPr>
        <p:spPr>
          <a:xfrm>
            <a:off x="2881856" y="1398065"/>
            <a:ext cx="6098240" cy="646331"/>
          </a:xfrm>
          <a:prstGeom prst="rect">
            <a:avLst/>
          </a:prstGeom>
          <a:noFill/>
        </p:spPr>
        <p:txBody>
          <a:bodyPr wrap="square">
            <a:spAutoFit/>
          </a:bodyPr>
          <a:lstStyle/>
          <a:p>
            <a:r>
              <a:rPr lang="fr-FR" dirty="0"/>
              <a:t>Modèle républicain : les « Sujets » deviennent</a:t>
            </a:r>
          </a:p>
          <a:p>
            <a:r>
              <a:rPr lang="fr-FR" dirty="0"/>
              <a:t> des « Citoyens ».</a:t>
            </a:r>
          </a:p>
        </p:txBody>
      </p:sp>
      <p:sp>
        <p:nvSpPr>
          <p:cNvPr id="11" name="ZoneTexte 10">
            <a:extLst>
              <a:ext uri="{FF2B5EF4-FFF2-40B4-BE49-F238E27FC236}">
                <a16:creationId xmlns:a16="http://schemas.microsoft.com/office/drawing/2014/main" id="{06EC1F1C-ADF6-5B7F-728C-2A30EBA4D948}"/>
              </a:ext>
            </a:extLst>
          </p:cNvPr>
          <p:cNvSpPr txBox="1"/>
          <p:nvPr/>
        </p:nvSpPr>
        <p:spPr>
          <a:xfrm>
            <a:off x="2881856" y="2527611"/>
            <a:ext cx="6098240" cy="923330"/>
          </a:xfrm>
          <a:prstGeom prst="rect">
            <a:avLst/>
          </a:prstGeom>
          <a:noFill/>
        </p:spPr>
        <p:txBody>
          <a:bodyPr wrap="square">
            <a:spAutoFit/>
          </a:bodyPr>
          <a:lstStyle/>
          <a:p>
            <a:r>
              <a:rPr lang="fr-FR" dirty="0"/>
              <a:t>L’organisation de la société se structure à partir des </a:t>
            </a:r>
          </a:p>
          <a:p>
            <a:r>
              <a:rPr lang="fr-FR" dirty="0"/>
              <a:t>Concepts de «  Nation » « d’Etat » et « d’Etat de droit », sur la</a:t>
            </a:r>
          </a:p>
          <a:p>
            <a:r>
              <a:rPr lang="fr-FR" dirty="0"/>
              <a:t>Base de « valeurs » et de « normes » communes</a:t>
            </a:r>
          </a:p>
        </p:txBody>
      </p:sp>
      <p:sp>
        <p:nvSpPr>
          <p:cNvPr id="13" name="ZoneTexte 12">
            <a:extLst>
              <a:ext uri="{FF2B5EF4-FFF2-40B4-BE49-F238E27FC236}">
                <a16:creationId xmlns:a16="http://schemas.microsoft.com/office/drawing/2014/main" id="{D465B052-E591-2909-4D5F-AE2B39DDD705}"/>
              </a:ext>
            </a:extLst>
          </p:cNvPr>
          <p:cNvSpPr txBox="1"/>
          <p:nvPr/>
        </p:nvSpPr>
        <p:spPr>
          <a:xfrm>
            <a:off x="2881856" y="3770126"/>
            <a:ext cx="6336926" cy="923330"/>
          </a:xfrm>
          <a:prstGeom prst="rect">
            <a:avLst/>
          </a:prstGeom>
          <a:noFill/>
        </p:spPr>
        <p:txBody>
          <a:bodyPr wrap="square">
            <a:spAutoFit/>
          </a:bodyPr>
          <a:lstStyle/>
          <a:p>
            <a:r>
              <a:rPr lang="fr-FR" dirty="0"/>
              <a:t>L’Etat assure une fonction de protection des personnes et des biens  ( la notion de propriété privée s’est imposée).</a:t>
            </a:r>
          </a:p>
          <a:p>
            <a:endParaRPr lang="fr-FR" dirty="0"/>
          </a:p>
        </p:txBody>
      </p:sp>
      <p:sp>
        <p:nvSpPr>
          <p:cNvPr id="15" name="ZoneTexte 14">
            <a:extLst>
              <a:ext uri="{FF2B5EF4-FFF2-40B4-BE49-F238E27FC236}">
                <a16:creationId xmlns:a16="http://schemas.microsoft.com/office/drawing/2014/main" id="{D718E98E-9696-C139-9838-AC3B3FE3604A}"/>
              </a:ext>
            </a:extLst>
          </p:cNvPr>
          <p:cNvSpPr txBox="1"/>
          <p:nvPr/>
        </p:nvSpPr>
        <p:spPr>
          <a:xfrm>
            <a:off x="2881855" y="4751763"/>
            <a:ext cx="6632761" cy="923330"/>
          </a:xfrm>
          <a:prstGeom prst="rect">
            <a:avLst/>
          </a:prstGeom>
          <a:noFill/>
        </p:spPr>
        <p:txBody>
          <a:bodyPr wrap="square">
            <a:spAutoFit/>
          </a:bodyPr>
          <a:lstStyle/>
          <a:p>
            <a:r>
              <a:rPr lang="fr-FR" dirty="0"/>
              <a:t>La prison moderne est un lieu de surveillance et de « redressement »</a:t>
            </a:r>
          </a:p>
          <a:p>
            <a:r>
              <a:rPr lang="fr-FR" dirty="0"/>
              <a:t>d’individus susceptibles de perturber « l’ordre public ». </a:t>
            </a:r>
            <a:r>
              <a:rPr lang="fr-FR" b="1" dirty="0"/>
              <a:t>La détention devient une peine en soi.</a:t>
            </a:r>
          </a:p>
        </p:txBody>
      </p:sp>
      <p:sp>
        <p:nvSpPr>
          <p:cNvPr id="16" name="ZoneTexte 15">
            <a:extLst>
              <a:ext uri="{FF2B5EF4-FFF2-40B4-BE49-F238E27FC236}">
                <a16:creationId xmlns:a16="http://schemas.microsoft.com/office/drawing/2014/main" id="{A9291DE2-FF13-3D8C-8616-CFF95B839C94}"/>
              </a:ext>
            </a:extLst>
          </p:cNvPr>
          <p:cNvSpPr txBox="1"/>
          <p:nvPr/>
        </p:nvSpPr>
        <p:spPr>
          <a:xfrm>
            <a:off x="2804534" y="5889813"/>
            <a:ext cx="7165936" cy="646331"/>
          </a:xfrm>
          <a:prstGeom prst="rect">
            <a:avLst/>
          </a:prstGeom>
          <a:noFill/>
        </p:spPr>
        <p:txBody>
          <a:bodyPr wrap="none" rtlCol="0">
            <a:spAutoFit/>
          </a:bodyPr>
          <a:lstStyle/>
          <a:p>
            <a:r>
              <a:rPr lang="fr-FR" dirty="0"/>
              <a:t>Néanmoins , cette sécularisation n’a pas dissous les facteurs religieux ainsi </a:t>
            </a:r>
          </a:p>
          <a:p>
            <a:r>
              <a:rPr lang="fr-FR" dirty="0"/>
              <a:t>que les conceptions de la peine qui en découlent</a:t>
            </a:r>
          </a:p>
        </p:txBody>
      </p:sp>
    </p:spTree>
    <p:extLst>
      <p:ext uri="{BB962C8B-B14F-4D97-AF65-F5344CB8AC3E}">
        <p14:creationId xmlns:p14="http://schemas.microsoft.com/office/powerpoint/2010/main" val="3853491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3" grpId="0"/>
      <p:bldP spid="15" grpId="0"/>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4"/>
          <p:cNvSpPr txBox="1">
            <a:spLocks noChangeArrowheads="1"/>
          </p:cNvSpPr>
          <p:nvPr/>
        </p:nvSpPr>
        <p:spPr bwMode="auto">
          <a:xfrm>
            <a:off x="1845887" y="439199"/>
            <a:ext cx="8767785" cy="461665"/>
          </a:xfrm>
          <a:prstGeom prst="rect">
            <a:avLst/>
          </a:prstGeom>
          <a:noFill/>
          <a:ln w="9525">
            <a:noFill/>
            <a:miter lim="800000"/>
            <a:headEnd/>
            <a:tailEnd/>
          </a:ln>
        </p:spPr>
        <p:txBody>
          <a:bodyPr wrap="none">
            <a:prstTxWarp prst="textNoShape">
              <a:avLst/>
            </a:prstTxWarp>
            <a:spAutoFit/>
          </a:bodyPr>
          <a:lstStyle/>
          <a:p>
            <a:r>
              <a:rPr lang="fr-FR" sz="2400" b="1" dirty="0">
                <a:solidFill>
                  <a:srgbClr val="FF0000"/>
                </a:solidFill>
              </a:rPr>
              <a:t>« Histoire immédiate » </a:t>
            </a:r>
            <a:r>
              <a:rPr lang="fr-FR" sz="2400" b="1" dirty="0"/>
              <a:t>: les origines d’une « obsession sécuritaire »</a:t>
            </a:r>
          </a:p>
        </p:txBody>
      </p:sp>
      <p:sp>
        <p:nvSpPr>
          <p:cNvPr id="26629" name="Text Box 5"/>
          <p:cNvSpPr txBox="1">
            <a:spLocks noChangeArrowheads="1"/>
          </p:cNvSpPr>
          <p:nvPr/>
        </p:nvSpPr>
        <p:spPr bwMode="auto">
          <a:xfrm>
            <a:off x="6365728" y="4189374"/>
            <a:ext cx="3980064" cy="1323439"/>
          </a:xfrm>
          <a:prstGeom prst="rect">
            <a:avLst/>
          </a:prstGeom>
          <a:noFill/>
          <a:ln w="9525">
            <a:noFill/>
            <a:miter lim="800000"/>
            <a:headEnd/>
            <a:tailEnd/>
          </a:ln>
        </p:spPr>
        <p:txBody>
          <a:bodyPr wrap="none">
            <a:prstTxWarp prst="textNoShape">
              <a:avLst/>
            </a:prstTxWarp>
            <a:spAutoFit/>
          </a:bodyPr>
          <a:lstStyle/>
          <a:p>
            <a:r>
              <a:rPr lang="fr-FR" sz="2000" b="1" dirty="0">
                <a:solidFill>
                  <a:srgbClr val="FF0000"/>
                </a:solidFill>
              </a:rPr>
              <a:t>La crise sociale : la « désaffiliation »</a:t>
            </a:r>
          </a:p>
          <a:p>
            <a:pPr>
              <a:buFont typeface="Arial"/>
              <a:buChar char="•"/>
            </a:pPr>
            <a:r>
              <a:rPr lang="fr-FR" sz="2000" i="1" dirty="0"/>
              <a:t>De l’homogénéité à l’implosion</a:t>
            </a:r>
          </a:p>
          <a:p>
            <a:r>
              <a:rPr lang="fr-FR" sz="2000" i="1" dirty="0"/>
              <a:t>de la condition salariale.</a:t>
            </a:r>
          </a:p>
          <a:p>
            <a:pPr>
              <a:buFont typeface="Arial"/>
              <a:buChar char="•"/>
            </a:pPr>
            <a:r>
              <a:rPr lang="fr-FR" sz="2000" i="1" dirty="0"/>
              <a:t>Précarisation et isolement.</a:t>
            </a:r>
          </a:p>
        </p:txBody>
      </p:sp>
      <p:sp>
        <p:nvSpPr>
          <p:cNvPr id="26630" name="Text Box 6"/>
          <p:cNvSpPr txBox="1">
            <a:spLocks noChangeArrowheads="1"/>
          </p:cNvSpPr>
          <p:nvPr/>
        </p:nvSpPr>
        <p:spPr bwMode="auto">
          <a:xfrm>
            <a:off x="6553200" y="1730187"/>
            <a:ext cx="3211148" cy="1323439"/>
          </a:xfrm>
          <a:prstGeom prst="rect">
            <a:avLst/>
          </a:prstGeom>
          <a:noFill/>
          <a:ln w="9525">
            <a:noFill/>
            <a:miter lim="800000"/>
            <a:headEnd/>
            <a:tailEnd/>
          </a:ln>
        </p:spPr>
        <p:txBody>
          <a:bodyPr wrap="none">
            <a:prstTxWarp prst="textNoShape">
              <a:avLst/>
            </a:prstTxWarp>
            <a:spAutoFit/>
          </a:bodyPr>
          <a:lstStyle/>
          <a:p>
            <a:r>
              <a:rPr lang="fr-FR" sz="2000" b="1" dirty="0">
                <a:solidFill>
                  <a:srgbClr val="000000"/>
                </a:solidFill>
              </a:rPr>
              <a:t>La crise des institutions</a:t>
            </a:r>
          </a:p>
          <a:p>
            <a:pPr>
              <a:buFont typeface="Arial"/>
              <a:buChar char="•"/>
            </a:pPr>
            <a:r>
              <a:rPr lang="fr-FR" sz="2000" i="1" dirty="0">
                <a:solidFill>
                  <a:srgbClr val="000000"/>
                </a:solidFill>
              </a:rPr>
              <a:t>Etat ( Ecole, justice, police…)</a:t>
            </a:r>
          </a:p>
          <a:p>
            <a:pPr>
              <a:buFont typeface="Arial"/>
              <a:buChar char="•"/>
            </a:pPr>
            <a:r>
              <a:rPr lang="fr-FR" sz="2000" i="1" dirty="0">
                <a:solidFill>
                  <a:srgbClr val="000000"/>
                </a:solidFill>
              </a:rPr>
              <a:t>Contre-pouvoirs sociaux</a:t>
            </a:r>
          </a:p>
          <a:p>
            <a:pPr>
              <a:buFont typeface="Arial"/>
              <a:buChar char="•"/>
            </a:pPr>
            <a:r>
              <a:rPr lang="fr-FR" sz="2000" i="1" dirty="0">
                <a:solidFill>
                  <a:srgbClr val="000000"/>
                </a:solidFill>
              </a:rPr>
              <a:t>Eglise</a:t>
            </a:r>
          </a:p>
        </p:txBody>
      </p:sp>
      <p:sp>
        <p:nvSpPr>
          <p:cNvPr id="26631" name="Text Box 7"/>
          <p:cNvSpPr txBox="1">
            <a:spLocks noChangeArrowheads="1"/>
          </p:cNvSpPr>
          <p:nvPr/>
        </p:nvSpPr>
        <p:spPr bwMode="auto">
          <a:xfrm>
            <a:off x="1402463" y="1756892"/>
            <a:ext cx="3618298" cy="1323439"/>
          </a:xfrm>
          <a:prstGeom prst="rect">
            <a:avLst/>
          </a:prstGeom>
          <a:noFill/>
          <a:ln w="9525">
            <a:noFill/>
            <a:miter lim="800000"/>
            <a:headEnd/>
            <a:tailEnd/>
          </a:ln>
        </p:spPr>
        <p:txBody>
          <a:bodyPr wrap="none">
            <a:prstTxWarp prst="textNoShape">
              <a:avLst/>
            </a:prstTxWarp>
            <a:spAutoFit/>
          </a:bodyPr>
          <a:lstStyle/>
          <a:p>
            <a:r>
              <a:rPr lang="fr-FR" sz="2000" b="1" dirty="0"/>
              <a:t>La crise du politique : </a:t>
            </a:r>
          </a:p>
          <a:p>
            <a:pPr>
              <a:buFont typeface="Arial"/>
              <a:buChar char="•"/>
            </a:pPr>
            <a:r>
              <a:rPr lang="fr-FR" sz="2000" i="1" dirty="0"/>
              <a:t>L’impuissance du politique</a:t>
            </a:r>
          </a:p>
          <a:p>
            <a:pPr>
              <a:buFont typeface="Arial"/>
              <a:buChar char="•"/>
            </a:pPr>
            <a:r>
              <a:rPr lang="fr-FR" sz="2000" i="1" dirty="0"/>
              <a:t>La tentation des extrêmes</a:t>
            </a:r>
          </a:p>
          <a:p>
            <a:pPr>
              <a:buFont typeface="Arial"/>
              <a:buChar char="•"/>
            </a:pPr>
            <a:r>
              <a:rPr lang="fr-FR" sz="2000" i="1" dirty="0"/>
              <a:t>Un déficit de projet mobilisateur</a:t>
            </a:r>
          </a:p>
        </p:txBody>
      </p:sp>
      <p:sp>
        <p:nvSpPr>
          <p:cNvPr id="26632" name="Text Box 8"/>
          <p:cNvSpPr txBox="1">
            <a:spLocks noChangeArrowheads="1"/>
          </p:cNvSpPr>
          <p:nvPr/>
        </p:nvSpPr>
        <p:spPr bwMode="auto">
          <a:xfrm>
            <a:off x="1246740" y="4393355"/>
            <a:ext cx="4739439" cy="1323439"/>
          </a:xfrm>
          <a:prstGeom prst="rect">
            <a:avLst/>
          </a:prstGeom>
          <a:noFill/>
          <a:ln w="9525">
            <a:noFill/>
            <a:miter lim="800000"/>
            <a:headEnd/>
            <a:tailEnd/>
          </a:ln>
        </p:spPr>
        <p:txBody>
          <a:bodyPr wrap="none">
            <a:prstTxWarp prst="textNoShape">
              <a:avLst/>
            </a:prstTxWarp>
            <a:spAutoFit/>
          </a:bodyPr>
          <a:lstStyle/>
          <a:p>
            <a:r>
              <a:rPr lang="fr-FR" sz="2000" b="1" dirty="0">
                <a:solidFill>
                  <a:srgbClr val="000000"/>
                </a:solidFill>
              </a:rPr>
              <a:t>La crise « identitaire » :</a:t>
            </a:r>
          </a:p>
          <a:p>
            <a:pPr>
              <a:buFont typeface="Arial"/>
              <a:buChar char="•"/>
            </a:pPr>
            <a:r>
              <a:rPr lang="fr-FR" sz="2000" i="1" dirty="0">
                <a:solidFill>
                  <a:srgbClr val="000000"/>
                </a:solidFill>
              </a:rPr>
              <a:t>  repli identitaire et tentations nationalistes</a:t>
            </a:r>
          </a:p>
          <a:p>
            <a:pPr>
              <a:buFont typeface="Arial"/>
              <a:buChar char="•"/>
            </a:pPr>
            <a:r>
              <a:rPr lang="fr-FR" sz="2000" i="1" dirty="0">
                <a:solidFill>
                  <a:srgbClr val="000000"/>
                </a:solidFill>
              </a:rPr>
              <a:t> la satellisation des débats</a:t>
            </a:r>
          </a:p>
          <a:p>
            <a:r>
              <a:rPr lang="fr-FR" sz="2000" i="1" dirty="0">
                <a:solidFill>
                  <a:srgbClr val="000000"/>
                </a:solidFill>
              </a:rPr>
              <a:t> autour des questions sécuritaires</a:t>
            </a:r>
            <a:endParaRPr lang="fr-FR" sz="2000" dirty="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Larme 7"/>
          <p:cNvSpPr/>
          <p:nvPr/>
        </p:nvSpPr>
        <p:spPr>
          <a:xfrm>
            <a:off x="3124200" y="2971800"/>
            <a:ext cx="76200" cy="46038"/>
          </a:xfrm>
          <a:prstGeom prst="teardrop">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sp>
        <p:nvSpPr>
          <p:cNvPr id="24582" name="ZoneTexte 9"/>
          <p:cNvSpPr txBox="1">
            <a:spLocks noChangeArrowheads="1"/>
          </p:cNvSpPr>
          <p:nvPr/>
        </p:nvSpPr>
        <p:spPr bwMode="auto">
          <a:xfrm>
            <a:off x="2590801" y="4899848"/>
            <a:ext cx="2251337" cy="369332"/>
          </a:xfrm>
          <a:prstGeom prst="rect">
            <a:avLst/>
          </a:prstGeom>
          <a:noFill/>
          <a:ln w="9525">
            <a:noFill/>
            <a:miter lim="800000"/>
            <a:headEnd/>
            <a:tailEnd/>
          </a:ln>
        </p:spPr>
        <p:txBody>
          <a:bodyPr wrap="none">
            <a:prstTxWarp prst="textNoShape">
              <a:avLst/>
            </a:prstTxWarp>
            <a:spAutoFit/>
          </a:bodyPr>
          <a:lstStyle/>
          <a:p>
            <a:r>
              <a:rPr lang="fr-FR" b="1" dirty="0">
                <a:solidFill>
                  <a:srgbClr val="000000"/>
                </a:solidFill>
              </a:rPr>
              <a:t>Société en «  toupie »</a:t>
            </a:r>
          </a:p>
        </p:txBody>
      </p:sp>
      <p:sp>
        <p:nvSpPr>
          <p:cNvPr id="24583" name="ZoneTexte 10"/>
          <p:cNvSpPr txBox="1">
            <a:spLocks noChangeArrowheads="1"/>
          </p:cNvSpPr>
          <p:nvPr/>
        </p:nvSpPr>
        <p:spPr bwMode="auto">
          <a:xfrm>
            <a:off x="7048501" y="4884730"/>
            <a:ext cx="2214452" cy="369332"/>
          </a:xfrm>
          <a:prstGeom prst="rect">
            <a:avLst/>
          </a:prstGeom>
          <a:noFill/>
          <a:ln w="9525">
            <a:noFill/>
            <a:miter lim="800000"/>
            <a:headEnd/>
            <a:tailEnd/>
          </a:ln>
        </p:spPr>
        <p:txBody>
          <a:bodyPr wrap="none">
            <a:prstTxWarp prst="textNoShape">
              <a:avLst/>
            </a:prstTxWarp>
            <a:spAutoFit/>
          </a:bodyPr>
          <a:lstStyle/>
          <a:p>
            <a:r>
              <a:rPr lang="fr-FR" b="1" dirty="0">
                <a:solidFill>
                  <a:srgbClr val="000000"/>
                </a:solidFill>
              </a:rPr>
              <a:t>Société en « sablier »</a:t>
            </a:r>
          </a:p>
        </p:txBody>
      </p:sp>
      <p:sp>
        <p:nvSpPr>
          <p:cNvPr id="24584" name="ZoneTexte 11"/>
          <p:cNvSpPr txBox="1">
            <a:spLocks noChangeArrowheads="1"/>
          </p:cNvSpPr>
          <p:nvPr/>
        </p:nvSpPr>
        <p:spPr bwMode="auto">
          <a:xfrm>
            <a:off x="335445" y="366135"/>
            <a:ext cx="11724428" cy="461665"/>
          </a:xfrm>
          <a:prstGeom prst="rect">
            <a:avLst/>
          </a:prstGeom>
          <a:noFill/>
          <a:ln w="9525">
            <a:noFill/>
            <a:miter lim="800000"/>
            <a:headEnd/>
            <a:tailEnd/>
          </a:ln>
        </p:spPr>
        <p:txBody>
          <a:bodyPr wrap="none">
            <a:prstTxWarp prst="textNoShape">
              <a:avLst/>
            </a:prstTxWarp>
            <a:spAutoFit/>
          </a:bodyPr>
          <a:lstStyle/>
          <a:p>
            <a:r>
              <a:rPr lang="fr-FR" sz="2400" b="1" dirty="0">
                <a:solidFill>
                  <a:srgbClr val="000000"/>
                </a:solidFill>
              </a:rPr>
              <a:t>Evolution des sociétés : de la stabilité à l’incertitude, accélération des risques « d’anomie »</a:t>
            </a:r>
          </a:p>
        </p:txBody>
      </p:sp>
      <p:sp>
        <p:nvSpPr>
          <p:cNvPr id="10" name="ZoneTexte 9"/>
          <p:cNvSpPr txBox="1"/>
          <p:nvPr/>
        </p:nvSpPr>
        <p:spPr>
          <a:xfrm>
            <a:off x="1675212" y="5351853"/>
            <a:ext cx="9021558" cy="1200329"/>
          </a:xfrm>
          <a:prstGeom prst="rect">
            <a:avLst/>
          </a:prstGeom>
          <a:noFill/>
        </p:spPr>
        <p:txBody>
          <a:bodyPr wrap="none" rtlCol="0">
            <a:spAutoFit/>
          </a:bodyPr>
          <a:lstStyle/>
          <a:p>
            <a:r>
              <a:rPr lang="fr-FR" b="1" dirty="0"/>
              <a:t>Anomie</a:t>
            </a:r>
            <a:r>
              <a:rPr lang="fr-FR" dirty="0"/>
              <a:t>. </a:t>
            </a:r>
            <a:r>
              <a:rPr lang="fr-FR" u="sng" dirty="0"/>
              <a:t>Durkheim </a:t>
            </a:r>
            <a:r>
              <a:rPr lang="fr-FR" dirty="0"/>
              <a:t>: « Situation de déficience de règles sociales communément acceptées</a:t>
            </a:r>
          </a:p>
          <a:p>
            <a:r>
              <a:rPr lang="fr-FR" dirty="0"/>
              <a:t>de sorte que les individus ne savent plus comment orienter leurs conduites »</a:t>
            </a:r>
          </a:p>
          <a:p>
            <a:r>
              <a:rPr lang="fr-FR" u="sng" dirty="0"/>
              <a:t>Merton</a:t>
            </a:r>
            <a:r>
              <a:rPr lang="fr-FR" dirty="0"/>
              <a:t> « Situation où l’individu est dans l’impossibilité, du fait de sa position dans la structure</a:t>
            </a:r>
          </a:p>
          <a:p>
            <a:r>
              <a:rPr lang="fr-FR" dirty="0"/>
              <a:t>sociale d’atteindre un objectif défini et même prescrit par la culture de la société où il vit »</a:t>
            </a:r>
          </a:p>
        </p:txBody>
      </p:sp>
      <p:pic>
        <p:nvPicPr>
          <p:cNvPr id="1026" name="Picture 2" descr="UNJF | Grands problèmes contemporains">
            <a:extLst>
              <a:ext uri="{FF2B5EF4-FFF2-40B4-BE49-F238E27FC236}">
                <a16:creationId xmlns:a16="http://schemas.microsoft.com/office/drawing/2014/main" id="{29104C1A-1317-5018-3C94-7820F247FFE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4518" r="7500"/>
          <a:stretch/>
        </p:blipFill>
        <p:spPr bwMode="auto">
          <a:xfrm>
            <a:off x="2297151" y="1037063"/>
            <a:ext cx="2642839" cy="360959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ablier - Icônes ui gratuites">
            <a:extLst>
              <a:ext uri="{FF2B5EF4-FFF2-40B4-BE49-F238E27FC236}">
                <a16:creationId xmlns:a16="http://schemas.microsoft.com/office/drawing/2014/main" id="{4F09987C-163F-9D31-E318-15F458E68EC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79940" y="1632267"/>
            <a:ext cx="2133749" cy="2857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8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8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2" grpId="0"/>
      <p:bldP spid="24583" grpId="0"/>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642898" y="2309949"/>
            <a:ext cx="6819254" cy="1631216"/>
          </a:xfrm>
          <a:prstGeom prst="rect">
            <a:avLst/>
          </a:prstGeom>
        </p:spPr>
        <p:txBody>
          <a:bodyPr wrap="square">
            <a:spAutoFit/>
          </a:bodyPr>
          <a:lstStyle/>
          <a:p>
            <a:r>
              <a:rPr lang="fr-FR" dirty="0"/>
              <a:t>«</a:t>
            </a:r>
            <a:r>
              <a:rPr lang="fr-FR" sz="2000" dirty="0"/>
              <a:t>  L’ensemble des disparités économiques, résidentielles, ethno- raciales qui rend compte des parcours chaotiques, des scolarités écourtées, des sous emplois chroniques et des instabilités familiales dont on sait combien </a:t>
            </a:r>
            <a:r>
              <a:rPr lang="fr-FR" sz="2000" i="1" dirty="0"/>
              <a:t>ils favorisent les carrières délinquantes » </a:t>
            </a:r>
          </a:p>
        </p:txBody>
      </p:sp>
      <p:sp>
        <p:nvSpPr>
          <p:cNvPr id="9" name="ZoneTexte 8"/>
          <p:cNvSpPr txBox="1"/>
          <p:nvPr/>
        </p:nvSpPr>
        <p:spPr>
          <a:xfrm>
            <a:off x="3958343" y="680320"/>
            <a:ext cx="3862055" cy="400110"/>
          </a:xfrm>
          <a:prstGeom prst="rect">
            <a:avLst/>
          </a:prstGeom>
          <a:noFill/>
        </p:spPr>
        <p:txBody>
          <a:bodyPr wrap="none" rtlCol="0">
            <a:spAutoFit/>
          </a:bodyPr>
          <a:lstStyle/>
          <a:p>
            <a:r>
              <a:rPr lang="fr-FR" sz="2000" dirty="0"/>
              <a:t>Actualisation de la notion d’anomie</a:t>
            </a:r>
          </a:p>
        </p:txBody>
      </p:sp>
      <p:sp>
        <p:nvSpPr>
          <p:cNvPr id="10" name="ZoneTexte 9"/>
          <p:cNvSpPr txBox="1"/>
          <p:nvPr/>
        </p:nvSpPr>
        <p:spPr>
          <a:xfrm>
            <a:off x="1947388" y="5684450"/>
            <a:ext cx="7866897" cy="646331"/>
          </a:xfrm>
          <a:prstGeom prst="rect">
            <a:avLst/>
          </a:prstGeom>
          <a:noFill/>
        </p:spPr>
        <p:txBody>
          <a:bodyPr wrap="none" rtlCol="0">
            <a:spAutoFit/>
          </a:bodyPr>
          <a:lstStyle/>
          <a:p>
            <a:r>
              <a:rPr lang="fr-FR" dirty="0"/>
              <a:t>Didier </a:t>
            </a:r>
            <a:r>
              <a:rPr lang="fr-FR" dirty="0" err="1"/>
              <a:t>Fassin</a:t>
            </a:r>
            <a:r>
              <a:rPr lang="fr-FR" dirty="0"/>
              <a:t> « L’Ombre du monde , une anthropologie de la condition carcérale ».</a:t>
            </a:r>
          </a:p>
          <a:p>
            <a:r>
              <a:rPr lang="fr-FR" dirty="0"/>
              <a:t>Collection Points.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787B64A6-E36C-0A19-6A35-EFB2ADF0CC09}"/>
              </a:ext>
            </a:extLst>
          </p:cNvPr>
          <p:cNvSpPr txBox="1"/>
          <p:nvPr/>
        </p:nvSpPr>
        <p:spPr>
          <a:xfrm>
            <a:off x="2012795" y="563360"/>
            <a:ext cx="8636620" cy="461665"/>
          </a:xfrm>
          <a:prstGeom prst="rect">
            <a:avLst/>
          </a:prstGeom>
          <a:noFill/>
        </p:spPr>
        <p:txBody>
          <a:bodyPr wrap="square">
            <a:spAutoFit/>
          </a:bodyPr>
          <a:lstStyle/>
          <a:p>
            <a:r>
              <a:rPr lang="fr-FR" sz="2400" b="1" dirty="0"/>
              <a:t>Des réponses sécuritaires qui renforcent l’obsession sécuritaire</a:t>
            </a:r>
          </a:p>
        </p:txBody>
      </p:sp>
      <p:sp>
        <p:nvSpPr>
          <p:cNvPr id="7" name="ZoneTexte 6">
            <a:extLst>
              <a:ext uri="{FF2B5EF4-FFF2-40B4-BE49-F238E27FC236}">
                <a16:creationId xmlns:a16="http://schemas.microsoft.com/office/drawing/2014/main" id="{77933301-4C64-2225-6704-03E846BF0975}"/>
              </a:ext>
            </a:extLst>
          </p:cNvPr>
          <p:cNvSpPr txBox="1"/>
          <p:nvPr/>
        </p:nvSpPr>
        <p:spPr>
          <a:xfrm>
            <a:off x="1115122" y="1973765"/>
            <a:ext cx="9902283" cy="2308324"/>
          </a:xfrm>
          <a:prstGeom prst="rect">
            <a:avLst/>
          </a:prstGeom>
          <a:noFill/>
        </p:spPr>
        <p:txBody>
          <a:bodyPr wrap="square" rtlCol="0">
            <a:spAutoFit/>
          </a:bodyPr>
          <a:lstStyle/>
          <a:p>
            <a:pPr marL="285750" indent="-285750">
              <a:buFont typeface="Arial" panose="020B0604020202020204" pitchFamily="34" charset="0"/>
              <a:buChar char="•"/>
            </a:pPr>
            <a:r>
              <a:rPr lang="fr-FR" dirty="0"/>
              <a:t>Une société fragmentée composée d’individus isolés : …</a:t>
            </a:r>
          </a:p>
          <a:p>
            <a:pPr marL="285750" indent="-285750">
              <a:buFont typeface="Arial" panose="020B0604020202020204" pitchFamily="34" charset="0"/>
              <a:buChar char="•"/>
            </a:pPr>
            <a:r>
              <a:rPr lang="fr-FR" dirty="0"/>
              <a:t>Enjeux électoraux : droitisation de l’opinion publique et discrédit de la démocratie</a:t>
            </a:r>
          </a:p>
          <a:p>
            <a:pPr marL="285750" indent="-285750">
              <a:buFont typeface="Arial" panose="020B0604020202020204" pitchFamily="34" charset="0"/>
              <a:buChar char="•"/>
            </a:pPr>
            <a:r>
              <a:rPr lang="fr-FR" dirty="0"/>
              <a:t>Rôle amplificateur des médias et des réseaux sociaux sur les questions de sécurité, de justice , de faits divers… </a:t>
            </a:r>
          </a:p>
          <a:p>
            <a:pPr marL="285750" indent="-285750">
              <a:buFont typeface="Arial" panose="020B0604020202020204" pitchFamily="34" charset="0"/>
              <a:buChar char="•"/>
            </a:pPr>
            <a:r>
              <a:rPr lang="fr-FR" dirty="0"/>
              <a:t>Rapports complexes et ambigus  entre justice et police.. </a:t>
            </a:r>
          </a:p>
          <a:p>
            <a:r>
              <a:rPr lang="fr-FR" dirty="0"/>
              <a:t> </a:t>
            </a:r>
          </a:p>
          <a:p>
            <a:endParaRPr lang="fr-FR" dirty="0"/>
          </a:p>
          <a:p>
            <a:endParaRPr lang="fr-FR" dirty="0"/>
          </a:p>
        </p:txBody>
      </p:sp>
      <p:sp>
        <p:nvSpPr>
          <p:cNvPr id="8" name="ZoneTexte 7">
            <a:extLst>
              <a:ext uri="{FF2B5EF4-FFF2-40B4-BE49-F238E27FC236}">
                <a16:creationId xmlns:a16="http://schemas.microsoft.com/office/drawing/2014/main" id="{31A85CD8-E408-0A03-532C-26611EE28AA8}"/>
              </a:ext>
            </a:extLst>
          </p:cNvPr>
          <p:cNvSpPr txBox="1"/>
          <p:nvPr/>
        </p:nvSpPr>
        <p:spPr>
          <a:xfrm>
            <a:off x="1761893" y="1315844"/>
            <a:ext cx="1144737" cy="369332"/>
          </a:xfrm>
          <a:prstGeom prst="rect">
            <a:avLst/>
          </a:prstGeom>
          <a:noFill/>
        </p:spPr>
        <p:txBody>
          <a:bodyPr wrap="none" rtlCol="0">
            <a:spAutoFit/>
          </a:bodyPr>
          <a:lstStyle/>
          <a:p>
            <a:r>
              <a:rPr lang="fr-FR" b="1" dirty="0"/>
              <a:t>Le cadre…</a:t>
            </a:r>
          </a:p>
        </p:txBody>
      </p:sp>
      <p:sp>
        <p:nvSpPr>
          <p:cNvPr id="9" name="ZoneTexte 8">
            <a:extLst>
              <a:ext uri="{FF2B5EF4-FFF2-40B4-BE49-F238E27FC236}">
                <a16:creationId xmlns:a16="http://schemas.microsoft.com/office/drawing/2014/main" id="{16240F6C-44D9-CF16-9062-7B2445EC2365}"/>
              </a:ext>
            </a:extLst>
          </p:cNvPr>
          <p:cNvSpPr txBox="1"/>
          <p:nvPr/>
        </p:nvSpPr>
        <p:spPr>
          <a:xfrm>
            <a:off x="1137425" y="4233196"/>
            <a:ext cx="7922362" cy="1754326"/>
          </a:xfrm>
          <a:prstGeom prst="rect">
            <a:avLst/>
          </a:prstGeom>
          <a:noFill/>
        </p:spPr>
        <p:txBody>
          <a:bodyPr wrap="none" rtlCol="0">
            <a:spAutoFit/>
          </a:bodyPr>
          <a:lstStyle/>
          <a:p>
            <a:pPr marL="285750" indent="-285750">
              <a:buFont typeface="Arial" panose="020B0604020202020204" pitchFamily="34" charset="0"/>
              <a:buChar char="•"/>
            </a:pPr>
            <a:r>
              <a:rPr lang="fr-FR" dirty="0"/>
              <a:t>Durcissement de la loi (</a:t>
            </a:r>
            <a:r>
              <a:rPr lang="fr-FR" dirty="0" err="1"/>
              <a:t>expl</a:t>
            </a:r>
            <a:r>
              <a:rPr lang="fr-FR" dirty="0"/>
              <a:t> : historique des lois sur la comparution immédiate )</a:t>
            </a:r>
          </a:p>
          <a:p>
            <a:pPr marL="285750" indent="-285750">
              <a:buFont typeface="Arial" panose="020B0604020202020204" pitchFamily="34" charset="0"/>
              <a:buChar char="•"/>
            </a:pPr>
            <a:r>
              <a:rPr lang="fr-FR" dirty="0"/>
              <a:t>Peines de substitution appliquées au ralenti</a:t>
            </a:r>
          </a:p>
          <a:p>
            <a:pPr marL="285750" indent="-285750">
              <a:buFont typeface="Arial" panose="020B0604020202020204" pitchFamily="34" charset="0"/>
              <a:buChar char="•"/>
            </a:pPr>
            <a:r>
              <a:rPr lang="fr-FR" dirty="0"/>
              <a:t>Enfermer encore et encore . Construction de nouvelles prisons, la surenchère….</a:t>
            </a:r>
          </a:p>
          <a:p>
            <a:endParaRPr lang="fr-FR" dirty="0"/>
          </a:p>
          <a:p>
            <a:endParaRPr lang="fr-FR" dirty="0"/>
          </a:p>
          <a:p>
            <a:r>
              <a:rPr lang="fr-FR" dirty="0"/>
              <a:t> </a:t>
            </a:r>
          </a:p>
        </p:txBody>
      </p:sp>
      <p:sp>
        <p:nvSpPr>
          <p:cNvPr id="10" name="ZoneTexte 9">
            <a:extLst>
              <a:ext uri="{FF2B5EF4-FFF2-40B4-BE49-F238E27FC236}">
                <a16:creationId xmlns:a16="http://schemas.microsoft.com/office/drawing/2014/main" id="{E65E975D-F0F3-95C4-E873-8A6FBCE34EEC}"/>
              </a:ext>
            </a:extLst>
          </p:cNvPr>
          <p:cNvSpPr txBox="1"/>
          <p:nvPr/>
        </p:nvSpPr>
        <p:spPr>
          <a:xfrm>
            <a:off x="1761893" y="3713355"/>
            <a:ext cx="1566647" cy="369332"/>
          </a:xfrm>
          <a:prstGeom prst="rect">
            <a:avLst/>
          </a:prstGeom>
          <a:noFill/>
        </p:spPr>
        <p:txBody>
          <a:bodyPr wrap="none" rtlCol="0">
            <a:spAutoFit/>
          </a:bodyPr>
          <a:lstStyle/>
          <a:p>
            <a:r>
              <a:rPr lang="fr-FR" b="1" dirty="0"/>
              <a:t>Les réponses…</a:t>
            </a:r>
          </a:p>
        </p:txBody>
      </p:sp>
      <p:sp>
        <p:nvSpPr>
          <p:cNvPr id="2" name="ZoneTexte 1">
            <a:extLst>
              <a:ext uri="{FF2B5EF4-FFF2-40B4-BE49-F238E27FC236}">
                <a16:creationId xmlns:a16="http://schemas.microsoft.com/office/drawing/2014/main" id="{242B504A-4C09-8749-51A4-DA2C1A511D4C}"/>
              </a:ext>
            </a:extLst>
          </p:cNvPr>
          <p:cNvSpPr txBox="1"/>
          <p:nvPr/>
        </p:nvSpPr>
        <p:spPr>
          <a:xfrm>
            <a:off x="624471" y="5405718"/>
            <a:ext cx="11271419" cy="923330"/>
          </a:xfrm>
          <a:prstGeom prst="rect">
            <a:avLst/>
          </a:prstGeom>
          <a:noFill/>
        </p:spPr>
        <p:txBody>
          <a:bodyPr wrap="none" rtlCol="0">
            <a:spAutoFit/>
          </a:bodyPr>
          <a:lstStyle/>
          <a:p>
            <a:r>
              <a:rPr lang="fr-FR" b="1" dirty="0"/>
              <a:t>Aux facteurs historiques qui expliquent la façon de considérer la privation de liberté comme une peine </a:t>
            </a:r>
          </a:p>
          <a:p>
            <a:r>
              <a:rPr lang="fr-FR" b="1" dirty="0"/>
              <a:t>évidente voir exclusive, s’ajoutent les effets d’une implosion sociale et de la dégradation des situations individuelles </a:t>
            </a:r>
          </a:p>
          <a:p>
            <a:r>
              <a:rPr lang="fr-FR" b="1" dirty="0"/>
              <a:t>qui en découle.</a:t>
            </a:r>
          </a:p>
        </p:txBody>
      </p:sp>
    </p:spTree>
    <p:extLst>
      <p:ext uri="{BB962C8B-B14F-4D97-AF65-F5344CB8AC3E}">
        <p14:creationId xmlns:p14="http://schemas.microsoft.com/office/powerpoint/2010/main" val="3755655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45BF39F7-CC7D-E549-B513-CDB6B00C9F16}"/>
              </a:ext>
            </a:extLst>
          </p:cNvPr>
          <p:cNvSpPr txBox="1"/>
          <p:nvPr/>
        </p:nvSpPr>
        <p:spPr>
          <a:xfrm>
            <a:off x="3300761" y="1338146"/>
            <a:ext cx="4544834" cy="461665"/>
          </a:xfrm>
          <a:prstGeom prst="rect">
            <a:avLst/>
          </a:prstGeom>
          <a:noFill/>
        </p:spPr>
        <p:txBody>
          <a:bodyPr wrap="none" rtlCol="0">
            <a:spAutoFit/>
          </a:bodyPr>
          <a:lstStyle/>
          <a:p>
            <a:r>
              <a:rPr lang="fr-FR" sz="2400" dirty="0"/>
              <a:t>Surpopulation carcérale : l’impasse</a:t>
            </a:r>
          </a:p>
        </p:txBody>
      </p:sp>
      <p:sp>
        <p:nvSpPr>
          <p:cNvPr id="5" name="ZoneTexte 4">
            <a:extLst>
              <a:ext uri="{FF2B5EF4-FFF2-40B4-BE49-F238E27FC236}">
                <a16:creationId xmlns:a16="http://schemas.microsoft.com/office/drawing/2014/main" id="{44B558F2-75B3-E17B-1522-BBCC68874595}"/>
              </a:ext>
            </a:extLst>
          </p:cNvPr>
          <p:cNvSpPr txBox="1"/>
          <p:nvPr/>
        </p:nvSpPr>
        <p:spPr>
          <a:xfrm>
            <a:off x="2486719" y="2174488"/>
            <a:ext cx="1723549" cy="369332"/>
          </a:xfrm>
          <a:prstGeom prst="rect">
            <a:avLst/>
          </a:prstGeom>
          <a:noFill/>
        </p:spPr>
        <p:txBody>
          <a:bodyPr wrap="none" rtlCol="0">
            <a:spAutoFit/>
          </a:bodyPr>
          <a:lstStyle/>
          <a:p>
            <a:r>
              <a:rPr lang="fr-FR" dirty="0"/>
              <a:t>1- Etat des lieux </a:t>
            </a:r>
          </a:p>
        </p:txBody>
      </p:sp>
      <p:sp>
        <p:nvSpPr>
          <p:cNvPr id="6" name="ZoneTexte 5">
            <a:extLst>
              <a:ext uri="{FF2B5EF4-FFF2-40B4-BE49-F238E27FC236}">
                <a16:creationId xmlns:a16="http://schemas.microsoft.com/office/drawing/2014/main" id="{FE28CDE2-B426-47FC-4675-5407544A61D2}"/>
              </a:ext>
            </a:extLst>
          </p:cNvPr>
          <p:cNvSpPr txBox="1"/>
          <p:nvPr/>
        </p:nvSpPr>
        <p:spPr>
          <a:xfrm>
            <a:off x="2442117" y="2832410"/>
            <a:ext cx="3759619" cy="369332"/>
          </a:xfrm>
          <a:prstGeom prst="rect">
            <a:avLst/>
          </a:prstGeom>
          <a:noFill/>
        </p:spPr>
        <p:txBody>
          <a:bodyPr wrap="none" rtlCol="0">
            <a:spAutoFit/>
          </a:bodyPr>
          <a:lstStyle/>
          <a:p>
            <a:r>
              <a:rPr lang="fr-FR" dirty="0"/>
              <a:t>2- Une « culture » de l’enfermement ?</a:t>
            </a:r>
          </a:p>
        </p:txBody>
      </p:sp>
      <p:sp>
        <p:nvSpPr>
          <p:cNvPr id="7" name="ZoneTexte 6">
            <a:extLst>
              <a:ext uri="{FF2B5EF4-FFF2-40B4-BE49-F238E27FC236}">
                <a16:creationId xmlns:a16="http://schemas.microsoft.com/office/drawing/2014/main" id="{E82F2828-E380-DB54-9188-6C44C89C7DF3}"/>
              </a:ext>
            </a:extLst>
          </p:cNvPr>
          <p:cNvSpPr txBox="1"/>
          <p:nvPr/>
        </p:nvSpPr>
        <p:spPr>
          <a:xfrm>
            <a:off x="2464420" y="3579541"/>
            <a:ext cx="5345694" cy="369332"/>
          </a:xfrm>
          <a:prstGeom prst="rect">
            <a:avLst/>
          </a:prstGeom>
          <a:noFill/>
        </p:spPr>
        <p:txBody>
          <a:bodyPr wrap="none" rtlCol="0">
            <a:spAutoFit/>
          </a:bodyPr>
          <a:lstStyle/>
          <a:p>
            <a:r>
              <a:rPr lang="fr-FR" dirty="0">
                <a:solidFill>
                  <a:srgbClr val="FF0000"/>
                </a:solidFill>
              </a:rPr>
              <a:t>3- Sortir de l’impasse ? des solutions « cosmétiques » ?</a:t>
            </a:r>
          </a:p>
        </p:txBody>
      </p:sp>
      <p:sp>
        <p:nvSpPr>
          <p:cNvPr id="3" name="ZoneTexte 2">
            <a:extLst>
              <a:ext uri="{FF2B5EF4-FFF2-40B4-BE49-F238E27FC236}">
                <a16:creationId xmlns:a16="http://schemas.microsoft.com/office/drawing/2014/main" id="{CE7625E2-9A09-1D7B-DDFD-032563AB006C}"/>
              </a:ext>
            </a:extLst>
          </p:cNvPr>
          <p:cNvSpPr txBox="1"/>
          <p:nvPr/>
        </p:nvSpPr>
        <p:spPr>
          <a:xfrm>
            <a:off x="2503449" y="4377077"/>
            <a:ext cx="6099716" cy="646331"/>
          </a:xfrm>
          <a:prstGeom prst="rect">
            <a:avLst/>
          </a:prstGeom>
          <a:noFill/>
        </p:spPr>
        <p:txBody>
          <a:bodyPr wrap="square">
            <a:spAutoFit/>
          </a:bodyPr>
          <a:lstStyle/>
          <a:p>
            <a:r>
              <a:rPr lang="fr-FR" dirty="0"/>
              <a:t>4- Sortir de l’impasse : une réflexion structurelle pour un vrai changement de politique.</a:t>
            </a:r>
          </a:p>
        </p:txBody>
      </p:sp>
    </p:spTree>
    <p:extLst>
      <p:ext uri="{BB962C8B-B14F-4D97-AF65-F5344CB8AC3E}">
        <p14:creationId xmlns:p14="http://schemas.microsoft.com/office/powerpoint/2010/main" val="3277250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45BF39F7-CC7D-E549-B513-CDB6B00C9F16}"/>
              </a:ext>
            </a:extLst>
          </p:cNvPr>
          <p:cNvSpPr txBox="1"/>
          <p:nvPr/>
        </p:nvSpPr>
        <p:spPr>
          <a:xfrm>
            <a:off x="3300761" y="1338146"/>
            <a:ext cx="3462743" cy="369332"/>
          </a:xfrm>
          <a:prstGeom prst="rect">
            <a:avLst/>
          </a:prstGeom>
          <a:noFill/>
        </p:spPr>
        <p:txBody>
          <a:bodyPr wrap="none" rtlCol="0">
            <a:spAutoFit/>
          </a:bodyPr>
          <a:lstStyle/>
          <a:p>
            <a:r>
              <a:rPr lang="fr-FR" dirty="0"/>
              <a:t>Surpopulation carcérale : l’impasse</a:t>
            </a:r>
          </a:p>
        </p:txBody>
      </p:sp>
      <p:sp>
        <p:nvSpPr>
          <p:cNvPr id="5" name="ZoneTexte 4">
            <a:extLst>
              <a:ext uri="{FF2B5EF4-FFF2-40B4-BE49-F238E27FC236}">
                <a16:creationId xmlns:a16="http://schemas.microsoft.com/office/drawing/2014/main" id="{44B558F2-75B3-E17B-1522-BBCC68874595}"/>
              </a:ext>
            </a:extLst>
          </p:cNvPr>
          <p:cNvSpPr txBox="1"/>
          <p:nvPr/>
        </p:nvSpPr>
        <p:spPr>
          <a:xfrm>
            <a:off x="2464417" y="2174488"/>
            <a:ext cx="1723549" cy="369332"/>
          </a:xfrm>
          <a:prstGeom prst="rect">
            <a:avLst/>
          </a:prstGeom>
          <a:noFill/>
        </p:spPr>
        <p:txBody>
          <a:bodyPr wrap="none" rtlCol="0">
            <a:spAutoFit/>
          </a:bodyPr>
          <a:lstStyle/>
          <a:p>
            <a:r>
              <a:rPr lang="fr-FR" dirty="0">
                <a:solidFill>
                  <a:srgbClr val="FF0000"/>
                </a:solidFill>
              </a:rPr>
              <a:t>1- Etat des lieux </a:t>
            </a:r>
          </a:p>
        </p:txBody>
      </p:sp>
      <p:sp>
        <p:nvSpPr>
          <p:cNvPr id="6" name="ZoneTexte 5">
            <a:extLst>
              <a:ext uri="{FF2B5EF4-FFF2-40B4-BE49-F238E27FC236}">
                <a16:creationId xmlns:a16="http://schemas.microsoft.com/office/drawing/2014/main" id="{FE28CDE2-B426-47FC-4675-5407544A61D2}"/>
              </a:ext>
            </a:extLst>
          </p:cNvPr>
          <p:cNvSpPr txBox="1"/>
          <p:nvPr/>
        </p:nvSpPr>
        <p:spPr>
          <a:xfrm>
            <a:off x="2442117" y="2832410"/>
            <a:ext cx="3528787" cy="369332"/>
          </a:xfrm>
          <a:prstGeom prst="rect">
            <a:avLst/>
          </a:prstGeom>
          <a:noFill/>
        </p:spPr>
        <p:txBody>
          <a:bodyPr wrap="none" rtlCol="0">
            <a:spAutoFit/>
          </a:bodyPr>
          <a:lstStyle/>
          <a:p>
            <a:r>
              <a:rPr lang="fr-FR" dirty="0"/>
              <a:t>2- Une culture de l’enfermement ?</a:t>
            </a:r>
          </a:p>
        </p:txBody>
      </p:sp>
      <p:sp>
        <p:nvSpPr>
          <p:cNvPr id="7" name="ZoneTexte 6">
            <a:extLst>
              <a:ext uri="{FF2B5EF4-FFF2-40B4-BE49-F238E27FC236}">
                <a16:creationId xmlns:a16="http://schemas.microsoft.com/office/drawing/2014/main" id="{E82F2828-E380-DB54-9188-6C44C89C7DF3}"/>
              </a:ext>
            </a:extLst>
          </p:cNvPr>
          <p:cNvSpPr txBox="1"/>
          <p:nvPr/>
        </p:nvSpPr>
        <p:spPr>
          <a:xfrm>
            <a:off x="2464420" y="3579541"/>
            <a:ext cx="5427448" cy="369332"/>
          </a:xfrm>
          <a:prstGeom prst="rect">
            <a:avLst/>
          </a:prstGeom>
          <a:noFill/>
        </p:spPr>
        <p:txBody>
          <a:bodyPr wrap="none" rtlCol="0">
            <a:spAutoFit/>
          </a:bodyPr>
          <a:lstStyle/>
          <a:p>
            <a:r>
              <a:rPr lang="fr-FR" dirty="0"/>
              <a:t>3- Sortir de l’impasse? des solutions « cosmétiques » ?…</a:t>
            </a:r>
          </a:p>
        </p:txBody>
      </p:sp>
      <p:sp>
        <p:nvSpPr>
          <p:cNvPr id="3" name="ZoneTexte 2">
            <a:extLst>
              <a:ext uri="{FF2B5EF4-FFF2-40B4-BE49-F238E27FC236}">
                <a16:creationId xmlns:a16="http://schemas.microsoft.com/office/drawing/2014/main" id="{EFCF0630-63DF-9009-9DBB-54852872238B}"/>
              </a:ext>
            </a:extLst>
          </p:cNvPr>
          <p:cNvSpPr txBox="1"/>
          <p:nvPr/>
        </p:nvSpPr>
        <p:spPr>
          <a:xfrm>
            <a:off x="2492298" y="4343622"/>
            <a:ext cx="6099716" cy="646331"/>
          </a:xfrm>
          <a:prstGeom prst="rect">
            <a:avLst/>
          </a:prstGeom>
          <a:noFill/>
        </p:spPr>
        <p:txBody>
          <a:bodyPr wrap="square">
            <a:spAutoFit/>
          </a:bodyPr>
          <a:lstStyle/>
          <a:p>
            <a:r>
              <a:rPr lang="fr-FR" dirty="0"/>
              <a:t>4- Sortir de l’impasse : une réflexion structurelle pour un vrai changement de politique.</a:t>
            </a:r>
          </a:p>
        </p:txBody>
      </p:sp>
    </p:spTree>
    <p:extLst>
      <p:ext uri="{BB962C8B-B14F-4D97-AF65-F5344CB8AC3E}">
        <p14:creationId xmlns:p14="http://schemas.microsoft.com/office/powerpoint/2010/main" val="32891822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B6B69746-E856-1B1A-1165-32BBA4BC11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67949" y="0"/>
            <a:ext cx="882015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ZoneTexte 1">
            <a:extLst>
              <a:ext uri="{FF2B5EF4-FFF2-40B4-BE49-F238E27FC236}">
                <a16:creationId xmlns:a16="http://schemas.microsoft.com/office/drawing/2014/main" id="{0CECEC49-1E69-A233-B12A-5EB6EE024890}"/>
              </a:ext>
            </a:extLst>
          </p:cNvPr>
          <p:cNvSpPr txBox="1"/>
          <p:nvPr/>
        </p:nvSpPr>
        <p:spPr>
          <a:xfrm>
            <a:off x="345688" y="1505415"/>
            <a:ext cx="2336858" cy="1200329"/>
          </a:xfrm>
          <a:prstGeom prst="rect">
            <a:avLst/>
          </a:prstGeom>
          <a:noFill/>
        </p:spPr>
        <p:txBody>
          <a:bodyPr wrap="none" rtlCol="0">
            <a:spAutoFit/>
          </a:bodyPr>
          <a:lstStyle/>
          <a:p>
            <a:r>
              <a:rPr lang="fr-FR" dirty="0"/>
              <a:t>La construction de</a:t>
            </a:r>
          </a:p>
          <a:p>
            <a:r>
              <a:rPr lang="fr-FR" dirty="0"/>
              <a:t>nouvelles prisons : une</a:t>
            </a:r>
          </a:p>
          <a:p>
            <a:r>
              <a:rPr lang="fr-FR" dirty="0"/>
              <a:t>Politique couteuse et </a:t>
            </a:r>
          </a:p>
          <a:p>
            <a:r>
              <a:rPr lang="fr-FR" dirty="0"/>
              <a:t>inefficiente</a:t>
            </a:r>
          </a:p>
        </p:txBody>
      </p:sp>
    </p:spTree>
    <p:extLst>
      <p:ext uri="{BB962C8B-B14F-4D97-AF65-F5344CB8AC3E}">
        <p14:creationId xmlns:p14="http://schemas.microsoft.com/office/powerpoint/2010/main" val="10393293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C5E0A4E3-5052-8C07-1F42-A4640CD0E043}"/>
              </a:ext>
            </a:extLst>
          </p:cNvPr>
          <p:cNvSpPr txBox="1"/>
          <p:nvPr/>
        </p:nvSpPr>
        <p:spPr>
          <a:xfrm>
            <a:off x="401444" y="1303564"/>
            <a:ext cx="10002644" cy="2031325"/>
          </a:xfrm>
          <a:prstGeom prst="rect">
            <a:avLst/>
          </a:prstGeom>
          <a:noFill/>
        </p:spPr>
        <p:txBody>
          <a:bodyPr wrap="square">
            <a:spAutoFit/>
          </a:bodyPr>
          <a:lstStyle/>
          <a:p>
            <a:r>
              <a:rPr lang="fr-FR" b="0" i="0" dirty="0">
                <a:solidFill>
                  <a:srgbClr val="333333"/>
                </a:solidFill>
                <a:effectLst/>
                <a:ea typeface="Apple Symbols" panose="02000000000000000000" pitchFamily="2" charset="-79"/>
                <a:cs typeface="Apple Symbols" panose="02000000000000000000" pitchFamily="2" charset="-79"/>
              </a:rPr>
              <a:t>Remis en juillet 2022 au président de la République,</a:t>
            </a:r>
            <a:r>
              <a:rPr lang="fr-FR" b="0" i="0" u="none" strike="noStrike" dirty="0">
                <a:effectLst/>
                <a:ea typeface="Apple Symbols" panose="02000000000000000000" pitchFamily="2" charset="-79"/>
                <a:cs typeface="Apple Symbols" panose="02000000000000000000" pitchFamily="2" charset="-79"/>
                <a:hlinkClick r:id="rId2"/>
              </a:rPr>
              <a:t> le rapport des États généraux de la justice</a:t>
            </a:r>
            <a:r>
              <a:rPr lang="fr-FR" b="0" i="0" dirty="0">
                <a:solidFill>
                  <a:srgbClr val="333333"/>
                </a:solidFill>
                <a:effectLst/>
                <a:ea typeface="Apple Symbols" panose="02000000000000000000" pitchFamily="2" charset="-79"/>
                <a:cs typeface="Apple Symbols" panose="02000000000000000000" pitchFamily="2" charset="-79"/>
              </a:rPr>
              <a:t>, propose la mise en place d’un </a:t>
            </a:r>
            <a:r>
              <a:rPr lang="fr-FR" b="0" i="0" dirty="0">
                <a:solidFill>
                  <a:srgbClr val="FF0000"/>
                </a:solidFill>
                <a:effectLst/>
                <a:ea typeface="Apple Symbols" panose="02000000000000000000" pitchFamily="2" charset="-79"/>
                <a:cs typeface="Apple Symbols" panose="02000000000000000000" pitchFamily="2" charset="-79"/>
              </a:rPr>
              <a:t>mécanisme de régulation carcérale</a:t>
            </a:r>
            <a:r>
              <a:rPr lang="fr-FR" b="0" i="0" dirty="0">
                <a:solidFill>
                  <a:srgbClr val="333333"/>
                </a:solidFill>
                <a:effectLst/>
                <a:ea typeface="Apple Symbols" panose="02000000000000000000" pitchFamily="2" charset="-79"/>
                <a:cs typeface="Apple Symbols" panose="02000000000000000000" pitchFamily="2" charset="-79"/>
              </a:rPr>
              <a:t>. </a:t>
            </a:r>
          </a:p>
          <a:p>
            <a:r>
              <a:rPr lang="fr-FR" b="0" i="0" dirty="0">
                <a:solidFill>
                  <a:srgbClr val="333333"/>
                </a:solidFill>
                <a:effectLst/>
                <a:ea typeface="Apple Symbols" panose="02000000000000000000" pitchFamily="2" charset="-79"/>
                <a:cs typeface="Apple Symbols" panose="02000000000000000000" pitchFamily="2" charset="-79"/>
              </a:rPr>
              <a:t>Loin d’un </a:t>
            </a:r>
            <a:r>
              <a:rPr lang="fr-FR" b="0" i="1" dirty="0">
                <a:solidFill>
                  <a:srgbClr val="333333"/>
                </a:solidFill>
                <a:effectLst/>
                <a:ea typeface="Apple Symbols" panose="02000000000000000000" pitchFamily="2" charset="-79"/>
                <a:cs typeface="Apple Symbols" panose="02000000000000000000" pitchFamily="2" charset="-79"/>
              </a:rPr>
              <a:t>numerus clausus</a:t>
            </a:r>
            <a:r>
              <a:rPr lang="fr-FR" b="0" i="0" dirty="0">
                <a:solidFill>
                  <a:srgbClr val="333333"/>
                </a:solidFill>
                <a:effectLst/>
                <a:ea typeface="Apple Symbols" panose="02000000000000000000" pitchFamily="2" charset="-79"/>
                <a:cs typeface="Apple Symbols" panose="02000000000000000000" pitchFamily="2" charset="-79"/>
              </a:rPr>
              <a:t>, il s’agit de </a:t>
            </a:r>
            <a:r>
              <a:rPr lang="fr-FR" b="0" i="0" dirty="0">
                <a:solidFill>
                  <a:srgbClr val="FF0000"/>
                </a:solidFill>
                <a:effectLst/>
                <a:ea typeface="Apple Symbols" panose="02000000000000000000" pitchFamily="2" charset="-79"/>
                <a:cs typeface="Apple Symbols" panose="02000000000000000000" pitchFamily="2" charset="-79"/>
              </a:rPr>
              <a:t>définir un taux d’occupation dont le dépassement « entraînerait la réunion des différents acteurs de la chaîne pénale, qui pourraient alors envisager certaines mesures de régulation ».</a:t>
            </a:r>
            <a:r>
              <a:rPr lang="fr-FR" b="0" i="0" dirty="0">
                <a:solidFill>
                  <a:srgbClr val="333333"/>
                </a:solidFill>
                <a:effectLst/>
                <a:ea typeface="Apple Symbols" panose="02000000000000000000" pitchFamily="2" charset="-79"/>
                <a:cs typeface="Apple Symbols" panose="02000000000000000000" pitchFamily="2" charset="-79"/>
              </a:rPr>
              <a:t> Ce « </a:t>
            </a:r>
            <a:r>
              <a:rPr lang="fr-FR" b="0" i="0" dirty="0">
                <a:solidFill>
                  <a:srgbClr val="FF0000"/>
                </a:solidFill>
                <a:effectLst/>
                <a:ea typeface="Apple Symbols" panose="02000000000000000000" pitchFamily="2" charset="-79"/>
                <a:cs typeface="Apple Symbols" panose="02000000000000000000" pitchFamily="2" charset="-79"/>
              </a:rPr>
              <a:t>seuil de criticité </a:t>
            </a:r>
            <a:r>
              <a:rPr lang="fr-FR" b="0" i="0" dirty="0">
                <a:solidFill>
                  <a:srgbClr val="333333"/>
                </a:solidFill>
                <a:effectLst/>
                <a:ea typeface="Apple Symbols" panose="02000000000000000000" pitchFamily="2" charset="-79"/>
                <a:cs typeface="Apple Symbols" panose="02000000000000000000" pitchFamily="2" charset="-79"/>
              </a:rPr>
              <a:t>» correspondrait au taux « à partir duquel les services de l’établissement ne sont plus en mesure de fonctionner sans affecter durablement la qualité de la prise en charge des condamnés (parloirs, accès aux douches, soins, formation) ». </a:t>
            </a:r>
            <a:endParaRPr lang="fr-FR" dirty="0">
              <a:ea typeface="Apple Symbols" panose="02000000000000000000" pitchFamily="2" charset="-79"/>
              <a:cs typeface="Apple Symbols" panose="02000000000000000000" pitchFamily="2" charset="-79"/>
            </a:endParaRPr>
          </a:p>
        </p:txBody>
      </p:sp>
      <p:sp>
        <p:nvSpPr>
          <p:cNvPr id="6" name="ZoneTexte 5">
            <a:extLst>
              <a:ext uri="{FF2B5EF4-FFF2-40B4-BE49-F238E27FC236}">
                <a16:creationId xmlns:a16="http://schemas.microsoft.com/office/drawing/2014/main" id="{953875AE-CF67-4C7C-8BC5-EB262D7634AC}"/>
              </a:ext>
            </a:extLst>
          </p:cNvPr>
          <p:cNvSpPr txBox="1"/>
          <p:nvPr/>
        </p:nvSpPr>
        <p:spPr>
          <a:xfrm>
            <a:off x="3891771" y="579863"/>
            <a:ext cx="3222805" cy="523220"/>
          </a:xfrm>
          <a:prstGeom prst="rect">
            <a:avLst/>
          </a:prstGeom>
          <a:noFill/>
        </p:spPr>
        <p:txBody>
          <a:bodyPr wrap="none" rtlCol="0">
            <a:spAutoFit/>
          </a:bodyPr>
          <a:lstStyle/>
          <a:p>
            <a:r>
              <a:rPr lang="fr-FR" sz="2800" dirty="0"/>
              <a:t>Régulation carcérale </a:t>
            </a:r>
          </a:p>
        </p:txBody>
      </p:sp>
      <p:sp>
        <p:nvSpPr>
          <p:cNvPr id="3" name="ZoneTexte 2">
            <a:extLst>
              <a:ext uri="{FF2B5EF4-FFF2-40B4-BE49-F238E27FC236}">
                <a16:creationId xmlns:a16="http://schemas.microsoft.com/office/drawing/2014/main" id="{BE479359-B7A7-7CD7-21B7-9A7462B7E7F8}"/>
              </a:ext>
            </a:extLst>
          </p:cNvPr>
          <p:cNvSpPr txBox="1"/>
          <p:nvPr/>
        </p:nvSpPr>
        <p:spPr>
          <a:xfrm>
            <a:off x="367983" y="3423418"/>
            <a:ext cx="10752367" cy="1754326"/>
          </a:xfrm>
          <a:prstGeom prst="rect">
            <a:avLst/>
          </a:prstGeom>
          <a:noFill/>
        </p:spPr>
        <p:txBody>
          <a:bodyPr wrap="none" rtlCol="0">
            <a:spAutoFit/>
          </a:bodyPr>
          <a:lstStyle/>
          <a:p>
            <a:r>
              <a:rPr lang="fr-FR" b="0" i="0" dirty="0">
                <a:solidFill>
                  <a:srgbClr val="181818"/>
                </a:solidFill>
                <a:effectLst/>
              </a:rPr>
              <a:t>Par exemple, un </a:t>
            </a:r>
            <a:r>
              <a:rPr lang="fr-FR" b="0" i="0" dirty="0">
                <a:solidFill>
                  <a:srgbClr val="FF0000"/>
                </a:solidFill>
                <a:effectLst/>
              </a:rPr>
              <a:t>accord conclu à Grenoble </a:t>
            </a:r>
            <a:r>
              <a:rPr lang="fr-FR" b="0" i="0" dirty="0">
                <a:solidFill>
                  <a:srgbClr val="181818"/>
                </a:solidFill>
                <a:effectLst/>
              </a:rPr>
              <a:t>entre le parquet, le service pénitentiaire d’insertion et de probation</a:t>
            </a:r>
          </a:p>
          <a:p>
            <a:r>
              <a:rPr lang="fr-FR" b="0" i="0" dirty="0">
                <a:solidFill>
                  <a:srgbClr val="181818"/>
                </a:solidFill>
                <a:effectLst/>
              </a:rPr>
              <a:t> (SPIP) et l’administration pénitentiaire prévoit la mise en place </a:t>
            </a:r>
            <a:r>
              <a:rPr lang="fr-FR" b="0" i="0" dirty="0">
                <a:solidFill>
                  <a:srgbClr val="FF0000"/>
                </a:solidFill>
                <a:effectLst/>
              </a:rPr>
              <a:t>d’un mécanisme de régulation dès lors que </a:t>
            </a:r>
          </a:p>
          <a:p>
            <a:r>
              <a:rPr lang="fr-FR" b="0" i="0" dirty="0">
                <a:solidFill>
                  <a:srgbClr val="FF0000"/>
                </a:solidFill>
                <a:effectLst/>
              </a:rPr>
              <a:t>la maison d’arrêt atteint un taux d’occupation de 130 %</a:t>
            </a:r>
            <a:r>
              <a:rPr lang="fr-FR" b="0" i="0" dirty="0">
                <a:solidFill>
                  <a:srgbClr val="181818"/>
                </a:solidFill>
                <a:effectLst/>
              </a:rPr>
              <a:t>. Il est dès lors prévu de faire usage des outils dont </a:t>
            </a:r>
          </a:p>
          <a:p>
            <a:r>
              <a:rPr lang="fr-FR" b="0" i="0" dirty="0">
                <a:solidFill>
                  <a:srgbClr val="181818"/>
                </a:solidFill>
                <a:effectLst/>
              </a:rPr>
              <a:t>dispose la justice pour maîtriser la croissance de la population incarcérée : libérations anticipées, aménagements</a:t>
            </a:r>
          </a:p>
          <a:p>
            <a:r>
              <a:rPr lang="fr-FR" b="0" i="0" dirty="0">
                <a:solidFill>
                  <a:srgbClr val="181818"/>
                </a:solidFill>
                <a:effectLst/>
              </a:rPr>
              <a:t> de peines, ou décalage de la mise à exécution des peines.</a:t>
            </a:r>
          </a:p>
          <a:p>
            <a:r>
              <a:rPr lang="fr-FR" b="0" i="0" dirty="0">
                <a:solidFill>
                  <a:srgbClr val="181818"/>
                </a:solidFill>
                <a:effectLst/>
              </a:rPr>
              <a:t> </a:t>
            </a:r>
            <a:endParaRPr lang="fr-FR" dirty="0"/>
          </a:p>
        </p:txBody>
      </p:sp>
      <p:sp>
        <p:nvSpPr>
          <p:cNvPr id="2" name="ZoneTexte 1">
            <a:extLst>
              <a:ext uri="{FF2B5EF4-FFF2-40B4-BE49-F238E27FC236}">
                <a16:creationId xmlns:a16="http://schemas.microsoft.com/office/drawing/2014/main" id="{78AA715C-A3FA-90E3-76C5-C28F3C93B20E}"/>
              </a:ext>
            </a:extLst>
          </p:cNvPr>
          <p:cNvSpPr txBox="1"/>
          <p:nvPr/>
        </p:nvSpPr>
        <p:spPr>
          <a:xfrm>
            <a:off x="345698" y="5118411"/>
            <a:ext cx="11028147" cy="1477328"/>
          </a:xfrm>
          <a:prstGeom prst="rect">
            <a:avLst/>
          </a:prstGeom>
          <a:noFill/>
        </p:spPr>
        <p:txBody>
          <a:bodyPr wrap="none" rtlCol="0">
            <a:spAutoFit/>
          </a:bodyPr>
          <a:lstStyle/>
          <a:p>
            <a:r>
              <a:rPr lang="fr-FR" b="0" i="0" dirty="0">
                <a:solidFill>
                  <a:srgbClr val="181818"/>
                </a:solidFill>
                <a:effectLst/>
              </a:rPr>
              <a:t>Ce texte, certes peu ambitieux car un seuil de 130 % est déjà atteint,</a:t>
            </a:r>
          </a:p>
          <a:p>
            <a:r>
              <a:rPr lang="fr-FR" b="0" i="0" dirty="0">
                <a:solidFill>
                  <a:srgbClr val="181818"/>
                </a:solidFill>
                <a:effectLst/>
              </a:rPr>
              <a:t>revient à accepter un niveau de suroccupation déjà très préoccupant, mais au moins il instaurerait une réelle prise </a:t>
            </a:r>
          </a:p>
          <a:p>
            <a:r>
              <a:rPr lang="fr-FR" b="0" i="0" dirty="0">
                <a:solidFill>
                  <a:srgbClr val="181818"/>
                </a:solidFill>
                <a:effectLst/>
              </a:rPr>
              <a:t>en compte de la question pénitentiaire par l’ensemble de la chaîne pénale. Mais </a:t>
            </a:r>
            <a:r>
              <a:rPr lang="fr-FR" b="0" i="0" dirty="0">
                <a:solidFill>
                  <a:srgbClr val="FF0000"/>
                </a:solidFill>
                <a:effectLst/>
              </a:rPr>
              <a:t>ce dispositif ne semble </a:t>
            </a:r>
          </a:p>
          <a:p>
            <a:r>
              <a:rPr lang="fr-FR" b="0" i="0" dirty="0">
                <a:solidFill>
                  <a:srgbClr val="FF0000"/>
                </a:solidFill>
                <a:effectLst/>
              </a:rPr>
              <a:t>malheureusement pas atteindre ses objectifs </a:t>
            </a:r>
            <a:r>
              <a:rPr lang="fr-FR" b="0" i="0" dirty="0">
                <a:solidFill>
                  <a:srgbClr val="181818"/>
                </a:solidFill>
                <a:effectLst/>
              </a:rPr>
              <a:t>(la maison d’arrêt de Grenoble ayant un taux d’occupation de 148,3 % </a:t>
            </a:r>
          </a:p>
          <a:p>
            <a:r>
              <a:rPr lang="fr-FR" b="0" i="0" dirty="0">
                <a:solidFill>
                  <a:srgbClr val="181818"/>
                </a:solidFill>
                <a:effectLst/>
              </a:rPr>
              <a:t>au 1er janvier 2022, 153,1% au 1</a:t>
            </a:r>
            <a:r>
              <a:rPr lang="fr-FR" b="0" i="0" baseline="30000" dirty="0">
                <a:solidFill>
                  <a:srgbClr val="181818"/>
                </a:solidFill>
                <a:effectLst/>
              </a:rPr>
              <a:t>er</a:t>
            </a:r>
            <a:r>
              <a:rPr lang="fr-FR" b="0" i="0" dirty="0">
                <a:solidFill>
                  <a:srgbClr val="181818"/>
                </a:solidFill>
                <a:effectLst/>
              </a:rPr>
              <a:t> février 2023). </a:t>
            </a:r>
            <a:endParaRPr lang="fr-FR" dirty="0"/>
          </a:p>
        </p:txBody>
      </p:sp>
    </p:spTree>
    <p:extLst>
      <p:ext uri="{BB962C8B-B14F-4D97-AF65-F5344CB8AC3E}">
        <p14:creationId xmlns:p14="http://schemas.microsoft.com/office/powerpoint/2010/main" val="1469115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2301915D-8001-DEAD-37CA-7DDF80821C3B}"/>
              </a:ext>
            </a:extLst>
          </p:cNvPr>
          <p:cNvSpPr txBox="1"/>
          <p:nvPr/>
        </p:nvSpPr>
        <p:spPr>
          <a:xfrm>
            <a:off x="3557236" y="858644"/>
            <a:ext cx="3931269" cy="461665"/>
          </a:xfrm>
          <a:prstGeom prst="rect">
            <a:avLst/>
          </a:prstGeom>
          <a:noFill/>
        </p:spPr>
        <p:txBody>
          <a:bodyPr wrap="none" rtlCol="0">
            <a:spAutoFit/>
          </a:bodyPr>
          <a:lstStyle/>
          <a:p>
            <a:r>
              <a:rPr lang="fr-FR" sz="2400" dirty="0"/>
              <a:t>Quid des peines alternatives ?</a:t>
            </a:r>
          </a:p>
        </p:txBody>
      </p:sp>
      <p:sp>
        <p:nvSpPr>
          <p:cNvPr id="5" name="ZoneTexte 4">
            <a:extLst>
              <a:ext uri="{FF2B5EF4-FFF2-40B4-BE49-F238E27FC236}">
                <a16:creationId xmlns:a16="http://schemas.microsoft.com/office/drawing/2014/main" id="{41C66A23-4227-24AC-A613-38C3FB24E268}"/>
              </a:ext>
            </a:extLst>
          </p:cNvPr>
          <p:cNvSpPr txBox="1"/>
          <p:nvPr/>
        </p:nvSpPr>
        <p:spPr>
          <a:xfrm>
            <a:off x="3033129" y="3980968"/>
            <a:ext cx="2317237" cy="1754326"/>
          </a:xfrm>
          <a:prstGeom prst="rect">
            <a:avLst/>
          </a:prstGeom>
          <a:noFill/>
        </p:spPr>
        <p:txBody>
          <a:bodyPr wrap="none" rtlCol="0">
            <a:spAutoFit/>
          </a:bodyPr>
          <a:lstStyle/>
          <a:p>
            <a:r>
              <a:rPr lang="fr-FR" b="1" dirty="0"/>
              <a:t>Les mesures </a:t>
            </a:r>
            <a:endParaRPr lang="fr-FR" dirty="0"/>
          </a:p>
          <a:p>
            <a:endParaRPr lang="fr-FR" dirty="0"/>
          </a:p>
          <a:p>
            <a:r>
              <a:rPr lang="fr-FR" dirty="0"/>
              <a:t>- Jours amendes</a:t>
            </a:r>
          </a:p>
          <a:p>
            <a:r>
              <a:rPr lang="fr-FR" dirty="0"/>
              <a:t>- TIG</a:t>
            </a:r>
          </a:p>
          <a:p>
            <a:r>
              <a:rPr lang="fr-FR" dirty="0"/>
              <a:t>- Détention à domicile </a:t>
            </a:r>
          </a:p>
          <a:p>
            <a:r>
              <a:rPr lang="fr-FR" dirty="0"/>
              <a:t>- Sursis probatoire</a:t>
            </a:r>
          </a:p>
        </p:txBody>
      </p:sp>
      <p:sp>
        <p:nvSpPr>
          <p:cNvPr id="2" name="ZoneTexte 1">
            <a:extLst>
              <a:ext uri="{FF2B5EF4-FFF2-40B4-BE49-F238E27FC236}">
                <a16:creationId xmlns:a16="http://schemas.microsoft.com/office/drawing/2014/main" id="{E110CF27-2CFA-34A1-2BBB-CF11E14AD1ED}"/>
              </a:ext>
            </a:extLst>
          </p:cNvPr>
          <p:cNvSpPr txBox="1"/>
          <p:nvPr/>
        </p:nvSpPr>
        <p:spPr>
          <a:xfrm>
            <a:off x="3010829" y="1728439"/>
            <a:ext cx="6080511" cy="2031325"/>
          </a:xfrm>
          <a:prstGeom prst="rect">
            <a:avLst/>
          </a:prstGeom>
          <a:noFill/>
        </p:spPr>
        <p:txBody>
          <a:bodyPr wrap="none" rtlCol="0">
            <a:spAutoFit/>
          </a:bodyPr>
          <a:lstStyle/>
          <a:p>
            <a:r>
              <a:rPr lang="fr-FR" b="1" dirty="0"/>
              <a:t>Sources juridiques</a:t>
            </a:r>
          </a:p>
          <a:p>
            <a:endParaRPr lang="fr-FR" dirty="0"/>
          </a:p>
          <a:p>
            <a:r>
              <a:rPr lang="fr-FR" dirty="0"/>
              <a:t>- Lois Taubira du 15 août 2014 (contrainte pénale)</a:t>
            </a:r>
          </a:p>
          <a:p>
            <a:r>
              <a:rPr lang="fr-FR" dirty="0"/>
              <a:t>- Lois « réforme de la justice » du 23 mars 2019 </a:t>
            </a:r>
          </a:p>
          <a:p>
            <a:r>
              <a:rPr lang="fr-FR" dirty="0"/>
              <a:t>(interdiction de prison ferme de moins d’un mois, </a:t>
            </a:r>
          </a:p>
          <a:p>
            <a:r>
              <a:rPr lang="fr-FR" dirty="0"/>
              <a:t>favoriser l’aménagement de peines de moins d’un an,</a:t>
            </a:r>
          </a:p>
          <a:p>
            <a:r>
              <a:rPr lang="fr-FR" dirty="0"/>
              <a:t>contrainte pénale de 2014, remplacée par le sursis probatoire) </a:t>
            </a:r>
          </a:p>
        </p:txBody>
      </p:sp>
    </p:spTree>
    <p:extLst>
      <p:ext uri="{BB962C8B-B14F-4D97-AF65-F5344CB8AC3E}">
        <p14:creationId xmlns:p14="http://schemas.microsoft.com/office/powerpoint/2010/main" val="39419860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72691" y="1153353"/>
            <a:ext cx="8721875" cy="2031325"/>
          </a:xfrm>
          <a:prstGeom prst="rect">
            <a:avLst/>
          </a:prstGeom>
          <a:noFill/>
        </p:spPr>
        <p:txBody>
          <a:bodyPr wrap="none" rtlCol="0">
            <a:spAutoFit/>
          </a:bodyPr>
          <a:lstStyle/>
          <a:p>
            <a:r>
              <a:rPr lang="fr-FR" dirty="0"/>
              <a:t>- Les 2/3 sont issus de catégories sociales très favorisées</a:t>
            </a:r>
          </a:p>
          <a:p>
            <a:r>
              <a:rPr lang="fr-FR" dirty="0"/>
              <a:t>1/4 de catégories intermédiaires. La contribution des autres catégories est inférieure à 10%</a:t>
            </a:r>
          </a:p>
          <a:p>
            <a:r>
              <a:rPr lang="fr-FR" dirty="0"/>
              <a:t>( alors qu’elles représentent plus de 50% de la population)</a:t>
            </a:r>
          </a:p>
          <a:p>
            <a:r>
              <a:rPr lang="fr-FR" dirty="0"/>
              <a:t>- L’homogamie y est élevée (prés de 25%)</a:t>
            </a:r>
          </a:p>
          <a:p>
            <a:pPr>
              <a:buFontTx/>
              <a:buChar char="-"/>
            </a:pPr>
            <a:r>
              <a:rPr lang="fr-FR" dirty="0"/>
              <a:t>« Esprit de corps et constitution de réseaux sont au cœur du recrutement des magistrats,</a:t>
            </a:r>
          </a:p>
          <a:p>
            <a:r>
              <a:rPr lang="fr-FR" dirty="0"/>
              <a:t> </a:t>
            </a:r>
            <a:r>
              <a:rPr lang="fr-FR" i="1" dirty="0"/>
              <a:t>fondé sur une logique élitiste</a:t>
            </a:r>
            <a:r>
              <a:rPr lang="fr-FR" dirty="0"/>
              <a:t> »</a:t>
            </a:r>
          </a:p>
          <a:p>
            <a:endParaRPr lang="fr-FR" dirty="0"/>
          </a:p>
        </p:txBody>
      </p:sp>
      <p:sp>
        <p:nvSpPr>
          <p:cNvPr id="5" name="ZoneTexte 4"/>
          <p:cNvSpPr txBox="1"/>
          <p:nvPr/>
        </p:nvSpPr>
        <p:spPr>
          <a:xfrm>
            <a:off x="1772692" y="3882508"/>
            <a:ext cx="8446543" cy="1477328"/>
          </a:xfrm>
          <a:prstGeom prst="rect">
            <a:avLst/>
          </a:prstGeom>
          <a:noFill/>
        </p:spPr>
        <p:txBody>
          <a:bodyPr wrap="none" rtlCol="0">
            <a:spAutoFit/>
          </a:bodyPr>
          <a:lstStyle/>
          <a:p>
            <a:r>
              <a:rPr lang="fr-FR" dirty="0"/>
              <a:t>- L’identification chez le prévenu </a:t>
            </a:r>
            <a:r>
              <a:rPr lang="fr-FR" i="1" dirty="0"/>
              <a:t>d’un capital social et culturel de proximité </a:t>
            </a:r>
            <a:r>
              <a:rPr lang="fr-FR" dirty="0"/>
              <a:t>( P. Bourdieu)</a:t>
            </a:r>
          </a:p>
          <a:p>
            <a:r>
              <a:rPr lang="fr-FR" dirty="0"/>
              <a:t> peut favoriser un « entre soi », favorable à la clémence (et inversement !)</a:t>
            </a:r>
          </a:p>
          <a:p>
            <a:r>
              <a:rPr lang="fr-FR" dirty="0"/>
              <a:t>- </a:t>
            </a:r>
            <a:r>
              <a:rPr lang="fr-FR" dirty="0">
                <a:solidFill>
                  <a:srgbClr val="FF0000"/>
                </a:solidFill>
              </a:rPr>
              <a:t>Le jugement ne relève pas d’une appréciation neutre des faits, mais aussi de </a:t>
            </a:r>
          </a:p>
          <a:p>
            <a:r>
              <a:rPr lang="fr-FR" dirty="0">
                <a:solidFill>
                  <a:srgbClr val="FF0000"/>
                </a:solidFill>
              </a:rPr>
              <a:t>critères sociaux  valorisants ou dévalorisants qui allègent ou aggravent la sanction</a:t>
            </a:r>
          </a:p>
          <a:p>
            <a:r>
              <a:rPr lang="fr-FR" dirty="0">
                <a:solidFill>
                  <a:srgbClr val="FF0000"/>
                </a:solidFill>
              </a:rPr>
              <a:t> </a:t>
            </a:r>
          </a:p>
        </p:txBody>
      </p:sp>
      <p:sp>
        <p:nvSpPr>
          <p:cNvPr id="6" name="ZoneTexte 5"/>
          <p:cNvSpPr txBox="1"/>
          <p:nvPr/>
        </p:nvSpPr>
        <p:spPr>
          <a:xfrm>
            <a:off x="5158945" y="510974"/>
            <a:ext cx="1556836" cy="369332"/>
          </a:xfrm>
          <a:prstGeom prst="rect">
            <a:avLst/>
          </a:prstGeom>
          <a:noFill/>
        </p:spPr>
        <p:txBody>
          <a:bodyPr wrap="none" rtlCol="0">
            <a:spAutoFit/>
          </a:bodyPr>
          <a:lstStyle/>
          <a:p>
            <a:r>
              <a:rPr lang="fr-FR" b="1" dirty="0"/>
              <a:t>Les Magistrats</a:t>
            </a:r>
          </a:p>
        </p:txBody>
      </p:sp>
      <p:sp>
        <p:nvSpPr>
          <p:cNvPr id="2" name="ZoneTexte 1">
            <a:extLst>
              <a:ext uri="{FF2B5EF4-FFF2-40B4-BE49-F238E27FC236}">
                <a16:creationId xmlns:a16="http://schemas.microsoft.com/office/drawing/2014/main" id="{7C963E26-346E-20C9-206F-725A149EFF54}"/>
              </a:ext>
            </a:extLst>
          </p:cNvPr>
          <p:cNvSpPr txBox="1"/>
          <p:nvPr/>
        </p:nvSpPr>
        <p:spPr>
          <a:xfrm>
            <a:off x="1772691" y="5954750"/>
            <a:ext cx="7116564" cy="338554"/>
          </a:xfrm>
          <a:prstGeom prst="rect">
            <a:avLst/>
          </a:prstGeom>
          <a:noFill/>
        </p:spPr>
        <p:txBody>
          <a:bodyPr wrap="none" rtlCol="0">
            <a:spAutoFit/>
          </a:bodyPr>
          <a:lstStyle/>
          <a:p>
            <a:r>
              <a:rPr lang="fr-FR" sz="1600" i="1" dirty="0"/>
              <a:t>Illustration : films de Raymond Depardon , Délits flagrants 1994 , 10</a:t>
            </a:r>
            <a:r>
              <a:rPr lang="fr-FR" sz="1600" i="1" baseline="30000" dirty="0"/>
              <a:t>e</a:t>
            </a:r>
            <a:r>
              <a:rPr lang="fr-FR" sz="1600" i="1" dirty="0"/>
              <a:t> chambre 2004</a:t>
            </a:r>
          </a:p>
        </p:txBody>
      </p:sp>
      <p:sp>
        <p:nvSpPr>
          <p:cNvPr id="3" name="ZoneTexte 2">
            <a:extLst>
              <a:ext uri="{FF2B5EF4-FFF2-40B4-BE49-F238E27FC236}">
                <a16:creationId xmlns:a16="http://schemas.microsoft.com/office/drawing/2014/main" id="{7D12B403-C7DC-8101-7655-9FFC973BB54B}"/>
              </a:ext>
            </a:extLst>
          </p:cNvPr>
          <p:cNvSpPr txBox="1"/>
          <p:nvPr/>
        </p:nvSpPr>
        <p:spPr>
          <a:xfrm>
            <a:off x="1772691" y="5359836"/>
            <a:ext cx="8584658" cy="584775"/>
          </a:xfrm>
          <a:prstGeom prst="rect">
            <a:avLst/>
          </a:prstGeom>
          <a:noFill/>
        </p:spPr>
        <p:txBody>
          <a:bodyPr wrap="none" rtlCol="0">
            <a:spAutoFit/>
          </a:bodyPr>
          <a:lstStyle/>
          <a:p>
            <a:r>
              <a:rPr lang="fr-FR" sz="1600" i="1" dirty="0"/>
              <a:t>Yoann </a:t>
            </a:r>
            <a:r>
              <a:rPr lang="fr-FR" sz="1600" i="1" dirty="0" err="1"/>
              <a:t>Demoli</a:t>
            </a:r>
            <a:r>
              <a:rPr lang="fr-FR" sz="1600" i="1" dirty="0"/>
              <a:t> et Laurent </a:t>
            </a:r>
            <a:r>
              <a:rPr lang="fr-FR" sz="1600" i="1" dirty="0" err="1"/>
              <a:t>Willemez</a:t>
            </a:r>
            <a:r>
              <a:rPr lang="fr-FR" sz="1600" i="1" dirty="0"/>
              <a:t> relayé par JB Jacquin( le Monde 28/11/2019)</a:t>
            </a:r>
          </a:p>
          <a:p>
            <a:r>
              <a:rPr lang="fr-FR" sz="1600" i="1" dirty="0"/>
              <a:t>Contribution au rapport demandé par E Philippe, portant sur la réforme de la haute fonction publique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142432" y="146003"/>
            <a:ext cx="3906501" cy="369332"/>
          </a:xfrm>
          <a:prstGeom prst="rect">
            <a:avLst/>
          </a:prstGeom>
          <a:noFill/>
        </p:spPr>
        <p:txBody>
          <a:bodyPr wrap="none" rtlCol="0">
            <a:spAutoFit/>
          </a:bodyPr>
          <a:lstStyle/>
          <a:p>
            <a:r>
              <a:rPr lang="fr-FR" dirty="0"/>
              <a:t> </a:t>
            </a:r>
            <a:r>
              <a:rPr lang="fr-FR" b="1" dirty="0"/>
              <a:t>Population carcérale (caractéristiques)</a:t>
            </a:r>
          </a:p>
        </p:txBody>
      </p:sp>
      <p:sp>
        <p:nvSpPr>
          <p:cNvPr id="3" name="Rectangle 2"/>
          <p:cNvSpPr/>
          <p:nvPr/>
        </p:nvSpPr>
        <p:spPr>
          <a:xfrm>
            <a:off x="1524000" y="2682560"/>
            <a:ext cx="9144000" cy="2862323"/>
          </a:xfrm>
          <a:prstGeom prst="rect">
            <a:avLst/>
          </a:prstGeom>
        </p:spPr>
        <p:txBody>
          <a:bodyPr wrap="square">
            <a:spAutoFit/>
          </a:bodyPr>
          <a:lstStyle/>
          <a:p>
            <a:endParaRPr lang="fr-FR" dirty="0"/>
          </a:p>
          <a:p>
            <a:endParaRPr lang="fr-FR" dirty="0"/>
          </a:p>
          <a:p>
            <a:r>
              <a:rPr lang="fr-FR" b="1" u="sng" dirty="0"/>
              <a:t>Addiction</a:t>
            </a:r>
            <a:r>
              <a:rPr lang="fr-FR" dirty="0"/>
              <a:t> : </a:t>
            </a:r>
            <a:r>
              <a:rPr lang="fr-FR" b="1" dirty="0"/>
              <a:t>38 % des personnes incarcérées depuis moins de six mois souffrent d’une addiction aux substances illicites et 30% à l’alcool.</a:t>
            </a:r>
          </a:p>
          <a:p>
            <a:endParaRPr lang="fr-FR" dirty="0"/>
          </a:p>
          <a:p>
            <a:r>
              <a:rPr lang="fr-FR" b="1" u="sng" dirty="0"/>
              <a:t>Psychiatrie</a:t>
            </a:r>
            <a:r>
              <a:rPr lang="fr-FR" dirty="0"/>
              <a:t> : 7,3 % des personnes détenues sont atteintes de schizophrénie, 21 % de troubles psychotiques dont des psychoses hallucinatoires</a:t>
            </a:r>
            <a:r>
              <a:rPr lang="fr-FR" b="1" dirty="0"/>
              <a:t>, 33 % d’anxiété généralisée et 40 % d’un syndrome dépressif sévère. Au total, huit hommes détenus sur dix et plus de sept femmes sur dix présentent au moins un trouble psychiatrique</a:t>
            </a:r>
            <a:r>
              <a:rPr lang="fr-FR" dirty="0"/>
              <a:t>, la grande majorité  en cumulant plusieurs et des dépendances.</a:t>
            </a:r>
          </a:p>
        </p:txBody>
      </p:sp>
      <p:sp>
        <p:nvSpPr>
          <p:cNvPr id="6" name="ZoneTexte 5"/>
          <p:cNvSpPr txBox="1"/>
          <p:nvPr/>
        </p:nvSpPr>
        <p:spPr>
          <a:xfrm>
            <a:off x="1579792" y="5555686"/>
            <a:ext cx="9960099" cy="923330"/>
          </a:xfrm>
          <a:prstGeom prst="rect">
            <a:avLst/>
          </a:prstGeom>
          <a:noFill/>
        </p:spPr>
        <p:txBody>
          <a:bodyPr wrap="none" rtlCol="0">
            <a:spAutoFit/>
          </a:bodyPr>
          <a:lstStyle/>
          <a:p>
            <a:r>
              <a:rPr lang="fr-FR" b="1" u="sng" dirty="0"/>
              <a:t>Conclusion OIP </a:t>
            </a:r>
            <a:r>
              <a:rPr lang="fr-FR" dirty="0"/>
              <a:t>« </a:t>
            </a:r>
            <a:r>
              <a:rPr lang="fr-FR" dirty="0">
                <a:solidFill>
                  <a:srgbClr val="FF0000"/>
                </a:solidFill>
              </a:rPr>
              <a:t>Une large proportion de personnes détenues </a:t>
            </a:r>
            <a:r>
              <a:rPr lang="fr-FR" i="1" dirty="0">
                <a:solidFill>
                  <a:srgbClr val="FF0000"/>
                </a:solidFill>
              </a:rPr>
              <a:t>est issue d’un milieu défavorisé </a:t>
            </a:r>
          </a:p>
          <a:p>
            <a:r>
              <a:rPr lang="fr-FR" dirty="0">
                <a:solidFill>
                  <a:srgbClr val="FF0000"/>
                </a:solidFill>
              </a:rPr>
              <a:t>et connaît une situation de </a:t>
            </a:r>
            <a:r>
              <a:rPr lang="fr-FR" i="1" dirty="0">
                <a:solidFill>
                  <a:srgbClr val="FF0000"/>
                </a:solidFill>
              </a:rPr>
              <a:t>grande précarité</a:t>
            </a:r>
            <a:r>
              <a:rPr lang="fr-FR" dirty="0">
                <a:solidFill>
                  <a:srgbClr val="FF0000"/>
                </a:solidFill>
              </a:rPr>
              <a:t>, l’incarcération étant souvent le résultat d’un long processus</a:t>
            </a:r>
          </a:p>
          <a:p>
            <a:r>
              <a:rPr lang="fr-FR" dirty="0">
                <a:solidFill>
                  <a:srgbClr val="FF0000"/>
                </a:solidFill>
              </a:rPr>
              <a:t> de </a:t>
            </a:r>
            <a:r>
              <a:rPr lang="fr-FR" i="1" dirty="0">
                <a:solidFill>
                  <a:srgbClr val="FF0000"/>
                </a:solidFill>
              </a:rPr>
              <a:t>désaffiliation</a:t>
            </a:r>
            <a:r>
              <a:rPr lang="fr-FR" dirty="0">
                <a:solidFill>
                  <a:srgbClr val="FF0000"/>
                </a:solidFill>
              </a:rPr>
              <a:t> par lequel les personnes s’éloignent des systèmes sociaux. »</a:t>
            </a:r>
          </a:p>
        </p:txBody>
      </p:sp>
      <p:sp>
        <p:nvSpPr>
          <p:cNvPr id="7" name="Rectangle 6"/>
          <p:cNvSpPr/>
          <p:nvPr/>
        </p:nvSpPr>
        <p:spPr>
          <a:xfrm>
            <a:off x="1553034" y="741430"/>
            <a:ext cx="6502167" cy="369332"/>
          </a:xfrm>
          <a:prstGeom prst="rect">
            <a:avLst/>
          </a:prstGeom>
        </p:spPr>
        <p:txBody>
          <a:bodyPr wrap="square">
            <a:spAutoFit/>
          </a:bodyPr>
          <a:lstStyle/>
          <a:p>
            <a:r>
              <a:rPr lang="fr-FR" b="1" u="sng" dirty="0"/>
              <a:t>Age médian </a:t>
            </a:r>
            <a:r>
              <a:rPr lang="fr-FR" dirty="0"/>
              <a:t>: 32 ans, les 2/3 des détenus ont entre 21 et 39 ans</a:t>
            </a:r>
          </a:p>
        </p:txBody>
      </p:sp>
      <p:sp>
        <p:nvSpPr>
          <p:cNvPr id="8" name="Rectangle 7"/>
          <p:cNvSpPr/>
          <p:nvPr/>
        </p:nvSpPr>
        <p:spPr>
          <a:xfrm>
            <a:off x="1232032" y="1183416"/>
            <a:ext cx="9012609" cy="646331"/>
          </a:xfrm>
          <a:prstGeom prst="rect">
            <a:avLst/>
          </a:prstGeom>
        </p:spPr>
        <p:txBody>
          <a:bodyPr wrap="square">
            <a:spAutoFit/>
          </a:bodyPr>
          <a:lstStyle/>
          <a:p>
            <a:r>
              <a:rPr lang="fr-FR" b="1" dirty="0"/>
              <a:t>     </a:t>
            </a:r>
            <a:r>
              <a:rPr lang="fr-FR" b="1" u="sng" dirty="0"/>
              <a:t> PCS </a:t>
            </a:r>
            <a:r>
              <a:rPr lang="fr-FR" dirty="0"/>
              <a:t>. PCS les moins concernées : agriculteurs, PCS + : 4,2%</a:t>
            </a:r>
          </a:p>
          <a:p>
            <a:r>
              <a:rPr lang="fr-FR" dirty="0"/>
              <a:t>                PCS  les plus concernées : Employés, ouvriers, SP : 75 %</a:t>
            </a:r>
          </a:p>
        </p:txBody>
      </p:sp>
      <p:sp>
        <p:nvSpPr>
          <p:cNvPr id="9" name="ZoneTexte 8"/>
          <p:cNvSpPr txBox="1"/>
          <p:nvPr/>
        </p:nvSpPr>
        <p:spPr>
          <a:xfrm>
            <a:off x="1830617" y="1740580"/>
            <a:ext cx="6499533" cy="369332"/>
          </a:xfrm>
          <a:prstGeom prst="rect">
            <a:avLst/>
          </a:prstGeom>
          <a:noFill/>
        </p:spPr>
        <p:txBody>
          <a:bodyPr wrap="none" rtlCol="0">
            <a:spAutoFit/>
          </a:bodyPr>
          <a:lstStyle/>
          <a:p>
            <a:r>
              <a:rPr lang="fr-FR" dirty="0"/>
              <a:t>Plus de la moitié des détenus sont sans emploi avant l’incarcération</a:t>
            </a:r>
          </a:p>
        </p:txBody>
      </p:sp>
      <p:sp>
        <p:nvSpPr>
          <p:cNvPr id="10" name="Rectangle 9"/>
          <p:cNvSpPr/>
          <p:nvPr/>
        </p:nvSpPr>
        <p:spPr>
          <a:xfrm>
            <a:off x="1579792" y="2109987"/>
            <a:ext cx="8918903" cy="923330"/>
          </a:xfrm>
          <a:prstGeom prst="rect">
            <a:avLst/>
          </a:prstGeom>
        </p:spPr>
        <p:txBody>
          <a:bodyPr wrap="square">
            <a:spAutoFit/>
          </a:bodyPr>
          <a:lstStyle/>
          <a:p>
            <a:r>
              <a:rPr lang="fr-FR" b="1" u="sng" dirty="0"/>
              <a:t>Formation</a:t>
            </a:r>
            <a:r>
              <a:rPr lang="fr-FR" dirty="0"/>
              <a:t> : 44 % des personnes détenues n’ont aucun diplôme;</a:t>
            </a:r>
          </a:p>
          <a:p>
            <a:r>
              <a:rPr lang="fr-FR" dirty="0"/>
              <a:t> </a:t>
            </a:r>
            <a:r>
              <a:rPr lang="fr-FR" b="1" dirty="0"/>
              <a:t>plus de 80% ont un niveau inférieur au baccalauréat </a:t>
            </a:r>
            <a:r>
              <a:rPr lang="fr-FR" dirty="0"/>
              <a:t>; un quart ont des besoins importants dans la maîtrise des savoirs de base; 10% sont en situation d’illettrisme.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P spid="9" grpId="0"/>
      <p:bldP spid="1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8087" y="1370819"/>
            <a:ext cx="4572000" cy="1754327"/>
          </a:xfrm>
          <a:prstGeom prst="rect">
            <a:avLst/>
          </a:prstGeom>
        </p:spPr>
        <p:txBody>
          <a:bodyPr>
            <a:spAutoFit/>
          </a:bodyPr>
          <a:lstStyle/>
          <a:p>
            <a:pPr>
              <a:buFontTx/>
              <a:buChar char="-"/>
            </a:pPr>
            <a:r>
              <a:rPr lang="fr-FR" dirty="0"/>
              <a:t> 4 milliards d’euros dépensés depuis 2006 pour construire de nouvelles places de prison</a:t>
            </a:r>
          </a:p>
          <a:p>
            <a:pPr>
              <a:buFontTx/>
              <a:buChar char="-"/>
            </a:pPr>
            <a:r>
              <a:rPr lang="fr-FR" dirty="0"/>
              <a:t> Le coût de construction d'une cellule varie entre 150 000 et 190 000 euros.</a:t>
            </a:r>
          </a:p>
          <a:p>
            <a:r>
              <a:rPr lang="fr-FR" dirty="0"/>
              <a:t>-  Une journée de détention coûte en moyenne 105 à 110 euros. </a:t>
            </a:r>
          </a:p>
        </p:txBody>
      </p:sp>
      <p:sp>
        <p:nvSpPr>
          <p:cNvPr id="5" name="ZoneTexte 4"/>
          <p:cNvSpPr txBox="1"/>
          <p:nvPr/>
        </p:nvSpPr>
        <p:spPr>
          <a:xfrm>
            <a:off x="4257362" y="871903"/>
            <a:ext cx="2682337" cy="369332"/>
          </a:xfrm>
          <a:prstGeom prst="rect">
            <a:avLst/>
          </a:prstGeom>
          <a:noFill/>
        </p:spPr>
        <p:txBody>
          <a:bodyPr wrap="none" rtlCol="0">
            <a:spAutoFit/>
          </a:bodyPr>
          <a:lstStyle/>
          <a:p>
            <a:r>
              <a:rPr lang="fr-FR" b="1" dirty="0"/>
              <a:t>Le coût de l’enfermement </a:t>
            </a:r>
          </a:p>
        </p:txBody>
      </p:sp>
      <p:sp>
        <p:nvSpPr>
          <p:cNvPr id="6" name="ZoneTexte 5"/>
          <p:cNvSpPr txBox="1"/>
          <p:nvPr/>
        </p:nvSpPr>
        <p:spPr>
          <a:xfrm>
            <a:off x="3550962" y="4969087"/>
            <a:ext cx="5405333" cy="369332"/>
          </a:xfrm>
          <a:prstGeom prst="rect">
            <a:avLst/>
          </a:prstGeom>
          <a:noFill/>
        </p:spPr>
        <p:txBody>
          <a:bodyPr wrap="none" rtlCol="0">
            <a:spAutoFit/>
          </a:bodyPr>
          <a:lstStyle/>
          <a:p>
            <a:r>
              <a:rPr lang="fr-FR" b="1" dirty="0"/>
              <a:t>L’efficacité comparée incarcération/peines alternatives </a:t>
            </a:r>
          </a:p>
        </p:txBody>
      </p:sp>
      <p:sp>
        <p:nvSpPr>
          <p:cNvPr id="9" name="ZoneTexte 8"/>
          <p:cNvSpPr txBox="1"/>
          <p:nvPr/>
        </p:nvSpPr>
        <p:spPr>
          <a:xfrm>
            <a:off x="4125979" y="3192664"/>
            <a:ext cx="4080076" cy="369332"/>
          </a:xfrm>
          <a:prstGeom prst="rect">
            <a:avLst/>
          </a:prstGeom>
          <a:noFill/>
        </p:spPr>
        <p:txBody>
          <a:bodyPr wrap="none" rtlCol="0">
            <a:spAutoFit/>
          </a:bodyPr>
          <a:lstStyle/>
          <a:p>
            <a:r>
              <a:rPr lang="fr-FR" b="1" dirty="0"/>
              <a:t>Le coût des alternatives à l’enfermement</a:t>
            </a:r>
          </a:p>
        </p:txBody>
      </p:sp>
      <p:sp>
        <p:nvSpPr>
          <p:cNvPr id="10" name="ZoneTexte 9"/>
          <p:cNvSpPr txBox="1"/>
          <p:nvPr/>
        </p:nvSpPr>
        <p:spPr>
          <a:xfrm>
            <a:off x="3111449" y="3770210"/>
            <a:ext cx="6138925" cy="923330"/>
          </a:xfrm>
          <a:prstGeom prst="rect">
            <a:avLst/>
          </a:prstGeom>
          <a:noFill/>
        </p:spPr>
        <p:txBody>
          <a:bodyPr wrap="none" rtlCol="0">
            <a:spAutoFit/>
          </a:bodyPr>
          <a:lstStyle/>
          <a:p>
            <a:r>
              <a:rPr lang="fr-FR" dirty="0"/>
              <a:t>- Le coût d’une journée de semi-liberté est de 50 euros environ. </a:t>
            </a:r>
          </a:p>
          <a:p>
            <a:pPr>
              <a:buFontTx/>
              <a:buChar char="-"/>
            </a:pPr>
            <a:r>
              <a:rPr lang="fr-FR" dirty="0"/>
              <a:t> En placement extérieur c'est 33 euros par jour environ.</a:t>
            </a:r>
          </a:p>
          <a:p>
            <a:pPr>
              <a:buFontTx/>
              <a:buChar char="-"/>
            </a:pPr>
            <a:r>
              <a:rPr lang="fr-FR" dirty="0"/>
              <a:t> En placement sous surveillance électronique : 10 euros.</a:t>
            </a:r>
          </a:p>
        </p:txBody>
      </p:sp>
      <p:sp>
        <p:nvSpPr>
          <p:cNvPr id="11" name="ZoneTexte 10"/>
          <p:cNvSpPr txBox="1"/>
          <p:nvPr/>
        </p:nvSpPr>
        <p:spPr>
          <a:xfrm>
            <a:off x="3478087" y="5472290"/>
            <a:ext cx="5801588" cy="646331"/>
          </a:xfrm>
          <a:prstGeom prst="rect">
            <a:avLst/>
          </a:prstGeom>
          <a:noFill/>
        </p:spPr>
        <p:txBody>
          <a:bodyPr wrap="none" rtlCol="0">
            <a:spAutoFit/>
          </a:bodyPr>
          <a:lstStyle/>
          <a:p>
            <a:pPr>
              <a:buFontTx/>
              <a:buChar char="-"/>
            </a:pPr>
            <a:r>
              <a:rPr lang="fr-FR" dirty="0"/>
              <a:t> Taux de récidive après incarcération , en sortie sèche : 61%</a:t>
            </a:r>
          </a:p>
          <a:p>
            <a:r>
              <a:rPr lang="fr-FR" dirty="0"/>
              <a:t>- Taux de récidive après une peine alternative : 32 %</a:t>
            </a:r>
          </a:p>
        </p:txBody>
      </p:sp>
      <p:sp>
        <p:nvSpPr>
          <p:cNvPr id="3" name="ZoneTexte 2">
            <a:extLst>
              <a:ext uri="{FF2B5EF4-FFF2-40B4-BE49-F238E27FC236}">
                <a16:creationId xmlns:a16="http://schemas.microsoft.com/office/drawing/2014/main" id="{6CDC7FE1-A852-3177-E2D0-A425DF975870}"/>
              </a:ext>
            </a:extLst>
          </p:cNvPr>
          <p:cNvSpPr txBox="1"/>
          <p:nvPr/>
        </p:nvSpPr>
        <p:spPr>
          <a:xfrm>
            <a:off x="2943924" y="267629"/>
            <a:ext cx="5575950" cy="461665"/>
          </a:xfrm>
          <a:prstGeom prst="rect">
            <a:avLst/>
          </a:prstGeom>
          <a:noFill/>
        </p:spPr>
        <p:txBody>
          <a:bodyPr wrap="none" rtlCol="0">
            <a:spAutoFit/>
          </a:bodyPr>
          <a:lstStyle/>
          <a:p>
            <a:r>
              <a:rPr lang="fr-FR" sz="2400" dirty="0"/>
              <a:t>Une politique carcérale plus « efficiente »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P spid="1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8CCEEA32-0A43-6D97-68A4-EC14CC4D2467}"/>
              </a:ext>
            </a:extLst>
          </p:cNvPr>
          <p:cNvSpPr txBox="1"/>
          <p:nvPr/>
        </p:nvSpPr>
        <p:spPr>
          <a:xfrm>
            <a:off x="3010827" y="4438185"/>
            <a:ext cx="6102953" cy="646331"/>
          </a:xfrm>
          <a:prstGeom prst="rect">
            <a:avLst/>
          </a:prstGeom>
          <a:noFill/>
        </p:spPr>
        <p:txBody>
          <a:bodyPr wrap="none" rtlCol="0">
            <a:spAutoFit/>
          </a:bodyPr>
          <a:lstStyle/>
          <a:p>
            <a:r>
              <a:rPr lang="fr-FR" dirty="0">
                <a:latin typeface="Liberation Serif"/>
                <a:ea typeface="NSimSun" panose="02010609030101010101" pitchFamily="49" charset="-122"/>
                <a:cs typeface="Arial" panose="020B0604020202020204" pitchFamily="34" charset="0"/>
              </a:rPr>
              <a:t>L</a:t>
            </a:r>
            <a:r>
              <a:rPr lang="fr-FR" sz="1800" dirty="0">
                <a:effectLst/>
                <a:latin typeface="Liberation Serif"/>
                <a:ea typeface="NSimSun" panose="02010609030101010101" pitchFamily="49" charset="-122"/>
                <a:cs typeface="Arial" panose="020B0604020202020204" pitchFamily="34" charset="0"/>
              </a:rPr>
              <a:t>es peines « alternatives » à l’incarcération </a:t>
            </a:r>
          </a:p>
          <a:p>
            <a:r>
              <a:rPr lang="fr-FR" sz="1800" dirty="0">
                <a:effectLst/>
                <a:latin typeface="Liberation Serif"/>
                <a:ea typeface="NSimSun" panose="02010609030101010101" pitchFamily="49" charset="-122"/>
                <a:cs typeface="Arial" panose="020B0604020202020204" pitchFamily="34" charset="0"/>
              </a:rPr>
              <a:t>sont </a:t>
            </a:r>
            <a:r>
              <a:rPr lang="fr-FR" dirty="0">
                <a:latin typeface="Liberation Serif"/>
                <a:ea typeface="NSimSun" panose="02010609030101010101" pitchFamily="49" charset="-122"/>
                <a:cs typeface="Arial" panose="020B0604020202020204" pitchFamily="34" charset="0"/>
              </a:rPr>
              <a:t>en fait </a:t>
            </a:r>
            <a:r>
              <a:rPr lang="fr-FR" sz="1800" dirty="0">
                <a:effectLst/>
                <a:latin typeface="Liberation Serif"/>
                <a:ea typeface="NSimSun" panose="02010609030101010101" pitchFamily="49" charset="-122"/>
                <a:cs typeface="Arial" panose="020B0604020202020204" pitchFamily="34" charset="0"/>
              </a:rPr>
              <a:t>des peines  qui s’ajoutent aux peines en milieu fermé</a:t>
            </a:r>
            <a:endParaRPr lang="fr-FR" dirty="0">
              <a:effectLst/>
            </a:endParaRPr>
          </a:p>
        </p:txBody>
      </p:sp>
      <p:sp>
        <p:nvSpPr>
          <p:cNvPr id="6" name="ZoneTexte 5">
            <a:extLst>
              <a:ext uri="{FF2B5EF4-FFF2-40B4-BE49-F238E27FC236}">
                <a16:creationId xmlns:a16="http://schemas.microsoft.com/office/drawing/2014/main" id="{09EC75D4-F8AB-C5FF-9846-EDE1D9DC80A6}"/>
              </a:ext>
            </a:extLst>
          </p:cNvPr>
          <p:cNvSpPr txBox="1"/>
          <p:nvPr/>
        </p:nvSpPr>
        <p:spPr>
          <a:xfrm>
            <a:off x="1694987" y="825190"/>
            <a:ext cx="8822415" cy="461665"/>
          </a:xfrm>
          <a:prstGeom prst="rect">
            <a:avLst/>
          </a:prstGeom>
          <a:noFill/>
        </p:spPr>
        <p:txBody>
          <a:bodyPr wrap="none" rtlCol="0">
            <a:spAutoFit/>
          </a:bodyPr>
          <a:lstStyle/>
          <a:p>
            <a:r>
              <a:rPr lang="fr-FR" sz="2400" dirty="0"/>
              <a:t>Les peines « alternatives »  à l’enfermement le sont-elles  vraiment  ?</a:t>
            </a:r>
            <a:r>
              <a:rPr lang="fr-FR" dirty="0"/>
              <a:t> </a:t>
            </a:r>
          </a:p>
        </p:txBody>
      </p:sp>
      <p:graphicFrame>
        <p:nvGraphicFramePr>
          <p:cNvPr id="8" name="Tableau 8">
            <a:extLst>
              <a:ext uri="{FF2B5EF4-FFF2-40B4-BE49-F238E27FC236}">
                <a16:creationId xmlns:a16="http://schemas.microsoft.com/office/drawing/2014/main" id="{E01F761D-6B67-0554-3549-0779546C1C9A}"/>
              </a:ext>
            </a:extLst>
          </p:cNvPr>
          <p:cNvGraphicFramePr>
            <a:graphicFrameLocks noGrp="1"/>
          </p:cNvGraphicFramePr>
          <p:nvPr>
            <p:extLst>
              <p:ext uri="{D42A27DB-BD31-4B8C-83A1-F6EECF244321}">
                <p14:modId xmlns:p14="http://schemas.microsoft.com/office/powerpoint/2010/main" val="3853361974"/>
              </p:ext>
            </p:extLst>
          </p:nvPr>
        </p:nvGraphicFramePr>
        <p:xfrm>
          <a:off x="2032000" y="1935149"/>
          <a:ext cx="8128000" cy="175260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1044557340"/>
                    </a:ext>
                  </a:extLst>
                </a:gridCol>
                <a:gridCol w="2032000">
                  <a:extLst>
                    <a:ext uri="{9D8B030D-6E8A-4147-A177-3AD203B41FA5}">
                      <a16:colId xmlns:a16="http://schemas.microsoft.com/office/drawing/2014/main" val="2336781406"/>
                    </a:ext>
                  </a:extLst>
                </a:gridCol>
                <a:gridCol w="2032000">
                  <a:extLst>
                    <a:ext uri="{9D8B030D-6E8A-4147-A177-3AD203B41FA5}">
                      <a16:colId xmlns:a16="http://schemas.microsoft.com/office/drawing/2014/main" val="2003254859"/>
                    </a:ext>
                  </a:extLst>
                </a:gridCol>
                <a:gridCol w="2032000">
                  <a:extLst>
                    <a:ext uri="{9D8B030D-6E8A-4147-A177-3AD203B41FA5}">
                      <a16:colId xmlns:a16="http://schemas.microsoft.com/office/drawing/2014/main" val="3620186188"/>
                    </a:ext>
                  </a:extLst>
                </a:gridCol>
              </a:tblGrid>
              <a:tr h="370840">
                <a:tc>
                  <a:txBody>
                    <a:bodyPr/>
                    <a:lstStyle/>
                    <a:p>
                      <a:endParaRPr lang="fr-FR" dirty="0"/>
                    </a:p>
                  </a:txBody>
                  <a:tcPr/>
                </a:tc>
                <a:tc>
                  <a:txBody>
                    <a:bodyPr/>
                    <a:lstStyle/>
                    <a:p>
                      <a:r>
                        <a:rPr lang="fr-FR" dirty="0"/>
                        <a:t>Personnes incarcérées</a:t>
                      </a:r>
                    </a:p>
                  </a:txBody>
                  <a:tcPr/>
                </a:tc>
                <a:tc>
                  <a:txBody>
                    <a:bodyPr/>
                    <a:lstStyle/>
                    <a:p>
                      <a:r>
                        <a:rPr lang="fr-FR" dirty="0"/>
                        <a:t>PPSMJ en milieu ouvert</a:t>
                      </a:r>
                    </a:p>
                  </a:txBody>
                  <a:tcPr/>
                </a:tc>
                <a:tc>
                  <a:txBody>
                    <a:bodyPr/>
                    <a:lstStyle/>
                    <a:p>
                      <a:r>
                        <a:rPr lang="fr-FR" dirty="0"/>
                        <a:t>Sous bracelet</a:t>
                      </a:r>
                    </a:p>
                  </a:txBody>
                  <a:tcPr/>
                </a:tc>
                <a:extLst>
                  <a:ext uri="{0D108BD9-81ED-4DB2-BD59-A6C34878D82A}">
                    <a16:rowId xmlns:a16="http://schemas.microsoft.com/office/drawing/2014/main" val="2038056386"/>
                  </a:ext>
                </a:extLst>
              </a:tr>
              <a:tr h="370840">
                <a:tc>
                  <a:txBody>
                    <a:bodyPr/>
                    <a:lstStyle/>
                    <a:p>
                      <a:r>
                        <a:rPr lang="fr-FR" dirty="0"/>
                        <a:t>1970</a:t>
                      </a:r>
                    </a:p>
                  </a:txBody>
                  <a:tcPr/>
                </a:tc>
                <a:tc>
                  <a:txBody>
                    <a:bodyPr/>
                    <a:lstStyle/>
                    <a:p>
                      <a:r>
                        <a:rPr lang="fr-FR" dirty="0"/>
                        <a:t>25000</a:t>
                      </a:r>
                    </a:p>
                  </a:txBody>
                  <a:tcPr/>
                </a:tc>
                <a:tc>
                  <a:txBody>
                    <a:bodyPr/>
                    <a:lstStyle/>
                    <a:p>
                      <a:r>
                        <a:rPr lang="fr-FR" dirty="0"/>
                        <a:t>30000</a:t>
                      </a:r>
                    </a:p>
                  </a:txBody>
                  <a:tcPr/>
                </a:tc>
                <a:tc>
                  <a:txBody>
                    <a:bodyPr/>
                    <a:lstStyle/>
                    <a:p>
                      <a:r>
                        <a:rPr lang="fr-FR" dirty="0"/>
                        <a:t>0</a:t>
                      </a:r>
                    </a:p>
                  </a:txBody>
                  <a:tcPr/>
                </a:tc>
                <a:extLst>
                  <a:ext uri="{0D108BD9-81ED-4DB2-BD59-A6C34878D82A}">
                    <a16:rowId xmlns:a16="http://schemas.microsoft.com/office/drawing/2014/main" val="1711480669"/>
                  </a:ext>
                </a:extLst>
              </a:tr>
              <a:tr h="370840">
                <a:tc>
                  <a:txBody>
                    <a:bodyPr/>
                    <a:lstStyle/>
                    <a:p>
                      <a:r>
                        <a:rPr lang="fr-FR" dirty="0"/>
                        <a:t>2021</a:t>
                      </a:r>
                    </a:p>
                  </a:txBody>
                  <a:tcPr/>
                </a:tc>
                <a:tc>
                  <a:txBody>
                    <a:bodyPr/>
                    <a:lstStyle/>
                    <a:p>
                      <a:r>
                        <a:rPr lang="fr-FR" dirty="0"/>
                        <a:t>63802</a:t>
                      </a:r>
                    </a:p>
                  </a:txBody>
                  <a:tcPr/>
                </a:tc>
                <a:tc>
                  <a:txBody>
                    <a:bodyPr/>
                    <a:lstStyle/>
                    <a:p>
                      <a:r>
                        <a:rPr lang="fr-FR" dirty="0"/>
                        <a:t>162922</a:t>
                      </a:r>
                    </a:p>
                  </a:txBody>
                  <a:tcPr/>
                </a:tc>
                <a:tc>
                  <a:txBody>
                    <a:bodyPr/>
                    <a:lstStyle/>
                    <a:p>
                      <a:r>
                        <a:rPr lang="fr-FR" dirty="0"/>
                        <a:t>12499</a:t>
                      </a:r>
                    </a:p>
                  </a:txBody>
                  <a:tcPr/>
                </a:tc>
                <a:extLst>
                  <a:ext uri="{0D108BD9-81ED-4DB2-BD59-A6C34878D82A}">
                    <a16:rowId xmlns:a16="http://schemas.microsoft.com/office/drawing/2014/main" val="2542663517"/>
                  </a:ext>
                </a:extLst>
              </a:tr>
              <a:tr h="370840">
                <a:tc>
                  <a:txBody>
                    <a:bodyPr/>
                    <a:lstStyle/>
                    <a:p>
                      <a:r>
                        <a:rPr lang="fr-FR" dirty="0"/>
                        <a:t>2023</a:t>
                      </a:r>
                    </a:p>
                  </a:txBody>
                  <a:tcPr/>
                </a:tc>
                <a:tc>
                  <a:txBody>
                    <a:bodyPr/>
                    <a:lstStyle/>
                    <a:p>
                      <a:r>
                        <a:rPr lang="fr-FR" dirty="0"/>
                        <a:t>72294</a:t>
                      </a:r>
                    </a:p>
                  </a:txBody>
                  <a:tcPr/>
                </a:tc>
                <a:tc>
                  <a:txBody>
                    <a:bodyPr/>
                    <a:lstStyle/>
                    <a:p>
                      <a:r>
                        <a:rPr lang="fr-FR" dirty="0"/>
                        <a:t>169683</a:t>
                      </a:r>
                    </a:p>
                  </a:txBody>
                  <a:tcPr/>
                </a:tc>
                <a:tc>
                  <a:txBody>
                    <a:bodyPr/>
                    <a:lstStyle/>
                    <a:p>
                      <a:r>
                        <a:rPr lang="fr-FR" dirty="0"/>
                        <a:t>14489</a:t>
                      </a:r>
                    </a:p>
                  </a:txBody>
                  <a:tcPr/>
                </a:tc>
                <a:extLst>
                  <a:ext uri="{0D108BD9-81ED-4DB2-BD59-A6C34878D82A}">
                    <a16:rowId xmlns:a16="http://schemas.microsoft.com/office/drawing/2014/main" val="3231430694"/>
                  </a:ext>
                </a:extLst>
              </a:tr>
            </a:tbl>
          </a:graphicData>
        </a:graphic>
      </p:graphicFrame>
    </p:spTree>
    <p:extLst>
      <p:ext uri="{BB962C8B-B14F-4D97-AF65-F5344CB8AC3E}">
        <p14:creationId xmlns:p14="http://schemas.microsoft.com/office/powerpoint/2010/main" val="3059659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96EDF79E-F82E-FAAE-909C-AE8D9DD40943}"/>
              </a:ext>
            </a:extLst>
          </p:cNvPr>
          <p:cNvSpPr txBox="1"/>
          <p:nvPr/>
        </p:nvSpPr>
        <p:spPr>
          <a:xfrm>
            <a:off x="713678" y="1750754"/>
            <a:ext cx="10838985" cy="3693319"/>
          </a:xfrm>
          <a:prstGeom prst="rect">
            <a:avLst/>
          </a:prstGeom>
          <a:noFill/>
        </p:spPr>
        <p:txBody>
          <a:bodyPr wrap="square" rtlCol="0">
            <a:spAutoFit/>
          </a:bodyPr>
          <a:lstStyle/>
          <a:p>
            <a:r>
              <a:rPr lang="fr-FR" b="0" i="0" dirty="0">
                <a:solidFill>
                  <a:srgbClr val="232323"/>
                </a:solidFill>
                <a:effectLst/>
                <a:latin typeface="-apple-system"/>
              </a:rPr>
              <a:t>La SAS , structure d'accompagnement vers la sortie de détenus (SAS), vise à favoriser la réinsertion </a:t>
            </a:r>
          </a:p>
          <a:p>
            <a:r>
              <a:rPr lang="fr-FR" b="0" i="0" dirty="0">
                <a:solidFill>
                  <a:srgbClr val="232323"/>
                </a:solidFill>
                <a:effectLst/>
                <a:latin typeface="-apple-system"/>
              </a:rPr>
              <a:t>en fin de peine. Caractéristiques :</a:t>
            </a:r>
          </a:p>
          <a:p>
            <a:r>
              <a:rPr lang="fr-FR" b="0" i="0" dirty="0">
                <a:solidFill>
                  <a:srgbClr val="232323"/>
                </a:solidFill>
                <a:effectLst/>
                <a:latin typeface="-apple-system"/>
              </a:rPr>
              <a:t>Ce "projet innovant" vise à "préparer de manière efficace la réinsertion des détenus" dans une </a:t>
            </a:r>
          </a:p>
          <a:p>
            <a:pPr marL="285750" indent="-285750">
              <a:buFontTx/>
              <a:buChar char="-"/>
            </a:pPr>
            <a:r>
              <a:rPr lang="fr-FR" b="0" i="0" dirty="0">
                <a:solidFill>
                  <a:srgbClr val="232323"/>
                </a:solidFill>
                <a:effectLst/>
                <a:latin typeface="-apple-system"/>
              </a:rPr>
              <a:t>structure pénitentiaire de 150 places </a:t>
            </a:r>
            <a:endParaRPr lang="fr-FR" dirty="0">
              <a:solidFill>
                <a:srgbClr val="232323"/>
              </a:solidFill>
              <a:latin typeface="-apple-system"/>
            </a:endParaRPr>
          </a:p>
          <a:p>
            <a:pPr marL="285750" indent="-285750">
              <a:buFontTx/>
              <a:buChar char="-"/>
            </a:pPr>
            <a:r>
              <a:rPr lang="fr-FR" b="0" i="0" dirty="0">
                <a:solidFill>
                  <a:srgbClr val="232323"/>
                </a:solidFill>
                <a:effectLst/>
                <a:latin typeface="-apple-system"/>
              </a:rPr>
              <a:t>cellules individuelles </a:t>
            </a:r>
            <a:endParaRPr lang="fr-FR" dirty="0">
              <a:solidFill>
                <a:srgbClr val="232323"/>
              </a:solidFill>
              <a:latin typeface="-apple-system"/>
            </a:endParaRPr>
          </a:p>
          <a:p>
            <a:pPr marL="285750" indent="-285750">
              <a:buFontTx/>
              <a:buChar char="-"/>
            </a:pPr>
            <a:r>
              <a:rPr lang="fr-FR" b="0" i="0" dirty="0">
                <a:solidFill>
                  <a:srgbClr val="232323"/>
                </a:solidFill>
                <a:effectLst/>
                <a:latin typeface="-apple-system"/>
              </a:rPr>
              <a:t>fort taux d'encadrement </a:t>
            </a:r>
          </a:p>
          <a:p>
            <a:pPr marL="285750" indent="-285750">
              <a:buFontTx/>
              <a:buChar char="-"/>
            </a:pPr>
            <a:r>
              <a:rPr lang="fr-FR" b="0" i="0" dirty="0">
                <a:solidFill>
                  <a:srgbClr val="232323"/>
                </a:solidFill>
                <a:effectLst/>
                <a:latin typeface="-apple-system"/>
              </a:rPr>
              <a:t>prise en charge renforcée, pilotée par le </a:t>
            </a:r>
            <a:r>
              <a:rPr lang="fr-FR" b="0" i="0" dirty="0" err="1">
                <a:solidFill>
                  <a:srgbClr val="232323"/>
                </a:solidFill>
                <a:effectLst/>
                <a:latin typeface="-apple-system"/>
              </a:rPr>
              <a:t>Spip</a:t>
            </a:r>
            <a:r>
              <a:rPr lang="fr-FR" dirty="0">
                <a:solidFill>
                  <a:srgbClr val="232323"/>
                </a:solidFill>
                <a:latin typeface="-apple-system"/>
              </a:rPr>
              <a:t> ( Service pénitentiaire de probation et d’insertion)</a:t>
            </a:r>
            <a:endParaRPr lang="fr-FR" b="0" i="0" dirty="0">
              <a:solidFill>
                <a:srgbClr val="232323"/>
              </a:solidFill>
              <a:effectLst/>
              <a:latin typeface="-apple-system"/>
            </a:endParaRPr>
          </a:p>
          <a:p>
            <a:pPr marL="285750" indent="-285750">
              <a:buFontTx/>
              <a:buChar char="-"/>
            </a:pPr>
            <a:r>
              <a:rPr lang="fr-FR" dirty="0">
                <a:solidFill>
                  <a:srgbClr val="232323"/>
                </a:solidFill>
                <a:latin typeface="-apple-system"/>
              </a:rPr>
              <a:t>les personnes concernées sont </a:t>
            </a:r>
            <a:r>
              <a:rPr lang="fr-FR" b="0" i="0" dirty="0">
                <a:solidFill>
                  <a:srgbClr val="232323"/>
                </a:solidFill>
                <a:effectLst/>
                <a:latin typeface="-apple-system"/>
              </a:rPr>
              <a:t>en fin de peine ou condamnées à moins d'un an d'emprisonnement, présentent un faible risque d'évasion, </a:t>
            </a:r>
            <a:r>
              <a:rPr lang="fr-FR" dirty="0">
                <a:solidFill>
                  <a:srgbClr val="232323"/>
                </a:solidFill>
                <a:latin typeface="-apple-system"/>
              </a:rPr>
              <a:t>sont</a:t>
            </a:r>
            <a:r>
              <a:rPr lang="fr-FR" b="0" i="0" dirty="0">
                <a:solidFill>
                  <a:srgbClr val="232323"/>
                </a:solidFill>
                <a:effectLst/>
                <a:latin typeface="-apple-system"/>
              </a:rPr>
              <a:t> capables de s'adapter à la vie en collectivité et de s'inscrire dans un parcours de formation et/ou d'accès à l'emploi.</a:t>
            </a:r>
          </a:p>
          <a:p>
            <a:pPr marL="285750" indent="-285750">
              <a:buFontTx/>
              <a:buChar char="-"/>
            </a:pPr>
            <a:r>
              <a:rPr lang="fr-FR" b="1" dirty="0">
                <a:solidFill>
                  <a:srgbClr val="232323"/>
                </a:solidFill>
                <a:latin typeface="-apple-system"/>
              </a:rPr>
              <a:t>quatre SAS opérationnelles : Marseille, Poitiers, Bordeaux, Longuenesse. Pour 2023 : Montpellier (à terme une vingtaine de SAS sont prévues)</a:t>
            </a:r>
          </a:p>
          <a:p>
            <a:pPr marL="285750" indent="-285750">
              <a:buFontTx/>
              <a:buChar char="-"/>
            </a:pPr>
            <a:r>
              <a:rPr lang="fr-FR" b="1" dirty="0">
                <a:solidFill>
                  <a:srgbClr val="232323"/>
                </a:solidFill>
                <a:latin typeface="-apple-system"/>
              </a:rPr>
              <a:t>Nombre de détenus concernés à terme : 2000 (sur 72350), soit moins de 3% des personnes détenues.</a:t>
            </a:r>
            <a:endParaRPr lang="fr-FR" b="1" dirty="0"/>
          </a:p>
        </p:txBody>
      </p:sp>
      <p:sp>
        <p:nvSpPr>
          <p:cNvPr id="5" name="ZoneTexte 4">
            <a:extLst>
              <a:ext uri="{FF2B5EF4-FFF2-40B4-BE49-F238E27FC236}">
                <a16:creationId xmlns:a16="http://schemas.microsoft.com/office/drawing/2014/main" id="{ED643CF2-94DE-539C-0285-AE95D7D30F05}"/>
              </a:ext>
            </a:extLst>
          </p:cNvPr>
          <p:cNvSpPr txBox="1"/>
          <p:nvPr/>
        </p:nvSpPr>
        <p:spPr>
          <a:xfrm>
            <a:off x="2509025" y="646771"/>
            <a:ext cx="7263335" cy="461665"/>
          </a:xfrm>
          <a:prstGeom prst="rect">
            <a:avLst/>
          </a:prstGeom>
          <a:noFill/>
        </p:spPr>
        <p:txBody>
          <a:bodyPr wrap="none" rtlCol="0">
            <a:spAutoFit/>
          </a:bodyPr>
          <a:lstStyle/>
          <a:p>
            <a:r>
              <a:rPr lang="fr-FR" sz="2400" dirty="0"/>
              <a:t>Les SAS : rendre compatible enfermement et réinsertion </a:t>
            </a:r>
          </a:p>
        </p:txBody>
      </p:sp>
    </p:spTree>
    <p:extLst>
      <p:ext uri="{BB962C8B-B14F-4D97-AF65-F5344CB8AC3E}">
        <p14:creationId xmlns:p14="http://schemas.microsoft.com/office/powerpoint/2010/main" val="28671897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45BF39F7-CC7D-E549-B513-CDB6B00C9F16}"/>
              </a:ext>
            </a:extLst>
          </p:cNvPr>
          <p:cNvSpPr txBox="1"/>
          <p:nvPr/>
        </p:nvSpPr>
        <p:spPr>
          <a:xfrm>
            <a:off x="3300761" y="1338146"/>
            <a:ext cx="4544834" cy="461665"/>
          </a:xfrm>
          <a:prstGeom prst="rect">
            <a:avLst/>
          </a:prstGeom>
          <a:noFill/>
        </p:spPr>
        <p:txBody>
          <a:bodyPr wrap="none" rtlCol="0">
            <a:spAutoFit/>
          </a:bodyPr>
          <a:lstStyle/>
          <a:p>
            <a:r>
              <a:rPr lang="fr-FR" sz="2400" dirty="0"/>
              <a:t>Surpopulation carcérale : l’impasse</a:t>
            </a:r>
          </a:p>
        </p:txBody>
      </p:sp>
      <p:sp>
        <p:nvSpPr>
          <p:cNvPr id="5" name="ZoneTexte 4">
            <a:extLst>
              <a:ext uri="{FF2B5EF4-FFF2-40B4-BE49-F238E27FC236}">
                <a16:creationId xmlns:a16="http://schemas.microsoft.com/office/drawing/2014/main" id="{44B558F2-75B3-E17B-1522-BBCC68874595}"/>
              </a:ext>
            </a:extLst>
          </p:cNvPr>
          <p:cNvSpPr txBox="1"/>
          <p:nvPr/>
        </p:nvSpPr>
        <p:spPr>
          <a:xfrm>
            <a:off x="2486719" y="2174488"/>
            <a:ext cx="1723549" cy="369332"/>
          </a:xfrm>
          <a:prstGeom prst="rect">
            <a:avLst/>
          </a:prstGeom>
          <a:noFill/>
        </p:spPr>
        <p:txBody>
          <a:bodyPr wrap="none" rtlCol="0">
            <a:spAutoFit/>
          </a:bodyPr>
          <a:lstStyle/>
          <a:p>
            <a:r>
              <a:rPr lang="fr-FR" dirty="0"/>
              <a:t>1- Etat des lieux </a:t>
            </a:r>
          </a:p>
        </p:txBody>
      </p:sp>
      <p:sp>
        <p:nvSpPr>
          <p:cNvPr id="6" name="ZoneTexte 5">
            <a:extLst>
              <a:ext uri="{FF2B5EF4-FFF2-40B4-BE49-F238E27FC236}">
                <a16:creationId xmlns:a16="http://schemas.microsoft.com/office/drawing/2014/main" id="{FE28CDE2-B426-47FC-4675-5407544A61D2}"/>
              </a:ext>
            </a:extLst>
          </p:cNvPr>
          <p:cNvSpPr txBox="1"/>
          <p:nvPr/>
        </p:nvSpPr>
        <p:spPr>
          <a:xfrm>
            <a:off x="2442117" y="2832410"/>
            <a:ext cx="3759619" cy="369332"/>
          </a:xfrm>
          <a:prstGeom prst="rect">
            <a:avLst/>
          </a:prstGeom>
          <a:noFill/>
        </p:spPr>
        <p:txBody>
          <a:bodyPr wrap="none" rtlCol="0">
            <a:spAutoFit/>
          </a:bodyPr>
          <a:lstStyle/>
          <a:p>
            <a:r>
              <a:rPr lang="fr-FR" dirty="0"/>
              <a:t>2- Une « culture » de l’enfermement ?</a:t>
            </a:r>
          </a:p>
        </p:txBody>
      </p:sp>
      <p:sp>
        <p:nvSpPr>
          <p:cNvPr id="7" name="ZoneTexte 6">
            <a:extLst>
              <a:ext uri="{FF2B5EF4-FFF2-40B4-BE49-F238E27FC236}">
                <a16:creationId xmlns:a16="http://schemas.microsoft.com/office/drawing/2014/main" id="{E82F2828-E380-DB54-9188-6C44C89C7DF3}"/>
              </a:ext>
            </a:extLst>
          </p:cNvPr>
          <p:cNvSpPr txBox="1"/>
          <p:nvPr/>
        </p:nvSpPr>
        <p:spPr>
          <a:xfrm>
            <a:off x="2464420" y="3579541"/>
            <a:ext cx="5345694" cy="369332"/>
          </a:xfrm>
          <a:prstGeom prst="rect">
            <a:avLst/>
          </a:prstGeom>
          <a:noFill/>
        </p:spPr>
        <p:txBody>
          <a:bodyPr wrap="none" rtlCol="0">
            <a:spAutoFit/>
          </a:bodyPr>
          <a:lstStyle/>
          <a:p>
            <a:r>
              <a:rPr lang="fr-FR" dirty="0"/>
              <a:t>3- Sortir de l’impasse : des solutions « cosmétiques » ?</a:t>
            </a:r>
          </a:p>
        </p:txBody>
      </p:sp>
      <p:sp>
        <p:nvSpPr>
          <p:cNvPr id="2" name="ZoneTexte 1">
            <a:extLst>
              <a:ext uri="{FF2B5EF4-FFF2-40B4-BE49-F238E27FC236}">
                <a16:creationId xmlns:a16="http://schemas.microsoft.com/office/drawing/2014/main" id="{B8E97F68-824B-BC40-058F-9EE812A7AAE0}"/>
              </a:ext>
            </a:extLst>
          </p:cNvPr>
          <p:cNvSpPr txBox="1"/>
          <p:nvPr/>
        </p:nvSpPr>
        <p:spPr>
          <a:xfrm>
            <a:off x="2464422" y="4248615"/>
            <a:ext cx="8373254" cy="369332"/>
          </a:xfrm>
          <a:prstGeom prst="rect">
            <a:avLst/>
          </a:prstGeom>
          <a:noFill/>
        </p:spPr>
        <p:txBody>
          <a:bodyPr wrap="none" rtlCol="0">
            <a:spAutoFit/>
          </a:bodyPr>
          <a:lstStyle/>
          <a:p>
            <a:r>
              <a:rPr lang="fr-FR" dirty="0">
                <a:solidFill>
                  <a:srgbClr val="FF0000"/>
                </a:solidFill>
              </a:rPr>
              <a:t>4- Sortir de l’impasse : Une réflexion structurelle pour un vrai changement de politique.</a:t>
            </a:r>
          </a:p>
        </p:txBody>
      </p:sp>
    </p:spTree>
    <p:extLst>
      <p:ext uri="{BB962C8B-B14F-4D97-AF65-F5344CB8AC3E}">
        <p14:creationId xmlns:p14="http://schemas.microsoft.com/office/powerpoint/2010/main" val="39707385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B1E764-6726-969B-0445-03B4E3CA16D6}"/>
              </a:ext>
            </a:extLst>
          </p:cNvPr>
          <p:cNvSpPr>
            <a:spLocks noGrp="1"/>
          </p:cNvSpPr>
          <p:nvPr>
            <p:ph type="title"/>
          </p:nvPr>
        </p:nvSpPr>
        <p:spPr>
          <a:xfrm>
            <a:off x="258340" y="-36318"/>
            <a:ext cx="10515600" cy="1325563"/>
          </a:xfrm>
        </p:spPr>
        <p:txBody>
          <a:bodyPr>
            <a:normAutofit/>
          </a:bodyPr>
          <a:lstStyle/>
          <a:p>
            <a:r>
              <a:rPr lang="fr-FR" sz="2800" b="1" dirty="0"/>
              <a:t>                                  Le contrôle social. Définition et illustration.</a:t>
            </a:r>
          </a:p>
        </p:txBody>
      </p:sp>
      <p:sp>
        <p:nvSpPr>
          <p:cNvPr id="3" name="Espace réservé du contenu 2">
            <a:extLst>
              <a:ext uri="{FF2B5EF4-FFF2-40B4-BE49-F238E27FC236}">
                <a16:creationId xmlns:a16="http://schemas.microsoft.com/office/drawing/2014/main" id="{09F46F6A-439C-30D2-EA8E-1863585AF2F2}"/>
              </a:ext>
            </a:extLst>
          </p:cNvPr>
          <p:cNvSpPr>
            <a:spLocks noGrp="1"/>
          </p:cNvSpPr>
          <p:nvPr>
            <p:ph idx="1"/>
          </p:nvPr>
        </p:nvSpPr>
        <p:spPr>
          <a:xfrm>
            <a:off x="838200" y="1621951"/>
            <a:ext cx="10515600" cy="2646013"/>
          </a:xfrm>
        </p:spPr>
        <p:txBody>
          <a:bodyPr>
            <a:normAutofit/>
          </a:bodyPr>
          <a:lstStyle/>
          <a:p>
            <a:pPr marL="0" indent="0">
              <a:buNone/>
            </a:pPr>
            <a:r>
              <a:rPr lang="fr-FR" sz="2000" b="0" i="0" dirty="0">
                <a:effectLst/>
              </a:rPr>
              <a:t>« On appelle </a:t>
            </a:r>
            <a:r>
              <a:rPr lang="fr-FR" sz="2000" b="1" i="0" dirty="0">
                <a:effectLst/>
              </a:rPr>
              <a:t>"contrôle social"</a:t>
            </a:r>
            <a:r>
              <a:rPr lang="fr-FR" sz="2000" b="0" i="0" dirty="0">
                <a:effectLst/>
              </a:rPr>
              <a:t> l'ensemble des moyens (et des pratiques), formels ou informels, mis en œuvre au sein d'une </a:t>
            </a:r>
            <a:r>
              <a:rPr lang="fr-FR" sz="2000" b="0" i="0" u="sng" dirty="0">
                <a:effectLst/>
                <a:hlinkClick r:id="rId2">
                  <a:extLst>
                    <a:ext uri="{A12FA001-AC4F-418D-AE19-62706E023703}">
                      <ahyp:hlinkClr xmlns:ahyp="http://schemas.microsoft.com/office/drawing/2018/hyperlinkcolor" val="tx"/>
                    </a:ext>
                  </a:extLst>
                </a:hlinkClick>
              </a:rPr>
              <a:t>société</a:t>
            </a:r>
            <a:r>
              <a:rPr lang="fr-FR" sz="2000" b="0" i="0" dirty="0">
                <a:effectLst/>
              </a:rPr>
              <a:t> ou d'un groupe </a:t>
            </a:r>
            <a:r>
              <a:rPr lang="fr-FR" sz="2000" i="0" dirty="0">
                <a:effectLst/>
              </a:rPr>
              <a:t>social, pour que ses membres agissent en conformité avec les </a:t>
            </a:r>
            <a:r>
              <a:rPr lang="fr-FR" sz="2000" i="0" u="sng" dirty="0">
                <a:effectLst/>
                <a:hlinkClick r:id="rId3">
                  <a:extLst>
                    <a:ext uri="{A12FA001-AC4F-418D-AE19-62706E023703}">
                      <ahyp:hlinkClr xmlns:ahyp="http://schemas.microsoft.com/office/drawing/2018/hyperlinkcolor" val="tx"/>
                    </a:ext>
                  </a:extLst>
                </a:hlinkClick>
              </a:rPr>
              <a:t>normes</a:t>
            </a:r>
            <a:r>
              <a:rPr lang="fr-FR" sz="2000" i="0" dirty="0">
                <a:effectLst/>
              </a:rPr>
              <a:t> dominantes en vigueur. Son but est de </a:t>
            </a:r>
            <a:r>
              <a:rPr lang="fr-FR" sz="2000" i="0" u="sng" dirty="0">
                <a:effectLst/>
                <a:hlinkClick r:id="rId4" tooltip="Définition de garantie">
                  <a:extLst>
                    <a:ext uri="{A12FA001-AC4F-418D-AE19-62706E023703}">
                      <ahyp:hlinkClr xmlns:ahyp="http://schemas.microsoft.com/office/drawing/2018/hyperlinkcolor" val="tx"/>
                    </a:ext>
                  </a:extLst>
                </a:hlinkClick>
              </a:rPr>
              <a:t>garantir</a:t>
            </a:r>
            <a:r>
              <a:rPr lang="fr-FR" sz="2000" i="0" dirty="0">
                <a:effectLst/>
              </a:rPr>
              <a:t> l'ordre social et le respect du système de </a:t>
            </a:r>
            <a:r>
              <a:rPr lang="fr-FR" sz="2000" i="0" u="sng" dirty="0">
                <a:effectLst/>
                <a:hlinkClick r:id="rId5">
                  <a:extLst>
                    <a:ext uri="{A12FA001-AC4F-418D-AE19-62706E023703}">
                      <ahyp:hlinkClr xmlns:ahyp="http://schemas.microsoft.com/office/drawing/2018/hyperlinkcolor" val="tx"/>
                    </a:ext>
                  </a:extLst>
                </a:hlinkClick>
              </a:rPr>
              <a:t>valeurs</a:t>
            </a:r>
            <a:r>
              <a:rPr lang="fr-FR" sz="2000" i="0" u="sng" dirty="0">
                <a:effectLst/>
              </a:rPr>
              <a:t> »</a:t>
            </a:r>
            <a:r>
              <a:rPr lang="fr-FR" sz="2000" i="0" dirty="0">
                <a:effectLst/>
              </a:rPr>
              <a:t>. </a:t>
            </a:r>
          </a:p>
          <a:p>
            <a:pPr marL="0" indent="0">
              <a:buNone/>
            </a:pPr>
            <a:endParaRPr lang="fr-FR" sz="2000" b="0" i="0" dirty="0">
              <a:solidFill>
                <a:srgbClr val="002266"/>
              </a:solidFill>
              <a:effectLst/>
              <a:latin typeface="Arial" panose="020B0604020202020204" pitchFamily="34" charset="0"/>
            </a:endParaRPr>
          </a:p>
          <a:p>
            <a:pPr marL="0" indent="0">
              <a:buNone/>
            </a:pPr>
            <a:r>
              <a:rPr lang="fr-FR" sz="2000" dirty="0"/>
              <a:t>«</a:t>
            </a:r>
            <a:r>
              <a:rPr lang="fr-FR" sz="2000" dirty="0">
                <a:solidFill>
                  <a:srgbClr val="880099"/>
                </a:solidFill>
              </a:rPr>
              <a:t> </a:t>
            </a:r>
            <a:r>
              <a:rPr lang="fr-FR" sz="2000" b="0" i="0" dirty="0">
                <a:effectLst/>
              </a:rPr>
              <a:t>Processus par lequel, à travers l'imposition de sanctions, la conduite déviante est contrecarrée et la stabilité sociale maintenue ». </a:t>
            </a:r>
            <a:r>
              <a:rPr lang="fr-FR" sz="2000" b="0" i="0" u="sng" dirty="0">
                <a:effectLst/>
              </a:rPr>
              <a:t>Talcott Parsons</a:t>
            </a:r>
          </a:p>
        </p:txBody>
      </p:sp>
      <p:sp>
        <p:nvSpPr>
          <p:cNvPr id="4" name="ZoneTexte 3">
            <a:extLst>
              <a:ext uri="{FF2B5EF4-FFF2-40B4-BE49-F238E27FC236}">
                <a16:creationId xmlns:a16="http://schemas.microsoft.com/office/drawing/2014/main" id="{67DE39ED-9448-3B7A-9072-1D24E18B86DB}"/>
              </a:ext>
            </a:extLst>
          </p:cNvPr>
          <p:cNvSpPr txBox="1"/>
          <p:nvPr/>
        </p:nvSpPr>
        <p:spPr>
          <a:xfrm>
            <a:off x="838200" y="4457536"/>
            <a:ext cx="10097123" cy="1323439"/>
          </a:xfrm>
          <a:prstGeom prst="rect">
            <a:avLst/>
          </a:prstGeom>
          <a:noFill/>
        </p:spPr>
        <p:txBody>
          <a:bodyPr wrap="none" rtlCol="0">
            <a:spAutoFit/>
          </a:bodyPr>
          <a:lstStyle/>
          <a:p>
            <a:r>
              <a:rPr lang="fr-FR" sz="2000" dirty="0"/>
              <a:t>« L’accroissement du nombre de détenus concerne essentiellement les catégories les plus </a:t>
            </a:r>
          </a:p>
          <a:p>
            <a:r>
              <a:rPr lang="fr-FR" sz="2000" dirty="0"/>
              <a:t>directement affectées par les disparités et la précarité, les discriminations et la stigmatisation »</a:t>
            </a:r>
          </a:p>
          <a:p>
            <a:r>
              <a:rPr lang="fr-FR" sz="2000" dirty="0"/>
              <a:t> </a:t>
            </a:r>
          </a:p>
          <a:p>
            <a:r>
              <a:rPr lang="fr-FR" sz="2000" dirty="0"/>
              <a:t>    </a:t>
            </a:r>
            <a:r>
              <a:rPr lang="fr-FR" dirty="0"/>
              <a:t>(</a:t>
            </a:r>
            <a:r>
              <a:rPr lang="fr-FR" u="sng" dirty="0"/>
              <a:t>Didier </a:t>
            </a:r>
            <a:r>
              <a:rPr lang="fr-FR" u="sng" dirty="0" err="1"/>
              <a:t>Fassin</a:t>
            </a:r>
            <a:r>
              <a:rPr lang="fr-FR" u="sng" dirty="0"/>
              <a:t> </a:t>
            </a:r>
            <a:r>
              <a:rPr lang="fr-FR" dirty="0"/>
              <a:t>« L’ombre du monde une anthropologie de la condition carcérale » Collection Points)</a:t>
            </a:r>
          </a:p>
        </p:txBody>
      </p:sp>
    </p:spTree>
    <p:extLst>
      <p:ext uri="{BB962C8B-B14F-4D97-AF65-F5344CB8AC3E}">
        <p14:creationId xmlns:p14="http://schemas.microsoft.com/office/powerpoint/2010/main" val="4153292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
            <a:extLst>
              <a:ext uri="{FF2B5EF4-FFF2-40B4-BE49-F238E27FC236}">
                <a16:creationId xmlns:a16="http://schemas.microsoft.com/office/drawing/2014/main" id="{50D7499D-AADE-D3F5-5427-8898B47E15E8}"/>
              </a:ext>
            </a:extLst>
          </p:cNvPr>
          <p:cNvPicPr>
            <a:picLocks noGrp="1" noChangeAspect="1"/>
          </p:cNvPicPr>
          <p:nvPr>
            <p:ph idx="1"/>
          </p:nvPr>
        </p:nvPicPr>
        <p:blipFill>
          <a:blip r:embed="rId2"/>
          <a:stretch>
            <a:fillRect/>
          </a:stretch>
        </p:blipFill>
        <p:spPr>
          <a:xfrm>
            <a:off x="1639226" y="1037063"/>
            <a:ext cx="8664498" cy="4917687"/>
          </a:xfrm>
        </p:spPr>
      </p:pic>
      <p:sp>
        <p:nvSpPr>
          <p:cNvPr id="6" name="ZoneTexte 5">
            <a:extLst>
              <a:ext uri="{FF2B5EF4-FFF2-40B4-BE49-F238E27FC236}">
                <a16:creationId xmlns:a16="http://schemas.microsoft.com/office/drawing/2014/main" id="{88E8C599-A854-5CBB-FEEB-736FCB05F413}"/>
              </a:ext>
            </a:extLst>
          </p:cNvPr>
          <p:cNvSpPr txBox="1"/>
          <p:nvPr/>
        </p:nvSpPr>
        <p:spPr>
          <a:xfrm>
            <a:off x="4450971" y="6145306"/>
            <a:ext cx="3322128" cy="369332"/>
          </a:xfrm>
          <a:prstGeom prst="rect">
            <a:avLst/>
          </a:prstGeom>
          <a:noFill/>
        </p:spPr>
        <p:txBody>
          <a:bodyPr wrap="none" rtlCol="0">
            <a:spAutoFit/>
          </a:bodyPr>
          <a:lstStyle/>
          <a:p>
            <a:r>
              <a:rPr lang="fr-FR" dirty="0"/>
              <a:t>« </a:t>
            </a:r>
            <a:r>
              <a:rPr lang="fr-FR" dirty="0" err="1"/>
              <a:t>Kholentess</a:t>
            </a:r>
            <a:r>
              <a:rPr lang="fr-FR" dirty="0"/>
              <a:t> » Fresnes août 2022</a:t>
            </a:r>
          </a:p>
        </p:txBody>
      </p:sp>
    </p:spTree>
    <p:extLst>
      <p:ext uri="{BB962C8B-B14F-4D97-AF65-F5344CB8AC3E}">
        <p14:creationId xmlns:p14="http://schemas.microsoft.com/office/powerpoint/2010/main" val="34115234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30296" y="130954"/>
            <a:ext cx="10515600" cy="1325563"/>
          </a:xfrm>
        </p:spPr>
        <p:txBody>
          <a:bodyPr>
            <a:normAutofit/>
          </a:bodyPr>
          <a:lstStyle/>
          <a:p>
            <a:r>
              <a:rPr lang="fr-FR" sz="2800" b="1" dirty="0"/>
              <a:t>Le contrôle social : « objet » sociologique et historique.</a:t>
            </a:r>
          </a:p>
        </p:txBody>
      </p:sp>
      <p:sp>
        <p:nvSpPr>
          <p:cNvPr id="3" name="Espace réservé du contenu 2"/>
          <p:cNvSpPr>
            <a:spLocks noGrp="1"/>
          </p:cNvSpPr>
          <p:nvPr>
            <p:ph idx="1"/>
          </p:nvPr>
        </p:nvSpPr>
        <p:spPr>
          <a:xfrm>
            <a:off x="1811226" y="1503300"/>
            <a:ext cx="8229600" cy="1200328"/>
          </a:xfrm>
        </p:spPr>
        <p:txBody>
          <a:bodyPr>
            <a:normAutofit lnSpcReduction="10000"/>
          </a:bodyPr>
          <a:lstStyle/>
          <a:p>
            <a:pPr>
              <a:buNone/>
            </a:pPr>
            <a:endParaRPr lang="fr-FR" sz="2400" dirty="0"/>
          </a:p>
          <a:p>
            <a:r>
              <a:rPr lang="fr-FR" sz="2400" dirty="0"/>
              <a:t>   Société solidarité mécanique VS société à solidarité organique </a:t>
            </a:r>
            <a:r>
              <a:rPr lang="fr-FR" sz="2400" u="sng" dirty="0"/>
              <a:t>( Emile Durkheim</a:t>
            </a:r>
            <a:r>
              <a:rPr lang="fr-FR" sz="2400" dirty="0"/>
              <a:t>)</a:t>
            </a:r>
          </a:p>
          <a:p>
            <a:pPr>
              <a:buNone/>
            </a:pPr>
            <a:endParaRPr lang="fr-FR" sz="2400" dirty="0"/>
          </a:p>
        </p:txBody>
      </p:sp>
      <p:sp>
        <p:nvSpPr>
          <p:cNvPr id="4" name="ZoneTexte 3"/>
          <p:cNvSpPr txBox="1"/>
          <p:nvPr/>
        </p:nvSpPr>
        <p:spPr>
          <a:xfrm>
            <a:off x="1781060" y="3288955"/>
            <a:ext cx="8886940" cy="1200328"/>
          </a:xfrm>
          <a:prstGeom prst="rect">
            <a:avLst/>
          </a:prstGeom>
          <a:noFill/>
        </p:spPr>
        <p:txBody>
          <a:bodyPr wrap="square" rtlCol="0">
            <a:spAutoFit/>
          </a:bodyPr>
          <a:lstStyle/>
          <a:p>
            <a:pPr>
              <a:buFont typeface="Arial"/>
              <a:buChar char="•"/>
            </a:pPr>
            <a:r>
              <a:rPr lang="fr-FR" sz="2400" dirty="0"/>
              <a:t>     De l’ordre religieux à la sécularisation de l’organisation de la société : « L’Etat détient le monopole de la violence légitime »  </a:t>
            </a:r>
            <a:r>
              <a:rPr lang="fr-FR" sz="2400" u="sng" dirty="0"/>
              <a:t>(Max Weber</a:t>
            </a:r>
            <a:r>
              <a:rPr lang="fr-FR" sz="2400" dirty="0"/>
              <a:t>)</a:t>
            </a:r>
          </a:p>
        </p:txBody>
      </p:sp>
      <p:sp>
        <p:nvSpPr>
          <p:cNvPr id="7" name="ZoneTexte 6">
            <a:extLst>
              <a:ext uri="{FF2B5EF4-FFF2-40B4-BE49-F238E27FC236}">
                <a16:creationId xmlns:a16="http://schemas.microsoft.com/office/drawing/2014/main" id="{E243A486-1630-70E9-54A2-51D48A9EF27D}"/>
              </a:ext>
            </a:extLst>
          </p:cNvPr>
          <p:cNvSpPr txBox="1"/>
          <p:nvPr/>
        </p:nvSpPr>
        <p:spPr>
          <a:xfrm>
            <a:off x="1864416" y="5495912"/>
            <a:ext cx="5470793" cy="461665"/>
          </a:xfrm>
          <a:prstGeom prst="rect">
            <a:avLst/>
          </a:prstGeom>
          <a:noFill/>
        </p:spPr>
        <p:txBody>
          <a:bodyPr wrap="none" rtlCol="0">
            <a:spAutoFit/>
          </a:bodyPr>
          <a:lstStyle/>
          <a:p>
            <a:pPr marL="285750" indent="-285750">
              <a:buFont typeface="Arial" panose="020B0604020202020204" pitchFamily="34" charset="0"/>
              <a:buChar char="•"/>
            </a:pPr>
            <a:r>
              <a:rPr lang="fr-FR" sz="2400" dirty="0">
                <a:solidFill>
                  <a:srgbClr val="FF0000"/>
                </a:solidFill>
              </a:rPr>
              <a:t>« Surveiller et punir » ( </a:t>
            </a:r>
            <a:r>
              <a:rPr lang="fr-FR" sz="2400" u="sng" dirty="0">
                <a:solidFill>
                  <a:srgbClr val="FF0000"/>
                </a:solidFill>
              </a:rPr>
              <a:t>Michel Foucault</a:t>
            </a:r>
            <a:r>
              <a:rPr lang="fr-FR" sz="2400" dirty="0">
                <a:solidFill>
                  <a:srgbClr val="FF000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1989025" y="670387"/>
            <a:ext cx="7987221" cy="5165244"/>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4191000" y="3899692"/>
            <a:ext cx="3810000" cy="2742669"/>
          </a:xfrm>
          <a:prstGeom prst="rect">
            <a:avLst/>
          </a:prstGeom>
        </p:spPr>
      </p:pic>
      <p:pic>
        <p:nvPicPr>
          <p:cNvPr id="5" name="Image 4"/>
          <p:cNvPicPr>
            <a:picLocks noChangeAspect="1"/>
          </p:cNvPicPr>
          <p:nvPr/>
        </p:nvPicPr>
        <p:blipFill>
          <a:blip r:embed="rId3"/>
          <a:stretch>
            <a:fillRect/>
          </a:stretch>
        </p:blipFill>
        <p:spPr>
          <a:xfrm>
            <a:off x="1989025" y="670388"/>
            <a:ext cx="3737542" cy="2728425"/>
          </a:xfrm>
          <a:prstGeom prst="rect">
            <a:avLst/>
          </a:prstGeom>
        </p:spPr>
      </p:pic>
      <p:pic>
        <p:nvPicPr>
          <p:cNvPr id="6" name="Image 5"/>
          <p:cNvPicPr>
            <a:picLocks noChangeAspect="1"/>
          </p:cNvPicPr>
          <p:nvPr/>
        </p:nvPicPr>
        <p:blipFill>
          <a:blip r:embed="rId4"/>
          <a:stretch>
            <a:fillRect/>
          </a:stretch>
        </p:blipFill>
        <p:spPr>
          <a:xfrm>
            <a:off x="6102350" y="670387"/>
            <a:ext cx="3797300" cy="2728425"/>
          </a:xfrm>
          <a:prstGeom prst="rect">
            <a:avLst/>
          </a:prstGeom>
        </p:spPr>
      </p:pic>
      <p:sp>
        <p:nvSpPr>
          <p:cNvPr id="7" name="ZoneTexte 6"/>
          <p:cNvSpPr txBox="1"/>
          <p:nvPr/>
        </p:nvSpPr>
        <p:spPr>
          <a:xfrm>
            <a:off x="3545071" y="178890"/>
            <a:ext cx="4764571" cy="369332"/>
          </a:xfrm>
          <a:prstGeom prst="rect">
            <a:avLst/>
          </a:prstGeom>
          <a:noFill/>
        </p:spPr>
        <p:txBody>
          <a:bodyPr wrap="none" rtlCol="0">
            <a:spAutoFit/>
          </a:bodyPr>
          <a:lstStyle/>
          <a:p>
            <a:r>
              <a:rPr lang="fr-FR" b="1" dirty="0"/>
              <a:t>De la prison panoptique à la société panoptique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A05A8B58-0873-B458-F78B-80661FED1B8B}"/>
              </a:ext>
            </a:extLst>
          </p:cNvPr>
          <p:cNvSpPr txBox="1"/>
          <p:nvPr/>
        </p:nvSpPr>
        <p:spPr>
          <a:xfrm>
            <a:off x="847491" y="1773041"/>
            <a:ext cx="10682412" cy="984885"/>
          </a:xfrm>
          <a:prstGeom prst="rect">
            <a:avLst/>
          </a:prstGeom>
          <a:noFill/>
        </p:spPr>
        <p:txBody>
          <a:bodyPr wrap="none" rtlCol="0">
            <a:spAutoFit/>
          </a:bodyPr>
          <a:lstStyle/>
          <a:p>
            <a:r>
              <a:rPr lang="fr-FR" sz="2000" dirty="0">
                <a:effectLst/>
                <a:ea typeface="Cambria" panose="02040503050406030204" pitchFamily="18" charset="0"/>
                <a:cs typeface="Times New Roman" panose="02020603050405020304" pitchFamily="18" charset="0"/>
              </a:rPr>
              <a:t>Pour </a:t>
            </a:r>
            <a:r>
              <a:rPr lang="fr-FR" sz="2000" dirty="0">
                <a:ea typeface="Cambria" panose="02040503050406030204" pitchFamily="18" charset="0"/>
                <a:cs typeface="Times New Roman" panose="02020603050405020304" pitchFamily="18" charset="0"/>
              </a:rPr>
              <a:t>cet </a:t>
            </a:r>
            <a:r>
              <a:rPr lang="fr-FR" sz="2000" dirty="0">
                <a:effectLst/>
                <a:ea typeface="Cambria" panose="02040503050406030204" pitchFamily="18" charset="0"/>
                <a:cs typeface="Times New Roman" panose="02020603050405020304" pitchFamily="18" charset="0"/>
              </a:rPr>
              <a:t>auteur, le lien entre la prison et la société est très puissant : </a:t>
            </a:r>
          </a:p>
          <a:p>
            <a:r>
              <a:rPr lang="fr-FR" sz="2000" b="1" dirty="0">
                <a:effectLst/>
                <a:ea typeface="Cambria" panose="02040503050406030204" pitchFamily="18" charset="0"/>
                <a:cs typeface="Times New Roman" panose="02020603050405020304" pitchFamily="18" charset="0"/>
              </a:rPr>
              <a:t>« la prison est dans sa conception à l’image de la société  : une société axée sur le contrôle social ».</a:t>
            </a:r>
          </a:p>
          <a:p>
            <a:endParaRPr lang="fr-FR" dirty="0"/>
          </a:p>
        </p:txBody>
      </p:sp>
      <p:sp>
        <p:nvSpPr>
          <p:cNvPr id="5" name="ZoneTexte 4">
            <a:extLst>
              <a:ext uri="{FF2B5EF4-FFF2-40B4-BE49-F238E27FC236}">
                <a16:creationId xmlns:a16="http://schemas.microsoft.com/office/drawing/2014/main" id="{5372705F-3747-9339-2AB6-1E065D42FC92}"/>
              </a:ext>
            </a:extLst>
          </p:cNvPr>
          <p:cNvSpPr txBox="1"/>
          <p:nvPr/>
        </p:nvSpPr>
        <p:spPr>
          <a:xfrm>
            <a:off x="735980" y="3151859"/>
            <a:ext cx="11436464" cy="1015663"/>
          </a:xfrm>
          <a:prstGeom prst="rect">
            <a:avLst/>
          </a:prstGeom>
          <a:noFill/>
        </p:spPr>
        <p:txBody>
          <a:bodyPr wrap="none" rtlCol="0">
            <a:spAutoFit/>
          </a:bodyPr>
          <a:lstStyle/>
          <a:p>
            <a:r>
              <a:rPr lang="fr-FR" sz="2000" b="1" dirty="0">
                <a:effectLst/>
                <a:latin typeface="Calibri" panose="020F0502020204030204" pitchFamily="34" charset="0"/>
                <a:ea typeface="Calibri" panose="020F0502020204030204" pitchFamily="34" charset="0"/>
                <a:cs typeface="Times New Roman" panose="02020603050405020304" pitchFamily="18" charset="0"/>
              </a:rPr>
              <a:t>« Michel Foucault </a:t>
            </a:r>
            <a:r>
              <a:rPr lang="fr-FR" sz="2000" dirty="0">
                <a:effectLst/>
                <a:latin typeface="Calibri" panose="020F0502020204030204" pitchFamily="34" charset="0"/>
                <a:ea typeface="Calibri" panose="020F0502020204030204" pitchFamily="34" charset="0"/>
                <a:cs typeface="Times New Roman" panose="02020603050405020304" pitchFamily="18" charset="0"/>
              </a:rPr>
              <a:t>dans son ouvrage Surveiller et punir paru en 1975, montre comment la notion de punition</a:t>
            </a:r>
          </a:p>
          <a:p>
            <a:r>
              <a:rPr lang="fr-FR" sz="2000" dirty="0">
                <a:effectLst/>
                <a:latin typeface="Calibri" panose="020F0502020204030204" pitchFamily="34" charset="0"/>
                <a:ea typeface="Calibri" panose="020F0502020204030204" pitchFamily="34" charset="0"/>
                <a:cs typeface="Times New Roman" panose="02020603050405020304" pitchFamily="18" charset="0"/>
              </a:rPr>
              <a:t> a évolué au cours des siècles pour aboutir à cette idée que</a:t>
            </a:r>
          </a:p>
          <a:p>
            <a:r>
              <a:rPr lang="fr-FR" sz="2000" dirty="0">
                <a:effectLst/>
                <a:latin typeface="Calibri" panose="020F0502020204030204" pitchFamily="34" charset="0"/>
                <a:ea typeface="Calibri" panose="020F0502020204030204" pitchFamily="34" charset="0"/>
                <a:cs typeface="Times New Roman" panose="02020603050405020304" pitchFamily="18" charset="0"/>
              </a:rPr>
              <a:t> </a:t>
            </a:r>
            <a:r>
              <a:rPr lang="fr-FR" sz="2000" b="1" dirty="0">
                <a:effectLst/>
                <a:latin typeface="Calibri" panose="020F0502020204030204" pitchFamily="34" charset="0"/>
                <a:ea typeface="Calibri" panose="020F0502020204030204" pitchFamily="34" charset="0"/>
                <a:cs typeface="Times New Roman" panose="02020603050405020304" pitchFamily="18" charset="0"/>
              </a:rPr>
              <a:t>l’État moderne pense l’enfermement comme mode privilégié de son emprise sur la société.</a:t>
            </a:r>
            <a:r>
              <a:rPr lang="fr-FR" sz="2000" dirty="0">
                <a:effectLst/>
                <a:latin typeface="Calibri" panose="020F0502020204030204" pitchFamily="34" charset="0"/>
                <a:ea typeface="Calibri" panose="020F0502020204030204" pitchFamily="34" charset="0"/>
                <a:cs typeface="Times New Roman" panose="02020603050405020304" pitchFamily="18" charset="0"/>
              </a:rPr>
              <a:t> »</a:t>
            </a:r>
            <a:endParaRPr lang="fr-FR" sz="2000" dirty="0"/>
          </a:p>
        </p:txBody>
      </p:sp>
      <p:sp>
        <p:nvSpPr>
          <p:cNvPr id="6" name="ZoneTexte 5">
            <a:extLst>
              <a:ext uri="{FF2B5EF4-FFF2-40B4-BE49-F238E27FC236}">
                <a16:creationId xmlns:a16="http://schemas.microsoft.com/office/drawing/2014/main" id="{0AD0B521-13CA-9B80-EA17-FEF857FD873E}"/>
              </a:ext>
            </a:extLst>
          </p:cNvPr>
          <p:cNvSpPr txBox="1"/>
          <p:nvPr/>
        </p:nvSpPr>
        <p:spPr>
          <a:xfrm>
            <a:off x="869798" y="4159405"/>
            <a:ext cx="9683677" cy="1200329"/>
          </a:xfrm>
          <a:prstGeom prst="rect">
            <a:avLst/>
          </a:prstGeom>
          <a:noFill/>
        </p:spPr>
        <p:txBody>
          <a:bodyPr wrap="none" rtlCol="0">
            <a:spAutoFit/>
          </a:bodyPr>
          <a:lstStyle/>
          <a:p>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r>
              <a:rPr lang="fr-FR" sz="1800" b="1" dirty="0" err="1">
                <a:effectLst/>
                <a:latin typeface="Calibri" panose="020F0502020204030204" pitchFamily="34" charset="0"/>
                <a:ea typeface="Calibri" panose="020F0502020204030204" pitchFamily="34" charset="0"/>
                <a:cs typeface="Times New Roman" panose="02020603050405020304" pitchFamily="18" charset="0"/>
              </a:rPr>
              <a:t>Farhad</a:t>
            </a:r>
            <a:r>
              <a:rPr lang="fr-FR" sz="1800" b="1" dirty="0">
                <a:effectLst/>
                <a:latin typeface="Calibri" panose="020F0502020204030204" pitchFamily="34" charset="0"/>
                <a:ea typeface="Calibri" panose="020F0502020204030204" pitchFamily="34" charset="0"/>
                <a:cs typeface="Times New Roman" panose="02020603050405020304" pitchFamily="18" charset="0"/>
              </a:rPr>
              <a:t> Khosrokhavar</a:t>
            </a:r>
            <a:r>
              <a:rPr lang="fr-FR" sz="1800" dirty="0">
                <a:effectLst/>
                <a:latin typeface="Calibri" panose="020F0502020204030204" pitchFamily="34" charset="0"/>
                <a:ea typeface="Calibri" panose="020F0502020204030204" pitchFamily="34" charset="0"/>
                <a:cs typeface="Times New Roman" panose="02020603050405020304" pitchFamily="18" charset="0"/>
              </a:rPr>
              <a:t>.  Prologue à son ouvrage </a:t>
            </a:r>
          </a:p>
          <a:p>
            <a:r>
              <a:rPr lang="fr-FR" sz="1800" dirty="0">
                <a:effectLst/>
                <a:latin typeface="Calibri" panose="020F0502020204030204" pitchFamily="34" charset="0"/>
                <a:ea typeface="Calibri" panose="020F0502020204030204" pitchFamily="34" charset="0"/>
                <a:cs typeface="Times New Roman" panose="02020603050405020304" pitchFamily="18" charset="0"/>
              </a:rPr>
              <a:t>« Prisons de France, violence, radicalisation, déshumanisation, quand surveillants et détenus parlent »</a:t>
            </a:r>
          </a:p>
          <a:p>
            <a:r>
              <a:rPr lang="fr-FR" dirty="0"/>
              <a:t>R. Laffont.</a:t>
            </a:r>
          </a:p>
        </p:txBody>
      </p:sp>
      <p:sp>
        <p:nvSpPr>
          <p:cNvPr id="7" name="ZoneTexte 6">
            <a:extLst>
              <a:ext uri="{FF2B5EF4-FFF2-40B4-BE49-F238E27FC236}">
                <a16:creationId xmlns:a16="http://schemas.microsoft.com/office/drawing/2014/main" id="{A3DE76DB-6667-7D7A-F11C-6D4BB105EE8A}"/>
              </a:ext>
            </a:extLst>
          </p:cNvPr>
          <p:cNvSpPr txBox="1"/>
          <p:nvPr/>
        </p:nvSpPr>
        <p:spPr>
          <a:xfrm>
            <a:off x="3522796" y="613317"/>
            <a:ext cx="3582456" cy="461665"/>
          </a:xfrm>
          <a:prstGeom prst="rect">
            <a:avLst/>
          </a:prstGeom>
          <a:noFill/>
        </p:spPr>
        <p:txBody>
          <a:bodyPr wrap="none" rtlCol="0">
            <a:spAutoFit/>
          </a:bodyPr>
          <a:lstStyle/>
          <a:p>
            <a:r>
              <a:rPr lang="fr-FR" sz="2400" dirty="0"/>
              <a:t>Que conclure de Foucault ?</a:t>
            </a:r>
          </a:p>
        </p:txBody>
      </p:sp>
    </p:spTree>
    <p:extLst>
      <p:ext uri="{BB962C8B-B14F-4D97-AF65-F5344CB8AC3E}">
        <p14:creationId xmlns:p14="http://schemas.microsoft.com/office/powerpoint/2010/main" val="1933252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1B2DCD-BAB2-3484-E3F9-6794FA34D404}"/>
              </a:ext>
            </a:extLst>
          </p:cNvPr>
          <p:cNvSpPr>
            <a:spLocks noGrp="1"/>
          </p:cNvSpPr>
          <p:nvPr>
            <p:ph type="title"/>
          </p:nvPr>
        </p:nvSpPr>
        <p:spPr/>
        <p:txBody>
          <a:bodyPr>
            <a:normAutofit/>
          </a:bodyPr>
          <a:lstStyle/>
          <a:p>
            <a:r>
              <a:rPr lang="fr-FR" sz="3200" dirty="0"/>
              <a:t>                        </a:t>
            </a:r>
            <a:r>
              <a:rPr lang="fr-FR" sz="2800" dirty="0"/>
              <a:t>Les Pays Bas : un exemple à suivre ?</a:t>
            </a:r>
            <a:br>
              <a:rPr lang="fr-FR" sz="2800" dirty="0"/>
            </a:br>
            <a:r>
              <a:rPr lang="fr-FR" sz="2800" dirty="0"/>
              <a:t>                   2004 : 20000 détenus; 2020 : 11000 détenus</a:t>
            </a:r>
          </a:p>
        </p:txBody>
      </p:sp>
      <p:sp>
        <p:nvSpPr>
          <p:cNvPr id="3" name="Espace réservé du contenu 2">
            <a:extLst>
              <a:ext uri="{FF2B5EF4-FFF2-40B4-BE49-F238E27FC236}">
                <a16:creationId xmlns:a16="http://schemas.microsoft.com/office/drawing/2014/main" id="{C7CFC418-B7CA-6BED-CF36-4544A0E1EB3A}"/>
              </a:ext>
            </a:extLst>
          </p:cNvPr>
          <p:cNvSpPr>
            <a:spLocks noGrp="1"/>
          </p:cNvSpPr>
          <p:nvPr>
            <p:ph idx="1"/>
          </p:nvPr>
        </p:nvSpPr>
        <p:spPr>
          <a:xfrm>
            <a:off x="838200" y="1767250"/>
            <a:ext cx="10515600" cy="2468567"/>
          </a:xfrm>
        </p:spPr>
        <p:txBody>
          <a:bodyPr>
            <a:noAutofit/>
          </a:bodyPr>
          <a:lstStyle/>
          <a:p>
            <a:pPr marL="0" indent="0">
              <a:buNone/>
            </a:pPr>
            <a:r>
              <a:rPr lang="fr-FR" sz="2000" b="0" i="0" dirty="0">
                <a:solidFill>
                  <a:srgbClr val="3C3C3C"/>
                </a:solidFill>
                <a:effectLst/>
              </a:rPr>
              <a:t>- Le développement des sanctions pécuniaires, des procédures alternatives et de suivi, jouent certainement un rôle dans cette baisse du nombre de détenus.</a:t>
            </a:r>
          </a:p>
          <a:p>
            <a:pPr marL="0" indent="0">
              <a:buNone/>
            </a:pPr>
            <a:r>
              <a:rPr lang="fr-FR" sz="2000" dirty="0">
                <a:solidFill>
                  <a:srgbClr val="3C3C3C"/>
                </a:solidFill>
              </a:rPr>
              <a:t>- </a:t>
            </a:r>
            <a:r>
              <a:rPr lang="fr-FR" sz="2000" b="0" i="0" dirty="0">
                <a:solidFill>
                  <a:srgbClr val="3C3C3C"/>
                </a:solidFill>
                <a:effectLst/>
              </a:rPr>
              <a:t>L’importance des peines de travaux d’intérêt général </a:t>
            </a:r>
            <a:r>
              <a:rPr lang="fr-FR" sz="2000" dirty="0">
                <a:solidFill>
                  <a:srgbClr val="3C3C3C"/>
                </a:solidFill>
              </a:rPr>
              <a:t>que l’</a:t>
            </a:r>
            <a:r>
              <a:rPr lang="fr-FR" sz="2000" b="0" i="0" dirty="0">
                <a:solidFill>
                  <a:srgbClr val="3C3C3C"/>
                </a:solidFill>
                <a:effectLst/>
              </a:rPr>
              <a:t>on appelle aux Pays-Bas « peines de </a:t>
            </a:r>
            <a:r>
              <a:rPr lang="fr-FR" sz="2000" b="0" i="1" u="sng" dirty="0">
                <a:solidFill>
                  <a:srgbClr val="3C3C3C"/>
                </a:solidFill>
                <a:effectLst/>
              </a:rPr>
              <a:t>services à la communauté</a:t>
            </a:r>
            <a:r>
              <a:rPr lang="fr-FR" sz="2000" b="0" i="1" dirty="0">
                <a:solidFill>
                  <a:srgbClr val="3C3C3C"/>
                </a:solidFill>
                <a:effectLst/>
              </a:rPr>
              <a:t> </a:t>
            </a:r>
            <a:r>
              <a:rPr lang="fr-FR" sz="2000" b="0" i="0" dirty="0">
                <a:solidFill>
                  <a:srgbClr val="3C3C3C"/>
                </a:solidFill>
                <a:effectLst/>
              </a:rPr>
              <a:t>».</a:t>
            </a:r>
          </a:p>
          <a:p>
            <a:pPr marL="0" indent="0">
              <a:buNone/>
            </a:pPr>
            <a:r>
              <a:rPr lang="fr-FR" sz="2000" b="0" i="0" dirty="0">
                <a:solidFill>
                  <a:srgbClr val="3C3C3C"/>
                </a:solidFill>
                <a:effectLst/>
              </a:rPr>
              <a:t>- </a:t>
            </a:r>
            <a:r>
              <a:rPr lang="fr-FR" sz="2000" dirty="0">
                <a:solidFill>
                  <a:srgbClr val="3C3C3C"/>
                </a:solidFill>
              </a:rPr>
              <a:t>R</a:t>
            </a:r>
            <a:r>
              <a:rPr lang="fr-FR" sz="2000" b="0" i="0" dirty="0">
                <a:solidFill>
                  <a:srgbClr val="3C3C3C"/>
                </a:solidFill>
                <a:effectLst/>
              </a:rPr>
              <a:t>ationalisation des services de probation néerlandais : l’un, généraliste prend en charge 60 % des personnes en probation, l’autre s’occupe des personnes souffrant de problèmes d’addiction, ce qui représente 30 % de la population en probation.</a:t>
            </a:r>
          </a:p>
          <a:p>
            <a:pPr marL="0" indent="0">
              <a:buNone/>
            </a:pPr>
            <a:r>
              <a:rPr lang="fr-FR" sz="2000" dirty="0">
                <a:solidFill>
                  <a:srgbClr val="3C3C3C"/>
                </a:solidFill>
              </a:rPr>
              <a:t> </a:t>
            </a:r>
          </a:p>
          <a:p>
            <a:pPr marL="0" indent="0">
              <a:buNone/>
            </a:pPr>
            <a:endParaRPr lang="fr-FR" sz="2000" dirty="0">
              <a:latin typeface="Helvetica" pitchFamily="2" charset="0"/>
            </a:endParaRPr>
          </a:p>
        </p:txBody>
      </p:sp>
      <p:sp>
        <p:nvSpPr>
          <p:cNvPr id="6" name="ZoneTexte 5">
            <a:extLst>
              <a:ext uri="{FF2B5EF4-FFF2-40B4-BE49-F238E27FC236}">
                <a16:creationId xmlns:a16="http://schemas.microsoft.com/office/drawing/2014/main" id="{B48884CA-CFE1-C2EB-C241-7505837CE7EF}"/>
              </a:ext>
            </a:extLst>
          </p:cNvPr>
          <p:cNvSpPr txBox="1"/>
          <p:nvPr/>
        </p:nvSpPr>
        <p:spPr>
          <a:xfrm>
            <a:off x="972670" y="4208933"/>
            <a:ext cx="9956572" cy="2308324"/>
          </a:xfrm>
          <a:prstGeom prst="rect">
            <a:avLst/>
          </a:prstGeom>
          <a:noFill/>
        </p:spPr>
        <p:txBody>
          <a:bodyPr wrap="none" rtlCol="0">
            <a:spAutoFit/>
          </a:bodyPr>
          <a:lstStyle/>
          <a:p>
            <a:r>
              <a:rPr lang="fr-FR" sz="1800" b="1" dirty="0">
                <a:solidFill>
                  <a:srgbClr val="3C3C3C"/>
                </a:solidFill>
                <a:latin typeface="Helvetica" pitchFamily="2" charset="0"/>
              </a:rPr>
              <a:t>Néanmoins, « l’exemple » néerlandais n’est pas parfait.</a:t>
            </a:r>
          </a:p>
          <a:p>
            <a:endParaRPr lang="fr-FR" sz="1800" u="sng" dirty="0">
              <a:solidFill>
                <a:srgbClr val="3C3C3C"/>
              </a:solidFill>
              <a:latin typeface="Helvetica" pitchFamily="2" charset="0"/>
            </a:endParaRPr>
          </a:p>
          <a:p>
            <a:pPr>
              <a:buFontTx/>
              <a:buChar char="-"/>
            </a:pPr>
            <a:r>
              <a:rPr lang="fr-FR" sz="1800" dirty="0">
                <a:solidFill>
                  <a:srgbClr val="3C3C3C"/>
                </a:solidFill>
                <a:latin typeface="Helvetica" pitchFamily="2" charset="0"/>
              </a:rPr>
              <a:t> Les possibilités récentes d’expulsion des infracteurs de nationalité étrangère désengorgent les</a:t>
            </a:r>
          </a:p>
          <a:p>
            <a:r>
              <a:rPr lang="fr-FR" dirty="0">
                <a:solidFill>
                  <a:srgbClr val="3C3C3C"/>
                </a:solidFill>
                <a:latin typeface="Helvetica" pitchFamily="2" charset="0"/>
              </a:rPr>
              <a:t>prisons</a:t>
            </a:r>
            <a:endParaRPr lang="fr-FR" sz="1800" dirty="0">
              <a:solidFill>
                <a:srgbClr val="3C3C3C"/>
              </a:solidFill>
              <a:latin typeface="Helvetica" pitchFamily="2" charset="0"/>
            </a:endParaRPr>
          </a:p>
          <a:p>
            <a:pPr>
              <a:buFontTx/>
              <a:buChar char="-"/>
            </a:pPr>
            <a:r>
              <a:rPr lang="fr-FR" sz="1800" b="0" i="0" dirty="0">
                <a:solidFill>
                  <a:srgbClr val="3C3C3C"/>
                </a:solidFill>
                <a:effectLst/>
                <a:latin typeface="Helvetica" pitchFamily="2" charset="0"/>
              </a:rPr>
              <a:t>La diminution de la population incarcérée est surtout due à l’augmentation des courtes peines </a:t>
            </a:r>
          </a:p>
          <a:p>
            <a:r>
              <a:rPr lang="fr-FR" sz="1800" b="0" i="0" dirty="0">
                <a:solidFill>
                  <a:srgbClr val="3C3C3C"/>
                </a:solidFill>
                <a:effectLst/>
                <a:latin typeface="Helvetica" pitchFamily="2" charset="0"/>
              </a:rPr>
              <a:t>et donc à une forte rotation dans les prisons. </a:t>
            </a:r>
            <a:r>
              <a:rPr lang="fr-FR" dirty="0">
                <a:solidFill>
                  <a:srgbClr val="3C3C3C"/>
                </a:solidFill>
                <a:latin typeface="Helvetica" pitchFamily="2" charset="0"/>
              </a:rPr>
              <a:t>Les </a:t>
            </a:r>
            <a:r>
              <a:rPr lang="fr-FR" sz="1800" b="0" i="0" dirty="0">
                <a:solidFill>
                  <a:srgbClr val="3C3C3C"/>
                </a:solidFill>
                <a:effectLst/>
                <a:latin typeface="Helvetica" pitchFamily="2" charset="0"/>
              </a:rPr>
              <a:t> personnes détenues restent nombreuses , </a:t>
            </a:r>
          </a:p>
          <a:p>
            <a:r>
              <a:rPr lang="fr-FR" sz="1800" b="0" i="0" dirty="0">
                <a:solidFill>
                  <a:srgbClr val="3C3C3C"/>
                </a:solidFill>
                <a:effectLst/>
                <a:latin typeface="Helvetica" pitchFamily="2" charset="0"/>
              </a:rPr>
              <a:t>mais elles restent moins longtemps en détention.</a:t>
            </a:r>
          </a:p>
          <a:p>
            <a:pPr marL="0" indent="0">
              <a:buNone/>
            </a:pPr>
            <a:r>
              <a:rPr lang="fr-FR" sz="1800" dirty="0">
                <a:solidFill>
                  <a:srgbClr val="3C3C3C"/>
                </a:solidFill>
                <a:latin typeface="Helvetica" pitchFamily="2" charset="0"/>
              </a:rPr>
              <a:t> </a:t>
            </a:r>
          </a:p>
        </p:txBody>
      </p:sp>
    </p:spTree>
    <p:extLst>
      <p:ext uri="{BB962C8B-B14F-4D97-AF65-F5344CB8AC3E}">
        <p14:creationId xmlns:p14="http://schemas.microsoft.com/office/powerpoint/2010/main" val="566621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18E10E-EEE5-2869-172C-BCBA9CEAD67F}"/>
              </a:ext>
            </a:extLst>
          </p:cNvPr>
          <p:cNvSpPr>
            <a:spLocks noGrp="1"/>
          </p:cNvSpPr>
          <p:nvPr>
            <p:ph type="title"/>
          </p:nvPr>
        </p:nvSpPr>
        <p:spPr>
          <a:xfrm>
            <a:off x="838200" y="480829"/>
            <a:ext cx="1737732" cy="629402"/>
          </a:xfrm>
        </p:spPr>
        <p:txBody>
          <a:bodyPr>
            <a:normAutofit/>
          </a:bodyPr>
          <a:lstStyle/>
          <a:p>
            <a:r>
              <a:rPr lang="fr-FR" sz="2400" b="1" dirty="0"/>
              <a:t>Finlande</a:t>
            </a:r>
          </a:p>
        </p:txBody>
      </p:sp>
      <p:sp>
        <p:nvSpPr>
          <p:cNvPr id="3" name="Espace réservé du contenu 2">
            <a:extLst>
              <a:ext uri="{FF2B5EF4-FFF2-40B4-BE49-F238E27FC236}">
                <a16:creationId xmlns:a16="http://schemas.microsoft.com/office/drawing/2014/main" id="{A23890F7-6F33-764C-04F9-158EC88F3626}"/>
              </a:ext>
            </a:extLst>
          </p:cNvPr>
          <p:cNvSpPr>
            <a:spLocks noGrp="1"/>
          </p:cNvSpPr>
          <p:nvPr>
            <p:ph idx="1"/>
          </p:nvPr>
        </p:nvSpPr>
        <p:spPr>
          <a:xfrm>
            <a:off x="838200" y="940744"/>
            <a:ext cx="10515600" cy="815850"/>
          </a:xfrm>
        </p:spPr>
        <p:txBody>
          <a:bodyPr/>
          <a:lstStyle/>
          <a:p>
            <a:pPr marL="0" indent="0">
              <a:buNone/>
            </a:pPr>
            <a:r>
              <a:rPr lang="fr-FR" sz="1800" i="0" dirty="0">
                <a:solidFill>
                  <a:srgbClr val="202020"/>
                </a:solidFill>
                <a:effectLst/>
                <a:latin typeface="Helvetica" pitchFamily="2" charset="0"/>
              </a:rPr>
              <a:t>Sur les 28 établissements pénitentiaires finlandais, 13 sont des « </a:t>
            </a:r>
            <a:r>
              <a:rPr lang="fr-FR" sz="1800" b="1" i="0" dirty="0">
                <a:solidFill>
                  <a:srgbClr val="202020"/>
                </a:solidFill>
                <a:effectLst/>
                <a:latin typeface="Helvetica" pitchFamily="2" charset="0"/>
              </a:rPr>
              <a:t>prisons ouvertes </a:t>
            </a:r>
            <a:r>
              <a:rPr lang="fr-FR" sz="1800" i="0" dirty="0">
                <a:solidFill>
                  <a:srgbClr val="202020"/>
                </a:solidFill>
                <a:effectLst/>
                <a:latin typeface="Helvetica" pitchFamily="2" charset="0"/>
              </a:rPr>
              <a:t>» pour faciliter la réinsertion des détenus</a:t>
            </a:r>
          </a:p>
          <a:p>
            <a:endParaRPr lang="fr-FR" dirty="0"/>
          </a:p>
        </p:txBody>
      </p:sp>
      <p:sp>
        <p:nvSpPr>
          <p:cNvPr id="4" name="ZoneTexte 3">
            <a:extLst>
              <a:ext uri="{FF2B5EF4-FFF2-40B4-BE49-F238E27FC236}">
                <a16:creationId xmlns:a16="http://schemas.microsoft.com/office/drawing/2014/main" id="{5DC23D16-8EB3-9C9D-B60B-28D48666EC01}"/>
              </a:ext>
            </a:extLst>
          </p:cNvPr>
          <p:cNvSpPr txBox="1"/>
          <p:nvPr/>
        </p:nvSpPr>
        <p:spPr>
          <a:xfrm>
            <a:off x="914408" y="1667117"/>
            <a:ext cx="1026243" cy="461665"/>
          </a:xfrm>
          <a:prstGeom prst="rect">
            <a:avLst/>
          </a:prstGeom>
          <a:noFill/>
        </p:spPr>
        <p:txBody>
          <a:bodyPr wrap="none" rtlCol="0">
            <a:spAutoFit/>
          </a:bodyPr>
          <a:lstStyle/>
          <a:p>
            <a:r>
              <a:rPr lang="fr-FR" sz="2400" dirty="0"/>
              <a:t>Suède </a:t>
            </a:r>
          </a:p>
        </p:txBody>
      </p:sp>
      <p:sp>
        <p:nvSpPr>
          <p:cNvPr id="5" name="ZoneTexte 4">
            <a:extLst>
              <a:ext uri="{FF2B5EF4-FFF2-40B4-BE49-F238E27FC236}">
                <a16:creationId xmlns:a16="http://schemas.microsoft.com/office/drawing/2014/main" id="{B29C64C6-DC75-BC48-F9A4-6F5552BB2B1E}"/>
              </a:ext>
            </a:extLst>
          </p:cNvPr>
          <p:cNvSpPr txBox="1"/>
          <p:nvPr/>
        </p:nvSpPr>
        <p:spPr>
          <a:xfrm>
            <a:off x="802888" y="2141695"/>
            <a:ext cx="10200228" cy="954107"/>
          </a:xfrm>
          <a:prstGeom prst="rect">
            <a:avLst/>
          </a:prstGeom>
          <a:noFill/>
        </p:spPr>
        <p:txBody>
          <a:bodyPr wrap="none" rtlCol="0">
            <a:spAutoFit/>
          </a:bodyPr>
          <a:lstStyle/>
          <a:p>
            <a:r>
              <a:rPr lang="fr-FR" dirty="0">
                <a:solidFill>
                  <a:srgbClr val="555555"/>
                </a:solidFill>
                <a:latin typeface="Helvetica" pitchFamily="2" charset="0"/>
              </a:rPr>
              <a:t>L</a:t>
            </a:r>
            <a:r>
              <a:rPr lang="fr-FR" i="0" dirty="0">
                <a:solidFill>
                  <a:srgbClr val="555555"/>
                </a:solidFill>
                <a:effectLst/>
                <a:latin typeface="Helvetica" pitchFamily="2" charset="0"/>
              </a:rPr>
              <a:t>a Suède a mis en place la libération conditionnelle automatique aux deux tiers de la peine.</a:t>
            </a:r>
            <a:br>
              <a:rPr lang="fr-FR" dirty="0"/>
            </a:br>
            <a:r>
              <a:rPr lang="fr-FR" i="0" dirty="0">
                <a:solidFill>
                  <a:srgbClr val="555555"/>
                </a:solidFill>
                <a:effectLst/>
                <a:latin typeface="Helvetica" pitchFamily="2" charset="0"/>
              </a:rPr>
              <a:t>En Suède le taux de récidive est deux fois moins élevé qu’en France. 1/3 des lieux de détention</a:t>
            </a:r>
          </a:p>
          <a:p>
            <a:r>
              <a:rPr lang="fr-FR" dirty="0">
                <a:solidFill>
                  <a:srgbClr val="555555"/>
                </a:solidFill>
                <a:latin typeface="Helvetica" pitchFamily="2" charset="0"/>
              </a:rPr>
              <a:t>sont des </a:t>
            </a:r>
            <a:r>
              <a:rPr lang="fr-FR" b="1" dirty="0">
                <a:latin typeface="Helvetica" pitchFamily="2" charset="0"/>
              </a:rPr>
              <a:t>prisons ouvertes</a:t>
            </a:r>
            <a:r>
              <a:rPr lang="fr-FR" sz="2000" dirty="0">
                <a:solidFill>
                  <a:srgbClr val="555555"/>
                </a:solidFill>
                <a:latin typeface="Helvetica" pitchFamily="2" charset="0"/>
              </a:rPr>
              <a:t>. </a:t>
            </a:r>
            <a:r>
              <a:rPr lang="fr-FR" dirty="0">
                <a:solidFill>
                  <a:srgbClr val="555555"/>
                </a:solidFill>
                <a:latin typeface="Helvetica" pitchFamily="2" charset="0"/>
              </a:rPr>
              <a:t>Le prononcé de la peine doit être associé au protocole de réinsertion.</a:t>
            </a:r>
            <a:endParaRPr lang="fr-FR" dirty="0"/>
          </a:p>
        </p:txBody>
      </p:sp>
      <p:sp>
        <p:nvSpPr>
          <p:cNvPr id="6" name="ZoneTexte 5">
            <a:extLst>
              <a:ext uri="{FF2B5EF4-FFF2-40B4-BE49-F238E27FC236}">
                <a16:creationId xmlns:a16="http://schemas.microsoft.com/office/drawing/2014/main" id="{3D580316-5D4F-7463-00A8-E6A1BE38A3C1}"/>
              </a:ext>
            </a:extLst>
          </p:cNvPr>
          <p:cNvSpPr txBox="1"/>
          <p:nvPr/>
        </p:nvSpPr>
        <p:spPr>
          <a:xfrm>
            <a:off x="869802" y="3213375"/>
            <a:ext cx="1476686" cy="461665"/>
          </a:xfrm>
          <a:prstGeom prst="rect">
            <a:avLst/>
          </a:prstGeom>
          <a:noFill/>
        </p:spPr>
        <p:txBody>
          <a:bodyPr wrap="none" rtlCol="0">
            <a:spAutoFit/>
          </a:bodyPr>
          <a:lstStyle/>
          <a:p>
            <a:r>
              <a:rPr lang="fr-FR" sz="2400" dirty="0"/>
              <a:t>Danemark</a:t>
            </a:r>
          </a:p>
        </p:txBody>
      </p:sp>
      <p:sp>
        <p:nvSpPr>
          <p:cNvPr id="7" name="ZoneTexte 6">
            <a:extLst>
              <a:ext uri="{FF2B5EF4-FFF2-40B4-BE49-F238E27FC236}">
                <a16:creationId xmlns:a16="http://schemas.microsoft.com/office/drawing/2014/main" id="{AB3E8AFB-1A3D-792C-FB86-CDD4A3F4CB28}"/>
              </a:ext>
            </a:extLst>
          </p:cNvPr>
          <p:cNvSpPr txBox="1"/>
          <p:nvPr/>
        </p:nvSpPr>
        <p:spPr>
          <a:xfrm>
            <a:off x="771288" y="3666791"/>
            <a:ext cx="9889246" cy="923330"/>
          </a:xfrm>
          <a:prstGeom prst="rect">
            <a:avLst/>
          </a:prstGeom>
          <a:noFill/>
        </p:spPr>
        <p:txBody>
          <a:bodyPr wrap="none" rtlCol="0">
            <a:spAutoFit/>
          </a:bodyPr>
          <a:lstStyle/>
          <a:p>
            <a:r>
              <a:rPr lang="fr-FR" i="0" dirty="0">
                <a:solidFill>
                  <a:srgbClr val="181B1F"/>
                </a:solidFill>
                <a:effectLst/>
                <a:latin typeface="Helvetica" pitchFamily="2" charset="0"/>
              </a:rPr>
              <a:t>Le Danemark a l'un des plus faibles taux d'incarcération au monde</a:t>
            </a:r>
          </a:p>
          <a:p>
            <a:r>
              <a:rPr lang="fr-FR" i="0" dirty="0">
                <a:solidFill>
                  <a:srgbClr val="181B1F"/>
                </a:solidFill>
                <a:effectLst/>
                <a:latin typeface="Helvetica" pitchFamily="2" charset="0"/>
              </a:rPr>
              <a:t> (61 détenus pour 100.000 habitants). Un tiers des détenus sont </a:t>
            </a:r>
            <a:r>
              <a:rPr lang="fr-FR" b="1" i="0" dirty="0">
                <a:effectLst/>
                <a:latin typeface="Helvetica" pitchFamily="2" charset="0"/>
              </a:rPr>
              <a:t>en "prison ouverte".</a:t>
            </a:r>
          </a:p>
          <a:p>
            <a:r>
              <a:rPr lang="fr-FR" i="0" dirty="0">
                <a:solidFill>
                  <a:srgbClr val="424242"/>
                </a:solidFill>
                <a:effectLst/>
                <a:latin typeface="Helvetica" pitchFamily="2" charset="0"/>
              </a:rPr>
              <a:t>Les coûts d'une prison ouverte sont deux fois plus faibles que pour ceux d'une prison ordinaire.</a:t>
            </a:r>
            <a:endParaRPr lang="fr-FR" dirty="0">
              <a:latin typeface="Helvetica" pitchFamily="2" charset="0"/>
            </a:endParaRPr>
          </a:p>
        </p:txBody>
      </p:sp>
      <p:sp>
        <p:nvSpPr>
          <p:cNvPr id="10" name="ZoneTexte 9">
            <a:extLst>
              <a:ext uri="{FF2B5EF4-FFF2-40B4-BE49-F238E27FC236}">
                <a16:creationId xmlns:a16="http://schemas.microsoft.com/office/drawing/2014/main" id="{B54AB3CE-73D9-627F-15AD-228FE69C81A0}"/>
              </a:ext>
            </a:extLst>
          </p:cNvPr>
          <p:cNvSpPr txBox="1"/>
          <p:nvPr/>
        </p:nvSpPr>
        <p:spPr>
          <a:xfrm>
            <a:off x="914408" y="4722795"/>
            <a:ext cx="1241558" cy="461665"/>
          </a:xfrm>
          <a:prstGeom prst="rect">
            <a:avLst/>
          </a:prstGeom>
          <a:noFill/>
        </p:spPr>
        <p:txBody>
          <a:bodyPr wrap="none" rtlCol="0">
            <a:spAutoFit/>
          </a:bodyPr>
          <a:lstStyle/>
          <a:p>
            <a:r>
              <a:rPr lang="fr-FR" sz="2400" dirty="0"/>
              <a:t>Norvège</a:t>
            </a:r>
          </a:p>
        </p:txBody>
      </p:sp>
      <p:sp>
        <p:nvSpPr>
          <p:cNvPr id="11" name="ZoneTexte 10">
            <a:extLst>
              <a:ext uri="{FF2B5EF4-FFF2-40B4-BE49-F238E27FC236}">
                <a16:creationId xmlns:a16="http://schemas.microsoft.com/office/drawing/2014/main" id="{FB14B9BF-B59C-B2F3-0C12-464899EB4077}"/>
              </a:ext>
            </a:extLst>
          </p:cNvPr>
          <p:cNvSpPr txBox="1"/>
          <p:nvPr/>
        </p:nvSpPr>
        <p:spPr>
          <a:xfrm>
            <a:off x="434905" y="5246004"/>
            <a:ext cx="11803231" cy="1477328"/>
          </a:xfrm>
          <a:prstGeom prst="rect">
            <a:avLst/>
          </a:prstGeom>
          <a:noFill/>
        </p:spPr>
        <p:txBody>
          <a:bodyPr wrap="none" rtlCol="0">
            <a:spAutoFit/>
          </a:bodyPr>
          <a:lstStyle/>
          <a:p>
            <a:r>
              <a:rPr lang="fr-FR" i="0" dirty="0">
                <a:solidFill>
                  <a:srgbClr val="00243B"/>
                </a:solidFill>
                <a:effectLst/>
                <a:latin typeface="Helvetica" pitchFamily="2" charset="0"/>
              </a:rPr>
              <a:t>Le système pénitentiaire répond au modèle dit </a:t>
            </a:r>
            <a:r>
              <a:rPr lang="fr-FR" i="1" dirty="0">
                <a:solidFill>
                  <a:srgbClr val="00243B"/>
                </a:solidFill>
                <a:effectLst/>
                <a:latin typeface="Helvetica" pitchFamily="2" charset="0"/>
              </a:rPr>
              <a:t>d’importation</a:t>
            </a:r>
            <a:r>
              <a:rPr lang="fr-FR" i="0" dirty="0">
                <a:solidFill>
                  <a:srgbClr val="00243B"/>
                </a:solidFill>
                <a:effectLst/>
                <a:latin typeface="Helvetica" pitchFamily="2" charset="0"/>
              </a:rPr>
              <a:t> (</a:t>
            </a:r>
            <a:r>
              <a:rPr lang="fr-FR" i="1" dirty="0" err="1">
                <a:solidFill>
                  <a:srgbClr val="00243B"/>
                </a:solidFill>
                <a:effectLst/>
                <a:latin typeface="Helvetica" pitchFamily="2" charset="0"/>
              </a:rPr>
              <a:t>importmodell</a:t>
            </a:r>
            <a:r>
              <a:rPr lang="fr-FR" i="0" dirty="0">
                <a:solidFill>
                  <a:srgbClr val="00243B"/>
                </a:solidFill>
                <a:effectLst/>
                <a:latin typeface="Helvetica" pitchFamily="2" charset="0"/>
              </a:rPr>
              <a:t>) : </a:t>
            </a:r>
          </a:p>
          <a:p>
            <a:r>
              <a:rPr lang="fr-FR" dirty="0">
                <a:solidFill>
                  <a:srgbClr val="00243B"/>
                </a:solidFill>
                <a:latin typeface="Helvetica" pitchFamily="2" charset="0"/>
              </a:rPr>
              <a:t>L</a:t>
            </a:r>
            <a:r>
              <a:rPr lang="fr-FR" i="0" dirty="0">
                <a:solidFill>
                  <a:srgbClr val="00243B"/>
                </a:solidFill>
                <a:effectLst/>
                <a:latin typeface="Helvetica" pitchFamily="2" charset="0"/>
              </a:rPr>
              <a:t>es prisonniers perdent leur liberté de mouvement, mais ils bénéficient toujours des services de l’État-providence </a:t>
            </a:r>
          </a:p>
          <a:p>
            <a:r>
              <a:rPr lang="fr-FR" i="0" dirty="0">
                <a:solidFill>
                  <a:srgbClr val="00243B"/>
                </a:solidFill>
                <a:effectLst/>
                <a:latin typeface="Helvetica" pitchFamily="2" charset="0"/>
              </a:rPr>
              <a:t>(éducation, santé, sécurité sociale …). Tous les prisonniers ont l’obligation de pratiquer une activité durant</a:t>
            </a:r>
          </a:p>
          <a:p>
            <a:r>
              <a:rPr lang="fr-FR" i="0" dirty="0">
                <a:solidFill>
                  <a:srgbClr val="00243B"/>
                </a:solidFill>
                <a:effectLst/>
                <a:latin typeface="Helvetica" pitchFamily="2" charset="0"/>
              </a:rPr>
              <a:t> la journée (travail, formation, programme), dans la perspective de réinsertion. </a:t>
            </a:r>
            <a:r>
              <a:rPr lang="fr-FR" b="1" i="0" dirty="0">
                <a:effectLst/>
                <a:latin typeface="Helvetica" pitchFamily="2" charset="0"/>
              </a:rPr>
              <a:t>70% des établissements sont des</a:t>
            </a:r>
          </a:p>
          <a:p>
            <a:r>
              <a:rPr lang="fr-FR" b="1" dirty="0">
                <a:latin typeface="Helvetica" pitchFamily="2" charset="0"/>
              </a:rPr>
              <a:t>prisons ouvertes</a:t>
            </a:r>
          </a:p>
        </p:txBody>
      </p:sp>
      <p:sp>
        <p:nvSpPr>
          <p:cNvPr id="12" name="ZoneTexte 11">
            <a:extLst>
              <a:ext uri="{FF2B5EF4-FFF2-40B4-BE49-F238E27FC236}">
                <a16:creationId xmlns:a16="http://schemas.microsoft.com/office/drawing/2014/main" id="{D8E1AF1C-992E-D3FC-6DA2-2C7D7C664C98}"/>
              </a:ext>
            </a:extLst>
          </p:cNvPr>
          <p:cNvSpPr txBox="1"/>
          <p:nvPr/>
        </p:nvSpPr>
        <p:spPr>
          <a:xfrm>
            <a:off x="2932771" y="78059"/>
            <a:ext cx="5904630" cy="523220"/>
          </a:xfrm>
          <a:prstGeom prst="rect">
            <a:avLst/>
          </a:prstGeom>
          <a:noFill/>
        </p:spPr>
        <p:txBody>
          <a:bodyPr wrap="none" rtlCol="0">
            <a:spAutoFit/>
          </a:bodyPr>
          <a:lstStyle/>
          <a:p>
            <a:r>
              <a:rPr lang="fr-FR" sz="2800" dirty="0"/>
              <a:t>L’Europe du Nord : les modèles à suivre</a:t>
            </a:r>
          </a:p>
        </p:txBody>
      </p:sp>
    </p:spTree>
    <p:extLst>
      <p:ext uri="{BB962C8B-B14F-4D97-AF65-F5344CB8AC3E}">
        <p14:creationId xmlns:p14="http://schemas.microsoft.com/office/powerpoint/2010/main" val="38772142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429098" y="239150"/>
            <a:ext cx="2912144" cy="369332"/>
          </a:xfrm>
          <a:prstGeom prst="rect">
            <a:avLst/>
          </a:prstGeom>
        </p:spPr>
        <p:txBody>
          <a:bodyPr wrap="none">
            <a:spAutoFit/>
          </a:bodyPr>
          <a:lstStyle/>
          <a:p>
            <a:r>
              <a:rPr lang="fr-FR" b="1" dirty="0"/>
              <a:t>L’Europe du Nord en Chiffres</a:t>
            </a:r>
            <a:endParaRPr lang="fr-FR" dirty="0"/>
          </a:p>
        </p:txBody>
      </p:sp>
      <p:sp>
        <p:nvSpPr>
          <p:cNvPr id="5" name="ZoneTexte 4"/>
          <p:cNvSpPr txBox="1"/>
          <p:nvPr/>
        </p:nvSpPr>
        <p:spPr>
          <a:xfrm>
            <a:off x="3016103" y="663081"/>
            <a:ext cx="6247736" cy="646331"/>
          </a:xfrm>
          <a:prstGeom prst="rect">
            <a:avLst/>
          </a:prstGeom>
          <a:noFill/>
        </p:spPr>
        <p:txBody>
          <a:bodyPr wrap="none" rtlCol="0">
            <a:spAutoFit/>
          </a:bodyPr>
          <a:lstStyle/>
          <a:p>
            <a:r>
              <a:rPr lang="fr-FR" b="1" dirty="0"/>
              <a:t>Monde</a:t>
            </a:r>
            <a:r>
              <a:rPr lang="fr-FR" dirty="0"/>
              <a:t> : % détenus pour 100000 habitants.</a:t>
            </a:r>
          </a:p>
          <a:p>
            <a:r>
              <a:rPr lang="fr-FR" dirty="0">
                <a:solidFill>
                  <a:srgbClr val="FF0000"/>
                </a:solidFill>
              </a:rPr>
              <a:t>EU: 666</a:t>
            </a:r>
            <a:r>
              <a:rPr lang="fr-FR" dirty="0"/>
              <a:t>; Russie: 418; Brésil : 320; Afrique du Sud : 291; Iran : 287</a:t>
            </a:r>
          </a:p>
        </p:txBody>
      </p:sp>
      <p:sp>
        <p:nvSpPr>
          <p:cNvPr id="6" name="ZoneTexte 5"/>
          <p:cNvSpPr txBox="1"/>
          <p:nvPr/>
        </p:nvSpPr>
        <p:spPr>
          <a:xfrm>
            <a:off x="2990617" y="1341669"/>
            <a:ext cx="5545546" cy="369332"/>
          </a:xfrm>
          <a:prstGeom prst="rect">
            <a:avLst/>
          </a:prstGeom>
          <a:noFill/>
        </p:spPr>
        <p:txBody>
          <a:bodyPr wrap="none" rtlCol="0">
            <a:spAutoFit/>
          </a:bodyPr>
          <a:lstStyle/>
          <a:p>
            <a:r>
              <a:rPr lang="fr-FR" b="1" dirty="0"/>
              <a:t>Europe : </a:t>
            </a:r>
            <a:r>
              <a:rPr lang="fr-FR" dirty="0"/>
              <a:t>% détenus pour 100000 habitants (moyenne 91)</a:t>
            </a:r>
          </a:p>
        </p:txBody>
      </p:sp>
      <p:graphicFrame>
        <p:nvGraphicFramePr>
          <p:cNvPr id="7" name="Tableau 6"/>
          <p:cNvGraphicFramePr>
            <a:graphicFrameLocks noGrp="1"/>
          </p:cNvGraphicFramePr>
          <p:nvPr>
            <p:extLst>
              <p:ext uri="{D42A27DB-BD31-4B8C-83A1-F6EECF244321}">
                <p14:modId xmlns:p14="http://schemas.microsoft.com/office/powerpoint/2010/main" val="1141836514"/>
              </p:ext>
            </p:extLst>
          </p:nvPr>
        </p:nvGraphicFramePr>
        <p:xfrm>
          <a:off x="3048000" y="1705974"/>
          <a:ext cx="6096000" cy="222504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tblGrid>
              <a:tr h="370840">
                <a:tc>
                  <a:txBody>
                    <a:bodyPr/>
                    <a:lstStyle/>
                    <a:p>
                      <a:r>
                        <a:rPr lang="fr-FR" baseline="0" dirty="0"/>
                        <a:t>&lt; 100</a:t>
                      </a:r>
                      <a:endParaRPr lang="fr-FR" dirty="0"/>
                    </a:p>
                  </a:txBody>
                  <a:tcPr/>
                </a:tc>
                <a:tc>
                  <a:txBody>
                    <a:bodyPr/>
                    <a:lstStyle/>
                    <a:p>
                      <a:endParaRPr lang="fr-FR" dirty="0"/>
                    </a:p>
                  </a:txBody>
                  <a:tcPr/>
                </a:tc>
                <a:tc>
                  <a:txBody>
                    <a:bodyPr/>
                    <a:lstStyle/>
                    <a:p>
                      <a:r>
                        <a:rPr lang="fr-FR" dirty="0"/>
                        <a:t>&gt; 100</a:t>
                      </a:r>
                    </a:p>
                  </a:txBody>
                  <a:tcPr/>
                </a:tc>
                <a:tc>
                  <a:txBody>
                    <a:bodyPr/>
                    <a:lstStyle/>
                    <a:p>
                      <a:endParaRPr lang="fr-FR"/>
                    </a:p>
                  </a:txBody>
                  <a:tcPr/>
                </a:tc>
                <a:extLst>
                  <a:ext uri="{0D108BD9-81ED-4DB2-BD59-A6C34878D82A}">
                    <a16:rowId xmlns:a16="http://schemas.microsoft.com/office/drawing/2014/main" val="10000"/>
                  </a:ext>
                </a:extLst>
              </a:tr>
              <a:tr h="370840">
                <a:tc>
                  <a:txBody>
                    <a:bodyPr/>
                    <a:lstStyle/>
                    <a:p>
                      <a:r>
                        <a:rPr lang="fr-FR" dirty="0">
                          <a:solidFill>
                            <a:srgbClr val="00B050"/>
                          </a:solidFill>
                        </a:rPr>
                        <a:t>Finlande</a:t>
                      </a:r>
                    </a:p>
                  </a:txBody>
                  <a:tcPr/>
                </a:tc>
                <a:tc>
                  <a:txBody>
                    <a:bodyPr/>
                    <a:lstStyle/>
                    <a:p>
                      <a:r>
                        <a:rPr lang="fr-FR" dirty="0"/>
                        <a:t>51</a:t>
                      </a:r>
                    </a:p>
                  </a:txBody>
                  <a:tcPr/>
                </a:tc>
                <a:tc>
                  <a:txBody>
                    <a:bodyPr/>
                    <a:lstStyle/>
                    <a:p>
                      <a:r>
                        <a:rPr lang="fr-FR" dirty="0"/>
                        <a:t>R.</a:t>
                      </a:r>
                      <a:r>
                        <a:rPr lang="fr-FR" baseline="0" dirty="0"/>
                        <a:t> Tchèque</a:t>
                      </a:r>
                      <a:endParaRPr lang="fr-FR" dirty="0"/>
                    </a:p>
                  </a:txBody>
                  <a:tcPr/>
                </a:tc>
                <a:tc>
                  <a:txBody>
                    <a:bodyPr/>
                    <a:lstStyle/>
                    <a:p>
                      <a:r>
                        <a:rPr lang="fr-FR" dirty="0"/>
                        <a:t>208</a:t>
                      </a:r>
                    </a:p>
                  </a:txBody>
                  <a:tcPr/>
                </a:tc>
                <a:extLst>
                  <a:ext uri="{0D108BD9-81ED-4DB2-BD59-A6C34878D82A}">
                    <a16:rowId xmlns:a16="http://schemas.microsoft.com/office/drawing/2014/main" val="10001"/>
                  </a:ext>
                </a:extLst>
              </a:tr>
              <a:tr h="370840">
                <a:tc>
                  <a:txBody>
                    <a:bodyPr/>
                    <a:lstStyle/>
                    <a:p>
                      <a:r>
                        <a:rPr lang="fr-FR" dirty="0">
                          <a:solidFill>
                            <a:srgbClr val="00B050"/>
                          </a:solidFill>
                        </a:rPr>
                        <a:t>Pays-Bas</a:t>
                      </a:r>
                    </a:p>
                  </a:txBody>
                  <a:tcPr/>
                </a:tc>
                <a:tc>
                  <a:txBody>
                    <a:bodyPr/>
                    <a:lstStyle/>
                    <a:p>
                      <a:r>
                        <a:rPr lang="fr-FR" dirty="0"/>
                        <a:t>54,4</a:t>
                      </a:r>
                    </a:p>
                  </a:txBody>
                  <a:tcPr/>
                </a:tc>
                <a:tc>
                  <a:txBody>
                    <a:bodyPr/>
                    <a:lstStyle/>
                    <a:p>
                      <a:r>
                        <a:rPr lang="fr-FR" dirty="0"/>
                        <a:t>Pologne</a:t>
                      </a:r>
                    </a:p>
                  </a:txBody>
                  <a:tcPr/>
                </a:tc>
                <a:tc>
                  <a:txBody>
                    <a:bodyPr/>
                    <a:lstStyle/>
                    <a:p>
                      <a:r>
                        <a:rPr lang="fr-FR" dirty="0"/>
                        <a:t>194</a:t>
                      </a:r>
                    </a:p>
                  </a:txBody>
                  <a:tcPr/>
                </a:tc>
                <a:extLst>
                  <a:ext uri="{0D108BD9-81ED-4DB2-BD59-A6C34878D82A}">
                    <a16:rowId xmlns:a16="http://schemas.microsoft.com/office/drawing/2014/main" val="10002"/>
                  </a:ext>
                </a:extLst>
              </a:tr>
              <a:tr h="370840">
                <a:tc>
                  <a:txBody>
                    <a:bodyPr/>
                    <a:lstStyle/>
                    <a:p>
                      <a:r>
                        <a:rPr lang="fr-FR" dirty="0">
                          <a:solidFill>
                            <a:srgbClr val="00B050"/>
                          </a:solidFill>
                        </a:rPr>
                        <a:t>Suède</a:t>
                      </a:r>
                    </a:p>
                  </a:txBody>
                  <a:tcPr/>
                </a:tc>
                <a:tc>
                  <a:txBody>
                    <a:bodyPr/>
                    <a:lstStyle/>
                    <a:p>
                      <a:r>
                        <a:rPr lang="fr-FR" dirty="0"/>
                        <a:t>56,5</a:t>
                      </a:r>
                    </a:p>
                  </a:txBody>
                  <a:tcPr/>
                </a:tc>
                <a:tc>
                  <a:txBody>
                    <a:bodyPr/>
                    <a:lstStyle/>
                    <a:p>
                      <a:r>
                        <a:rPr lang="fr-FR" dirty="0"/>
                        <a:t>Estonie </a:t>
                      </a:r>
                    </a:p>
                  </a:txBody>
                  <a:tcPr/>
                </a:tc>
                <a:tc>
                  <a:txBody>
                    <a:bodyPr/>
                    <a:lstStyle/>
                    <a:p>
                      <a:r>
                        <a:rPr lang="fr-FR" dirty="0"/>
                        <a:t>192</a:t>
                      </a:r>
                    </a:p>
                  </a:txBody>
                  <a:tcPr/>
                </a:tc>
                <a:extLst>
                  <a:ext uri="{0D108BD9-81ED-4DB2-BD59-A6C34878D82A}">
                    <a16:rowId xmlns:a16="http://schemas.microsoft.com/office/drawing/2014/main" val="10003"/>
                  </a:ext>
                </a:extLst>
              </a:tr>
              <a:tr h="370840">
                <a:tc>
                  <a:txBody>
                    <a:bodyPr/>
                    <a:lstStyle/>
                    <a:p>
                      <a:r>
                        <a:rPr lang="fr-FR" dirty="0">
                          <a:solidFill>
                            <a:srgbClr val="00B050"/>
                          </a:solidFill>
                        </a:rPr>
                        <a:t>Danemark</a:t>
                      </a:r>
                    </a:p>
                  </a:txBody>
                  <a:tcPr/>
                </a:tc>
                <a:tc>
                  <a:txBody>
                    <a:bodyPr/>
                    <a:lstStyle/>
                    <a:p>
                      <a:r>
                        <a:rPr lang="fr-FR" dirty="0"/>
                        <a:t>63,2</a:t>
                      </a:r>
                    </a:p>
                  </a:txBody>
                  <a:tcPr/>
                </a:tc>
                <a:tc>
                  <a:txBody>
                    <a:bodyPr/>
                    <a:lstStyle/>
                    <a:p>
                      <a:r>
                        <a:rPr lang="fr-FR" dirty="0" err="1"/>
                        <a:t>Angl</a:t>
                      </a:r>
                      <a:r>
                        <a:rPr lang="fr-FR" dirty="0"/>
                        <a:t>/</a:t>
                      </a:r>
                      <a:r>
                        <a:rPr lang="fr-FR" baseline="0" dirty="0"/>
                        <a:t> Galles</a:t>
                      </a:r>
                      <a:r>
                        <a:rPr lang="fr-FR" dirty="0"/>
                        <a:t> </a:t>
                      </a:r>
                    </a:p>
                  </a:txBody>
                  <a:tcPr/>
                </a:tc>
                <a:tc>
                  <a:txBody>
                    <a:bodyPr/>
                    <a:lstStyle/>
                    <a:p>
                      <a:r>
                        <a:rPr lang="fr-FR" dirty="0"/>
                        <a:t>156</a:t>
                      </a:r>
                    </a:p>
                  </a:txBody>
                  <a:tcPr/>
                </a:tc>
                <a:extLst>
                  <a:ext uri="{0D108BD9-81ED-4DB2-BD59-A6C34878D82A}">
                    <a16:rowId xmlns:a16="http://schemas.microsoft.com/office/drawing/2014/main" val="10004"/>
                  </a:ext>
                </a:extLst>
              </a:tr>
              <a:tr h="370840">
                <a:tc>
                  <a:txBody>
                    <a:bodyPr/>
                    <a:lstStyle/>
                    <a:p>
                      <a:r>
                        <a:rPr lang="fr-FR" dirty="0">
                          <a:solidFill>
                            <a:srgbClr val="00B050"/>
                          </a:solidFill>
                        </a:rPr>
                        <a:t>Norvège</a:t>
                      </a:r>
                    </a:p>
                  </a:txBody>
                  <a:tcPr/>
                </a:tc>
                <a:tc>
                  <a:txBody>
                    <a:bodyPr/>
                    <a:lstStyle/>
                    <a:p>
                      <a:r>
                        <a:rPr lang="fr-FR" dirty="0"/>
                        <a:t>65,4</a:t>
                      </a:r>
                    </a:p>
                  </a:txBody>
                  <a:tcPr/>
                </a:tc>
                <a:tc>
                  <a:txBody>
                    <a:bodyPr/>
                    <a:lstStyle/>
                    <a:p>
                      <a:r>
                        <a:rPr lang="fr-FR" dirty="0"/>
                        <a:t>France </a:t>
                      </a:r>
                    </a:p>
                  </a:txBody>
                  <a:tcPr/>
                </a:tc>
                <a:tc>
                  <a:txBody>
                    <a:bodyPr/>
                    <a:lstStyle/>
                    <a:p>
                      <a:r>
                        <a:rPr lang="fr-FR" dirty="0"/>
                        <a:t>104</a:t>
                      </a:r>
                    </a:p>
                  </a:txBody>
                  <a:tcPr/>
                </a:tc>
                <a:extLst>
                  <a:ext uri="{0D108BD9-81ED-4DB2-BD59-A6C34878D82A}">
                    <a16:rowId xmlns:a16="http://schemas.microsoft.com/office/drawing/2014/main" val="10005"/>
                  </a:ext>
                </a:extLst>
              </a:tr>
            </a:tbl>
          </a:graphicData>
        </a:graphic>
      </p:graphicFrame>
      <p:sp>
        <p:nvSpPr>
          <p:cNvPr id="8" name="ZoneTexte 7"/>
          <p:cNvSpPr txBox="1"/>
          <p:nvPr/>
        </p:nvSpPr>
        <p:spPr>
          <a:xfrm>
            <a:off x="3048001" y="4056763"/>
            <a:ext cx="2677977" cy="369332"/>
          </a:xfrm>
          <a:prstGeom prst="rect">
            <a:avLst/>
          </a:prstGeom>
          <a:noFill/>
        </p:spPr>
        <p:txBody>
          <a:bodyPr wrap="none" rtlCol="0">
            <a:spAutoFit/>
          </a:bodyPr>
          <a:lstStyle/>
          <a:p>
            <a:r>
              <a:rPr lang="fr-FR" b="1" dirty="0"/>
              <a:t>Europe</a:t>
            </a:r>
            <a:r>
              <a:rPr lang="fr-FR" dirty="0"/>
              <a:t> : densité carcérale </a:t>
            </a:r>
          </a:p>
        </p:txBody>
      </p:sp>
      <p:graphicFrame>
        <p:nvGraphicFramePr>
          <p:cNvPr id="9" name="Tableau 8"/>
          <p:cNvGraphicFramePr>
            <a:graphicFrameLocks noGrp="1"/>
          </p:cNvGraphicFramePr>
          <p:nvPr>
            <p:extLst>
              <p:ext uri="{D42A27DB-BD31-4B8C-83A1-F6EECF244321}">
                <p14:modId xmlns:p14="http://schemas.microsoft.com/office/powerpoint/2010/main" val="3536133936"/>
              </p:ext>
            </p:extLst>
          </p:nvPr>
        </p:nvGraphicFramePr>
        <p:xfrm>
          <a:off x="3048000" y="4456544"/>
          <a:ext cx="6367078" cy="2225040"/>
        </p:xfrm>
        <a:graphic>
          <a:graphicData uri="http://schemas.openxmlformats.org/drawingml/2006/table">
            <a:tbl>
              <a:tblPr firstRow="1" bandRow="1">
                <a:tableStyleId>{5C22544A-7EE6-4342-B048-85BDC9FD1C3A}</a:tableStyleId>
              </a:tblPr>
              <a:tblGrid>
                <a:gridCol w="2630997">
                  <a:extLst>
                    <a:ext uri="{9D8B030D-6E8A-4147-A177-3AD203B41FA5}">
                      <a16:colId xmlns:a16="http://schemas.microsoft.com/office/drawing/2014/main" val="20000"/>
                    </a:ext>
                  </a:extLst>
                </a:gridCol>
                <a:gridCol w="552542">
                  <a:extLst>
                    <a:ext uri="{9D8B030D-6E8A-4147-A177-3AD203B41FA5}">
                      <a16:colId xmlns:a16="http://schemas.microsoft.com/office/drawing/2014/main" val="20001"/>
                    </a:ext>
                  </a:extLst>
                </a:gridCol>
                <a:gridCol w="2630997">
                  <a:extLst>
                    <a:ext uri="{9D8B030D-6E8A-4147-A177-3AD203B41FA5}">
                      <a16:colId xmlns:a16="http://schemas.microsoft.com/office/drawing/2014/main" val="20002"/>
                    </a:ext>
                  </a:extLst>
                </a:gridCol>
                <a:gridCol w="552542">
                  <a:extLst>
                    <a:ext uri="{9D8B030D-6E8A-4147-A177-3AD203B41FA5}">
                      <a16:colId xmlns:a16="http://schemas.microsoft.com/office/drawing/2014/main" val="20003"/>
                    </a:ext>
                  </a:extLst>
                </a:gridCol>
              </a:tblGrid>
              <a:tr h="370840">
                <a:tc>
                  <a:txBody>
                    <a:bodyPr/>
                    <a:lstStyle/>
                    <a:p>
                      <a:r>
                        <a:rPr lang="fr-FR" dirty="0"/>
                        <a:t>Inférieure à 100%</a:t>
                      </a:r>
                    </a:p>
                  </a:txBody>
                  <a:tcPr/>
                </a:tc>
                <a:tc>
                  <a:txBody>
                    <a:bodyPr/>
                    <a:lstStyle/>
                    <a:p>
                      <a:endParaRPr lang="fr-FR"/>
                    </a:p>
                  </a:txBody>
                  <a:tcPr/>
                </a:tc>
                <a:tc>
                  <a:txBody>
                    <a:bodyPr/>
                    <a:lstStyle/>
                    <a:p>
                      <a:r>
                        <a:rPr lang="fr-FR" dirty="0"/>
                        <a:t>Entre</a:t>
                      </a:r>
                      <a:r>
                        <a:rPr lang="fr-FR" baseline="0" dirty="0"/>
                        <a:t> 114 et 132 %</a:t>
                      </a:r>
                      <a:endParaRPr lang="fr-FR" dirty="0"/>
                    </a:p>
                  </a:txBody>
                  <a:tcPr/>
                </a:tc>
                <a:tc>
                  <a:txBody>
                    <a:bodyPr/>
                    <a:lstStyle/>
                    <a:p>
                      <a:endParaRPr lang="fr-FR"/>
                    </a:p>
                  </a:txBody>
                  <a:tcPr/>
                </a:tc>
                <a:extLst>
                  <a:ext uri="{0D108BD9-81ED-4DB2-BD59-A6C34878D82A}">
                    <a16:rowId xmlns:a16="http://schemas.microsoft.com/office/drawing/2014/main" val="10000"/>
                  </a:ext>
                </a:extLst>
              </a:tr>
              <a:tr h="370840">
                <a:tc>
                  <a:txBody>
                    <a:bodyPr/>
                    <a:lstStyle/>
                    <a:p>
                      <a:r>
                        <a:rPr lang="fr-FR" dirty="0">
                          <a:solidFill>
                            <a:srgbClr val="00B050"/>
                          </a:solidFill>
                        </a:rPr>
                        <a:t>Finlande</a:t>
                      </a:r>
                    </a:p>
                  </a:txBody>
                  <a:tcPr/>
                </a:tc>
                <a:tc>
                  <a:txBody>
                    <a:bodyPr/>
                    <a:lstStyle/>
                    <a:p>
                      <a:endParaRPr lang="fr-FR"/>
                    </a:p>
                  </a:txBody>
                  <a:tcPr/>
                </a:tc>
                <a:tc>
                  <a:txBody>
                    <a:bodyPr/>
                    <a:lstStyle/>
                    <a:p>
                      <a:r>
                        <a:rPr lang="fr-FR" dirty="0"/>
                        <a:t>France</a:t>
                      </a:r>
                    </a:p>
                  </a:txBody>
                  <a:tcPr/>
                </a:tc>
                <a:tc>
                  <a:txBody>
                    <a:bodyPr/>
                    <a:lstStyle/>
                    <a:p>
                      <a:endParaRPr lang="fr-FR" dirty="0"/>
                    </a:p>
                  </a:txBody>
                  <a:tcPr/>
                </a:tc>
                <a:extLst>
                  <a:ext uri="{0D108BD9-81ED-4DB2-BD59-A6C34878D82A}">
                    <a16:rowId xmlns:a16="http://schemas.microsoft.com/office/drawing/2014/main" val="10001"/>
                  </a:ext>
                </a:extLst>
              </a:tr>
              <a:tr h="370840">
                <a:tc>
                  <a:txBody>
                    <a:bodyPr/>
                    <a:lstStyle/>
                    <a:p>
                      <a:r>
                        <a:rPr lang="fr-FR" dirty="0">
                          <a:solidFill>
                            <a:srgbClr val="00B050"/>
                          </a:solidFill>
                        </a:rPr>
                        <a:t>Norvège</a:t>
                      </a:r>
                    </a:p>
                  </a:txBody>
                  <a:tcPr/>
                </a:tc>
                <a:tc>
                  <a:txBody>
                    <a:bodyPr/>
                    <a:lstStyle/>
                    <a:p>
                      <a:endParaRPr lang="fr-FR"/>
                    </a:p>
                  </a:txBody>
                  <a:tcPr/>
                </a:tc>
                <a:tc>
                  <a:txBody>
                    <a:bodyPr/>
                    <a:lstStyle/>
                    <a:p>
                      <a:r>
                        <a:rPr lang="fr-FR" dirty="0"/>
                        <a:t>Belgique</a:t>
                      </a:r>
                    </a:p>
                  </a:txBody>
                  <a:tcPr/>
                </a:tc>
                <a:tc>
                  <a:txBody>
                    <a:bodyPr/>
                    <a:lstStyle/>
                    <a:p>
                      <a:endParaRPr lang="fr-FR"/>
                    </a:p>
                  </a:txBody>
                  <a:tcPr/>
                </a:tc>
                <a:extLst>
                  <a:ext uri="{0D108BD9-81ED-4DB2-BD59-A6C34878D82A}">
                    <a16:rowId xmlns:a16="http://schemas.microsoft.com/office/drawing/2014/main" val="10002"/>
                  </a:ext>
                </a:extLst>
              </a:tr>
              <a:tr h="370840">
                <a:tc>
                  <a:txBody>
                    <a:bodyPr/>
                    <a:lstStyle/>
                    <a:p>
                      <a:r>
                        <a:rPr lang="fr-FR" dirty="0">
                          <a:solidFill>
                            <a:srgbClr val="00B050"/>
                          </a:solidFill>
                        </a:rPr>
                        <a:t>Pays-Bas</a:t>
                      </a:r>
                    </a:p>
                  </a:txBody>
                  <a:tcPr/>
                </a:tc>
                <a:tc>
                  <a:txBody>
                    <a:bodyPr/>
                    <a:lstStyle/>
                    <a:p>
                      <a:endParaRPr lang="fr-FR"/>
                    </a:p>
                  </a:txBody>
                  <a:tcPr/>
                </a:tc>
                <a:tc>
                  <a:txBody>
                    <a:bodyPr/>
                    <a:lstStyle/>
                    <a:p>
                      <a:r>
                        <a:rPr lang="fr-FR" dirty="0"/>
                        <a:t>Macédoine</a:t>
                      </a:r>
                    </a:p>
                  </a:txBody>
                  <a:tcPr/>
                </a:tc>
                <a:tc>
                  <a:txBody>
                    <a:bodyPr/>
                    <a:lstStyle/>
                    <a:p>
                      <a:endParaRPr lang="fr-FR"/>
                    </a:p>
                  </a:txBody>
                  <a:tcPr/>
                </a:tc>
                <a:extLst>
                  <a:ext uri="{0D108BD9-81ED-4DB2-BD59-A6C34878D82A}">
                    <a16:rowId xmlns:a16="http://schemas.microsoft.com/office/drawing/2014/main" val="10003"/>
                  </a:ext>
                </a:extLst>
              </a:tr>
              <a:tr h="370840">
                <a:tc>
                  <a:txBody>
                    <a:bodyPr/>
                    <a:lstStyle/>
                    <a:p>
                      <a:r>
                        <a:rPr lang="fr-FR" dirty="0">
                          <a:solidFill>
                            <a:srgbClr val="00B050"/>
                          </a:solidFill>
                        </a:rPr>
                        <a:t>Suède</a:t>
                      </a:r>
                    </a:p>
                  </a:txBody>
                  <a:tcPr/>
                </a:tc>
                <a:tc>
                  <a:txBody>
                    <a:bodyPr/>
                    <a:lstStyle/>
                    <a:p>
                      <a:endParaRPr lang="fr-FR"/>
                    </a:p>
                  </a:txBody>
                  <a:tcPr/>
                </a:tc>
                <a:tc>
                  <a:txBody>
                    <a:bodyPr/>
                    <a:lstStyle/>
                    <a:p>
                      <a:r>
                        <a:rPr lang="fr-FR" dirty="0"/>
                        <a:t>Roumanie</a:t>
                      </a:r>
                    </a:p>
                  </a:txBody>
                  <a:tcPr/>
                </a:tc>
                <a:tc>
                  <a:txBody>
                    <a:bodyPr/>
                    <a:lstStyle/>
                    <a:p>
                      <a:endParaRPr lang="fr-FR" dirty="0"/>
                    </a:p>
                  </a:txBody>
                  <a:tcPr/>
                </a:tc>
                <a:extLst>
                  <a:ext uri="{0D108BD9-81ED-4DB2-BD59-A6C34878D82A}">
                    <a16:rowId xmlns:a16="http://schemas.microsoft.com/office/drawing/2014/main" val="10004"/>
                  </a:ext>
                </a:extLst>
              </a:tr>
              <a:tr h="370840">
                <a:tc>
                  <a:txBody>
                    <a:bodyPr/>
                    <a:lstStyle/>
                    <a:p>
                      <a:r>
                        <a:rPr lang="fr-FR" dirty="0">
                          <a:solidFill>
                            <a:srgbClr val="00B050"/>
                          </a:solidFill>
                        </a:rPr>
                        <a:t>Danemark</a:t>
                      </a:r>
                    </a:p>
                  </a:txBody>
                  <a:tcPr/>
                </a:tc>
                <a:tc>
                  <a:txBody>
                    <a:bodyPr/>
                    <a:lstStyle/>
                    <a:p>
                      <a:endParaRPr lang="fr-FR"/>
                    </a:p>
                  </a:txBody>
                  <a:tcPr/>
                </a:tc>
                <a:tc>
                  <a:txBody>
                    <a:bodyPr/>
                    <a:lstStyle/>
                    <a:p>
                      <a:r>
                        <a:rPr lang="fr-FR" dirty="0"/>
                        <a:t>Hongrie</a:t>
                      </a:r>
                    </a:p>
                  </a:txBody>
                  <a:tcPr/>
                </a:tc>
                <a:tc>
                  <a:txBody>
                    <a:bodyPr/>
                    <a:lstStyle/>
                    <a:p>
                      <a:endParaRPr lang="fr-FR" dirty="0"/>
                    </a:p>
                  </a:txBody>
                  <a:tcPr/>
                </a:tc>
                <a:extLst>
                  <a:ext uri="{0D108BD9-81ED-4DB2-BD59-A6C34878D82A}">
                    <a16:rowId xmlns:a16="http://schemas.microsoft.com/office/drawing/2014/main" val="1277541173"/>
                  </a:ext>
                </a:extLst>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12B7F4-7303-F0B8-9A9D-C2FFC7B65C40}"/>
              </a:ext>
            </a:extLst>
          </p:cNvPr>
          <p:cNvSpPr>
            <a:spLocks noGrp="1"/>
          </p:cNvSpPr>
          <p:nvPr>
            <p:ph type="title"/>
          </p:nvPr>
        </p:nvSpPr>
        <p:spPr/>
        <p:txBody>
          <a:bodyPr>
            <a:normAutofit/>
          </a:bodyPr>
          <a:lstStyle/>
          <a:p>
            <a:r>
              <a:rPr lang="fr-FR" sz="2400" dirty="0">
                <a:latin typeface="Helvetica" pitchFamily="2" charset="0"/>
              </a:rPr>
              <a:t> Justice restauratrice (Canada) …. justice restaurative (France). Un protocole anti-récidive humain et efficace ..</a:t>
            </a:r>
          </a:p>
        </p:txBody>
      </p:sp>
      <p:sp>
        <p:nvSpPr>
          <p:cNvPr id="5" name="ZoneTexte 4">
            <a:extLst>
              <a:ext uri="{FF2B5EF4-FFF2-40B4-BE49-F238E27FC236}">
                <a16:creationId xmlns:a16="http://schemas.microsoft.com/office/drawing/2014/main" id="{B331D543-D1EF-FED4-E978-B8F55CE63805}"/>
              </a:ext>
            </a:extLst>
          </p:cNvPr>
          <p:cNvSpPr txBox="1"/>
          <p:nvPr/>
        </p:nvSpPr>
        <p:spPr>
          <a:xfrm>
            <a:off x="1014760" y="3017472"/>
            <a:ext cx="10593659" cy="3416320"/>
          </a:xfrm>
          <a:prstGeom prst="rect">
            <a:avLst/>
          </a:prstGeom>
          <a:noFill/>
        </p:spPr>
        <p:txBody>
          <a:bodyPr wrap="square">
            <a:spAutoFit/>
          </a:bodyPr>
          <a:lstStyle/>
          <a:p>
            <a:pPr algn="l"/>
            <a:r>
              <a:rPr lang="fr-FR" b="1" i="0" dirty="0">
                <a:solidFill>
                  <a:srgbClr val="414856"/>
                </a:solidFill>
                <a:effectLst/>
                <a:latin typeface="Helvetica" pitchFamily="2" charset="0"/>
              </a:rPr>
              <a:t>France</a:t>
            </a:r>
          </a:p>
          <a:p>
            <a:pPr algn="l"/>
            <a:endParaRPr lang="fr-FR" dirty="0">
              <a:solidFill>
                <a:srgbClr val="414856"/>
              </a:solidFill>
              <a:latin typeface="Helvetica" pitchFamily="2" charset="0"/>
            </a:endParaRPr>
          </a:p>
          <a:p>
            <a:pPr algn="l"/>
            <a:r>
              <a:rPr lang="fr-FR" b="0" i="0" dirty="0">
                <a:solidFill>
                  <a:srgbClr val="414856"/>
                </a:solidFill>
                <a:effectLst/>
                <a:latin typeface="Helvetica" pitchFamily="2" charset="0"/>
              </a:rPr>
              <a:t>La justice restaurative est un processus par lequel la </a:t>
            </a:r>
            <a:r>
              <a:rPr lang="fr-FR" b="0" i="1" u="none" strike="noStrike" dirty="0">
                <a:solidFill>
                  <a:srgbClr val="428BCA"/>
                </a:solidFill>
                <a:effectLst/>
                <a:latin typeface="Helvetica" pitchFamily="2" charset="0"/>
                <a:hlinkClick r:id="rId2"/>
              </a:rPr>
              <a:t>victime</a:t>
            </a:r>
            <a:r>
              <a:rPr lang="fr-FR" b="0" i="0" dirty="0">
                <a:solidFill>
                  <a:srgbClr val="414856"/>
                </a:solidFill>
                <a:effectLst/>
                <a:latin typeface="Helvetica" pitchFamily="2" charset="0"/>
              </a:rPr>
              <a:t> d’une </a:t>
            </a:r>
            <a:r>
              <a:rPr lang="fr-FR" b="0" i="1" u="none" strike="noStrike" dirty="0">
                <a:solidFill>
                  <a:srgbClr val="428BCA"/>
                </a:solidFill>
                <a:effectLst/>
                <a:latin typeface="Helvetica" pitchFamily="2" charset="0"/>
                <a:hlinkClick r:id="rId3"/>
              </a:rPr>
              <a:t>infraction</a:t>
            </a:r>
            <a:r>
              <a:rPr lang="fr-FR" b="0" i="0" dirty="0">
                <a:solidFill>
                  <a:srgbClr val="414856"/>
                </a:solidFill>
                <a:effectLst/>
                <a:latin typeface="Helvetica" pitchFamily="2" charset="0"/>
              </a:rPr>
              <a:t>, un </a:t>
            </a:r>
            <a:r>
              <a:rPr lang="fr-FR" b="0" i="1" u="none" strike="noStrike" dirty="0">
                <a:solidFill>
                  <a:srgbClr val="428BCA"/>
                </a:solidFill>
                <a:effectLst/>
                <a:latin typeface="Helvetica" pitchFamily="2" charset="0"/>
                <a:hlinkClick r:id="rId4"/>
              </a:rPr>
              <a:t>auteur</a:t>
            </a:r>
            <a:r>
              <a:rPr lang="fr-FR" b="0" i="0" dirty="0">
                <a:solidFill>
                  <a:srgbClr val="414856"/>
                </a:solidFill>
                <a:effectLst/>
                <a:latin typeface="Helvetica" pitchFamily="2" charset="0"/>
              </a:rPr>
              <a:t> ou toute personne concernée par celle-ci, échangent avec l’aide d’un </a:t>
            </a:r>
            <a:r>
              <a:rPr lang="fr-FR" b="0" i="1" u="none" strike="noStrike" dirty="0">
                <a:solidFill>
                  <a:srgbClr val="428BCA"/>
                </a:solidFill>
                <a:effectLst/>
                <a:latin typeface="Helvetica" pitchFamily="2" charset="0"/>
                <a:hlinkClick r:id="rId5"/>
              </a:rPr>
              <a:t>tiers</a:t>
            </a:r>
            <a:r>
              <a:rPr lang="fr-FR" b="0" i="0" dirty="0">
                <a:solidFill>
                  <a:srgbClr val="414856"/>
                </a:solidFill>
                <a:effectLst/>
                <a:latin typeface="Helvetica" pitchFamily="2" charset="0"/>
              </a:rPr>
              <a:t> indépendant, impartial et formé, sur les conséquences de l’infraction, et les traumatismes en résultant.</a:t>
            </a:r>
          </a:p>
          <a:p>
            <a:pPr algn="l"/>
            <a:r>
              <a:rPr lang="fr-FR" b="0" i="0" dirty="0">
                <a:solidFill>
                  <a:srgbClr val="414856"/>
                </a:solidFill>
                <a:effectLst/>
                <a:latin typeface="Helvetica" pitchFamily="2" charset="0"/>
              </a:rPr>
              <a:t>La justice restaurative ne remplace pas la réponse pénale et doit également être distinguée des alternatives aux poursuites ou de la médiation pénale.</a:t>
            </a:r>
          </a:p>
          <a:p>
            <a:pPr algn="l"/>
            <a:r>
              <a:rPr lang="fr-FR" b="0" i="0" dirty="0">
                <a:solidFill>
                  <a:srgbClr val="414856"/>
                </a:solidFill>
                <a:effectLst/>
                <a:latin typeface="Helvetica" pitchFamily="2" charset="0"/>
              </a:rPr>
              <a:t>La mesure de </a:t>
            </a:r>
            <a:r>
              <a:rPr lang="fr-FR" b="1" i="0" dirty="0">
                <a:solidFill>
                  <a:srgbClr val="414856"/>
                </a:solidFill>
                <a:effectLst/>
                <a:latin typeface="Helvetica" pitchFamily="2" charset="0"/>
              </a:rPr>
              <a:t>justice restaurative se caractérise par son autonomie par rapport à la procédure pénale </a:t>
            </a:r>
            <a:r>
              <a:rPr lang="fr-FR" b="0" i="0" dirty="0">
                <a:solidFill>
                  <a:srgbClr val="414856"/>
                </a:solidFill>
                <a:effectLst/>
                <a:latin typeface="Helvetica" pitchFamily="2" charset="0"/>
              </a:rPr>
              <a:t>:</a:t>
            </a:r>
          </a:p>
          <a:p>
            <a:pPr algn="l"/>
            <a:r>
              <a:rPr lang="fr-FR" b="0" i="0" dirty="0">
                <a:solidFill>
                  <a:srgbClr val="414856"/>
                </a:solidFill>
                <a:effectLst/>
                <a:latin typeface="Helvetica" pitchFamily="2" charset="0"/>
              </a:rPr>
              <a:t>Afin de garantir cette autonomie, ainsi que la confidentialité des échanges, aucune pièce relative à la mesure n’est intégrée dans le dossier pénal. L’autorité judiciaire est seulement informée de la mise en place de la mesure sans que la teneur des échanges soit portée à sa connaissance.</a:t>
            </a:r>
          </a:p>
        </p:txBody>
      </p:sp>
      <p:sp>
        <p:nvSpPr>
          <p:cNvPr id="3" name="ZoneTexte 2">
            <a:extLst>
              <a:ext uri="{FF2B5EF4-FFF2-40B4-BE49-F238E27FC236}">
                <a16:creationId xmlns:a16="http://schemas.microsoft.com/office/drawing/2014/main" id="{D34A08AC-BCD6-5F41-3843-B035D4D4B601}"/>
              </a:ext>
            </a:extLst>
          </p:cNvPr>
          <p:cNvSpPr txBox="1"/>
          <p:nvPr/>
        </p:nvSpPr>
        <p:spPr>
          <a:xfrm>
            <a:off x="1014760" y="1483112"/>
            <a:ext cx="9700091" cy="1477328"/>
          </a:xfrm>
          <a:prstGeom prst="rect">
            <a:avLst/>
          </a:prstGeom>
          <a:noFill/>
        </p:spPr>
        <p:txBody>
          <a:bodyPr wrap="none" rtlCol="0">
            <a:spAutoFit/>
          </a:bodyPr>
          <a:lstStyle/>
          <a:p>
            <a:r>
              <a:rPr lang="fr-FR" b="1" i="0" dirty="0">
                <a:solidFill>
                  <a:srgbClr val="333333"/>
                </a:solidFill>
                <a:effectLst/>
                <a:latin typeface="Helvetica" pitchFamily="2" charset="0"/>
              </a:rPr>
              <a:t>Canada</a:t>
            </a:r>
            <a:r>
              <a:rPr lang="fr-FR" b="0" i="0" dirty="0">
                <a:solidFill>
                  <a:srgbClr val="333333"/>
                </a:solidFill>
                <a:effectLst/>
                <a:latin typeface="Helvetica" pitchFamily="2" charset="0"/>
              </a:rPr>
              <a:t> </a:t>
            </a:r>
          </a:p>
          <a:p>
            <a:endParaRPr lang="fr-FR" b="0" i="0" dirty="0">
              <a:solidFill>
                <a:srgbClr val="333333"/>
              </a:solidFill>
              <a:effectLst/>
              <a:latin typeface="Helvetica" pitchFamily="2" charset="0"/>
            </a:endParaRPr>
          </a:p>
          <a:p>
            <a:r>
              <a:rPr lang="fr-FR" b="0" i="0" dirty="0">
                <a:solidFill>
                  <a:srgbClr val="333333"/>
                </a:solidFill>
                <a:effectLst/>
                <a:latin typeface="Helvetica" pitchFamily="2" charset="0"/>
              </a:rPr>
              <a:t>« Dans la culture indigène, la délinquance est entendue comme l’expression </a:t>
            </a:r>
          </a:p>
          <a:p>
            <a:r>
              <a:rPr lang="fr-FR" b="0" i="0" dirty="0">
                <a:solidFill>
                  <a:srgbClr val="333333"/>
                </a:solidFill>
                <a:effectLst/>
                <a:latin typeface="Helvetica" pitchFamily="2" charset="0"/>
              </a:rPr>
              <a:t>de l’éloignement de l’individu de sa communauté d’origine.. </a:t>
            </a:r>
          </a:p>
          <a:p>
            <a:r>
              <a:rPr lang="fr-FR" b="0" i="0" dirty="0">
                <a:solidFill>
                  <a:srgbClr val="333333"/>
                </a:solidFill>
                <a:effectLst/>
                <a:latin typeface="Helvetica" pitchFamily="2" charset="0"/>
              </a:rPr>
              <a:t>et l’on considère « qu’il est de la responsabilité de tous d’aider à la reprise de cette relation »,</a:t>
            </a:r>
            <a:endParaRPr lang="fr-FR" dirty="0">
              <a:latin typeface="Helvetica" pitchFamily="2" charset="0"/>
            </a:endParaRPr>
          </a:p>
        </p:txBody>
      </p:sp>
    </p:spTree>
    <p:extLst>
      <p:ext uri="{BB962C8B-B14F-4D97-AF65-F5344CB8AC3E}">
        <p14:creationId xmlns:p14="http://schemas.microsoft.com/office/powerpoint/2010/main" val="1115358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A77998-DE0B-80F9-DEBF-04D57A73B80A}"/>
              </a:ext>
            </a:extLst>
          </p:cNvPr>
          <p:cNvSpPr>
            <a:spLocks noGrp="1"/>
          </p:cNvSpPr>
          <p:nvPr>
            <p:ph type="title"/>
          </p:nvPr>
        </p:nvSpPr>
        <p:spPr>
          <a:xfrm>
            <a:off x="1806503" y="1669819"/>
            <a:ext cx="1739590" cy="369333"/>
          </a:xfrm>
        </p:spPr>
        <p:txBody>
          <a:bodyPr>
            <a:normAutofit fontScale="90000"/>
          </a:bodyPr>
          <a:lstStyle/>
          <a:p>
            <a:br>
              <a:rPr lang="fr-FR" dirty="0"/>
            </a:br>
            <a:br>
              <a:rPr lang="fr-FR" dirty="0"/>
            </a:br>
            <a:endParaRPr lang="fr-FR" dirty="0"/>
          </a:p>
        </p:txBody>
      </p:sp>
      <p:sp>
        <p:nvSpPr>
          <p:cNvPr id="4" name="ZoneTexte 3">
            <a:extLst>
              <a:ext uri="{FF2B5EF4-FFF2-40B4-BE49-F238E27FC236}">
                <a16:creationId xmlns:a16="http://schemas.microsoft.com/office/drawing/2014/main" id="{BBCF57E8-2711-C7BC-F8DB-AEBC2D07F853}"/>
              </a:ext>
            </a:extLst>
          </p:cNvPr>
          <p:cNvSpPr txBox="1"/>
          <p:nvPr/>
        </p:nvSpPr>
        <p:spPr>
          <a:xfrm>
            <a:off x="1806494" y="2397514"/>
            <a:ext cx="1114985" cy="369332"/>
          </a:xfrm>
          <a:prstGeom prst="rect">
            <a:avLst/>
          </a:prstGeom>
          <a:noFill/>
        </p:spPr>
        <p:txBody>
          <a:bodyPr wrap="none" rtlCol="0">
            <a:spAutoFit/>
          </a:bodyPr>
          <a:lstStyle/>
          <a:p>
            <a:r>
              <a:rPr lang="fr-FR" dirty="0"/>
              <a:t>Education</a:t>
            </a:r>
          </a:p>
        </p:txBody>
      </p:sp>
      <p:sp>
        <p:nvSpPr>
          <p:cNvPr id="5" name="ZoneTexte 4">
            <a:extLst>
              <a:ext uri="{FF2B5EF4-FFF2-40B4-BE49-F238E27FC236}">
                <a16:creationId xmlns:a16="http://schemas.microsoft.com/office/drawing/2014/main" id="{39EF9FEC-E7F4-DF49-BD72-A53A1E9CE5C9}"/>
              </a:ext>
            </a:extLst>
          </p:cNvPr>
          <p:cNvSpPr txBox="1"/>
          <p:nvPr/>
        </p:nvSpPr>
        <p:spPr>
          <a:xfrm>
            <a:off x="1761899" y="2966226"/>
            <a:ext cx="5093959" cy="369332"/>
          </a:xfrm>
          <a:prstGeom prst="rect">
            <a:avLst/>
          </a:prstGeom>
          <a:noFill/>
        </p:spPr>
        <p:txBody>
          <a:bodyPr wrap="none" rtlCol="0">
            <a:spAutoFit/>
          </a:bodyPr>
          <a:lstStyle/>
          <a:p>
            <a:r>
              <a:rPr lang="fr-FR" dirty="0"/>
              <a:t>Employabilité, amélioration des conditions de travail</a:t>
            </a:r>
          </a:p>
        </p:txBody>
      </p:sp>
      <p:sp>
        <p:nvSpPr>
          <p:cNvPr id="6" name="ZoneTexte 5">
            <a:extLst>
              <a:ext uri="{FF2B5EF4-FFF2-40B4-BE49-F238E27FC236}">
                <a16:creationId xmlns:a16="http://schemas.microsoft.com/office/drawing/2014/main" id="{907B8FC7-CC25-A482-5DF7-DB2AAE5EC780}"/>
              </a:ext>
            </a:extLst>
          </p:cNvPr>
          <p:cNvSpPr txBox="1"/>
          <p:nvPr/>
        </p:nvSpPr>
        <p:spPr>
          <a:xfrm>
            <a:off x="1728439" y="3579543"/>
            <a:ext cx="2459712" cy="369332"/>
          </a:xfrm>
          <a:prstGeom prst="rect">
            <a:avLst/>
          </a:prstGeom>
          <a:noFill/>
        </p:spPr>
        <p:txBody>
          <a:bodyPr wrap="none" rtlCol="0">
            <a:spAutoFit/>
          </a:bodyPr>
          <a:lstStyle/>
          <a:p>
            <a:r>
              <a:rPr lang="fr-FR" dirty="0"/>
              <a:t>Réduction des inégalités</a:t>
            </a:r>
          </a:p>
        </p:txBody>
      </p:sp>
      <p:sp>
        <p:nvSpPr>
          <p:cNvPr id="7" name="ZoneTexte 6">
            <a:extLst>
              <a:ext uri="{FF2B5EF4-FFF2-40B4-BE49-F238E27FC236}">
                <a16:creationId xmlns:a16="http://schemas.microsoft.com/office/drawing/2014/main" id="{7ED56885-3936-362F-A97D-D5A6EE7F3143}"/>
              </a:ext>
            </a:extLst>
          </p:cNvPr>
          <p:cNvSpPr txBox="1"/>
          <p:nvPr/>
        </p:nvSpPr>
        <p:spPr>
          <a:xfrm>
            <a:off x="1728439" y="4125953"/>
            <a:ext cx="1952971" cy="369332"/>
          </a:xfrm>
          <a:prstGeom prst="rect">
            <a:avLst/>
          </a:prstGeom>
          <a:noFill/>
        </p:spPr>
        <p:txBody>
          <a:bodyPr wrap="none" rtlCol="0">
            <a:spAutoFit/>
          </a:bodyPr>
          <a:lstStyle/>
          <a:p>
            <a:r>
              <a:rPr lang="fr-FR" dirty="0"/>
              <a:t>Politique de la ville</a:t>
            </a:r>
          </a:p>
        </p:txBody>
      </p:sp>
      <p:sp>
        <p:nvSpPr>
          <p:cNvPr id="8" name="ZoneTexte 7">
            <a:extLst>
              <a:ext uri="{FF2B5EF4-FFF2-40B4-BE49-F238E27FC236}">
                <a16:creationId xmlns:a16="http://schemas.microsoft.com/office/drawing/2014/main" id="{F833CC68-40B1-0644-2E41-5AB96D278101}"/>
              </a:ext>
            </a:extLst>
          </p:cNvPr>
          <p:cNvSpPr txBox="1"/>
          <p:nvPr/>
        </p:nvSpPr>
        <p:spPr>
          <a:xfrm>
            <a:off x="1761899" y="4733694"/>
            <a:ext cx="2666499" cy="369332"/>
          </a:xfrm>
          <a:prstGeom prst="rect">
            <a:avLst/>
          </a:prstGeom>
          <a:noFill/>
        </p:spPr>
        <p:txBody>
          <a:bodyPr wrap="none" rtlCol="0">
            <a:spAutoFit/>
          </a:bodyPr>
          <a:lstStyle/>
          <a:p>
            <a:r>
              <a:rPr lang="fr-FR" dirty="0"/>
              <a:t>Développement associatif</a:t>
            </a:r>
          </a:p>
        </p:txBody>
      </p:sp>
      <p:sp>
        <p:nvSpPr>
          <p:cNvPr id="9" name="ZoneTexte 8">
            <a:extLst>
              <a:ext uri="{FF2B5EF4-FFF2-40B4-BE49-F238E27FC236}">
                <a16:creationId xmlns:a16="http://schemas.microsoft.com/office/drawing/2014/main" id="{17C8174D-585E-DD87-8053-E4B11A21E7E2}"/>
              </a:ext>
            </a:extLst>
          </p:cNvPr>
          <p:cNvSpPr txBox="1"/>
          <p:nvPr/>
        </p:nvSpPr>
        <p:spPr>
          <a:xfrm>
            <a:off x="2014658" y="1639231"/>
            <a:ext cx="1809598" cy="369332"/>
          </a:xfrm>
          <a:prstGeom prst="rect">
            <a:avLst/>
          </a:prstGeom>
          <a:noFill/>
        </p:spPr>
        <p:txBody>
          <a:bodyPr wrap="none" rtlCol="0">
            <a:spAutoFit/>
          </a:bodyPr>
          <a:lstStyle/>
          <a:p>
            <a:r>
              <a:rPr lang="fr-FR" dirty="0">
                <a:solidFill>
                  <a:srgbClr val="C00000"/>
                </a:solidFill>
              </a:rPr>
              <a:t>Enjeux « Macro »</a:t>
            </a:r>
          </a:p>
        </p:txBody>
      </p:sp>
      <p:sp>
        <p:nvSpPr>
          <p:cNvPr id="10" name="ZoneTexte 9">
            <a:extLst>
              <a:ext uri="{FF2B5EF4-FFF2-40B4-BE49-F238E27FC236}">
                <a16:creationId xmlns:a16="http://schemas.microsoft.com/office/drawing/2014/main" id="{575F2336-F70D-BD57-82D9-543B7F6E8EFF}"/>
              </a:ext>
            </a:extLst>
          </p:cNvPr>
          <p:cNvSpPr txBox="1"/>
          <p:nvPr/>
        </p:nvSpPr>
        <p:spPr>
          <a:xfrm>
            <a:off x="1806503" y="5363738"/>
            <a:ext cx="2499402" cy="369332"/>
          </a:xfrm>
          <a:prstGeom prst="rect">
            <a:avLst/>
          </a:prstGeom>
          <a:noFill/>
        </p:spPr>
        <p:txBody>
          <a:bodyPr wrap="none" rtlCol="0">
            <a:spAutoFit/>
          </a:bodyPr>
          <a:lstStyle/>
          <a:p>
            <a:r>
              <a:rPr lang="fr-FR" dirty="0"/>
              <a:t>Démocratie participative</a:t>
            </a:r>
          </a:p>
        </p:txBody>
      </p:sp>
      <p:sp>
        <p:nvSpPr>
          <p:cNvPr id="11" name="ZoneTexte 10">
            <a:extLst>
              <a:ext uri="{FF2B5EF4-FFF2-40B4-BE49-F238E27FC236}">
                <a16:creationId xmlns:a16="http://schemas.microsoft.com/office/drawing/2014/main" id="{05C066AF-E256-727C-7D8A-CDEB81AD9E7A}"/>
              </a:ext>
            </a:extLst>
          </p:cNvPr>
          <p:cNvSpPr txBox="1"/>
          <p:nvPr/>
        </p:nvSpPr>
        <p:spPr>
          <a:xfrm>
            <a:off x="1761899" y="6010509"/>
            <a:ext cx="2322880" cy="369332"/>
          </a:xfrm>
          <a:prstGeom prst="rect">
            <a:avLst/>
          </a:prstGeom>
          <a:noFill/>
        </p:spPr>
        <p:txBody>
          <a:bodyPr wrap="none" rtlCol="0">
            <a:spAutoFit/>
          </a:bodyPr>
          <a:lstStyle/>
          <a:p>
            <a:r>
              <a:rPr lang="fr-FR" dirty="0"/>
              <a:t>Renouveau du collectif</a:t>
            </a:r>
          </a:p>
        </p:txBody>
      </p:sp>
      <p:sp>
        <p:nvSpPr>
          <p:cNvPr id="12" name="ZoneTexte 11">
            <a:extLst>
              <a:ext uri="{FF2B5EF4-FFF2-40B4-BE49-F238E27FC236}">
                <a16:creationId xmlns:a16="http://schemas.microsoft.com/office/drawing/2014/main" id="{ADA48561-CA8A-F2BF-A125-B4231B1AC781}"/>
              </a:ext>
            </a:extLst>
          </p:cNvPr>
          <p:cNvSpPr txBox="1"/>
          <p:nvPr/>
        </p:nvSpPr>
        <p:spPr>
          <a:xfrm>
            <a:off x="7404408" y="1728439"/>
            <a:ext cx="1812356" cy="369332"/>
          </a:xfrm>
          <a:prstGeom prst="rect">
            <a:avLst/>
          </a:prstGeom>
          <a:noFill/>
        </p:spPr>
        <p:txBody>
          <a:bodyPr wrap="none" rtlCol="0">
            <a:spAutoFit/>
          </a:bodyPr>
          <a:lstStyle/>
          <a:p>
            <a:r>
              <a:rPr lang="fr-FR" dirty="0">
                <a:solidFill>
                  <a:srgbClr val="C00000"/>
                </a:solidFill>
              </a:rPr>
              <a:t>Enjeux « justice »</a:t>
            </a:r>
          </a:p>
        </p:txBody>
      </p:sp>
      <p:sp>
        <p:nvSpPr>
          <p:cNvPr id="13" name="ZoneTexte 12">
            <a:extLst>
              <a:ext uri="{FF2B5EF4-FFF2-40B4-BE49-F238E27FC236}">
                <a16:creationId xmlns:a16="http://schemas.microsoft.com/office/drawing/2014/main" id="{81CB1358-CE65-807E-D34E-EF5CC6FD64E5}"/>
              </a:ext>
            </a:extLst>
          </p:cNvPr>
          <p:cNvSpPr txBox="1"/>
          <p:nvPr/>
        </p:nvSpPr>
        <p:spPr>
          <a:xfrm>
            <a:off x="7482468" y="2362536"/>
            <a:ext cx="3917611" cy="646331"/>
          </a:xfrm>
          <a:prstGeom prst="rect">
            <a:avLst/>
          </a:prstGeom>
          <a:noFill/>
        </p:spPr>
        <p:txBody>
          <a:bodyPr wrap="none" rtlCol="0">
            <a:spAutoFit/>
          </a:bodyPr>
          <a:lstStyle/>
          <a:p>
            <a:r>
              <a:rPr lang="fr-FR" dirty="0"/>
              <a:t>Magistrature : plus de moyens, ouvrir le</a:t>
            </a:r>
          </a:p>
          <a:p>
            <a:r>
              <a:rPr lang="fr-FR" dirty="0"/>
              <a:t>Recrutement </a:t>
            </a:r>
          </a:p>
        </p:txBody>
      </p:sp>
      <p:sp>
        <p:nvSpPr>
          <p:cNvPr id="14" name="ZoneTexte 13">
            <a:extLst>
              <a:ext uri="{FF2B5EF4-FFF2-40B4-BE49-F238E27FC236}">
                <a16:creationId xmlns:a16="http://schemas.microsoft.com/office/drawing/2014/main" id="{DD526C02-69CF-68FE-284D-B1CADC658D98}"/>
              </a:ext>
            </a:extLst>
          </p:cNvPr>
          <p:cNvSpPr txBox="1"/>
          <p:nvPr/>
        </p:nvSpPr>
        <p:spPr>
          <a:xfrm>
            <a:off x="7460166" y="3289610"/>
            <a:ext cx="4271875" cy="646331"/>
          </a:xfrm>
          <a:prstGeom prst="rect">
            <a:avLst/>
          </a:prstGeom>
          <a:noFill/>
        </p:spPr>
        <p:txBody>
          <a:bodyPr wrap="none" rtlCol="0">
            <a:spAutoFit/>
          </a:bodyPr>
          <a:lstStyle/>
          <a:p>
            <a:r>
              <a:rPr lang="fr-FR" dirty="0"/>
              <a:t>Synchroniser le jugement et le protocole de</a:t>
            </a:r>
          </a:p>
          <a:p>
            <a:r>
              <a:rPr lang="fr-FR" dirty="0"/>
              <a:t>réinsertion</a:t>
            </a:r>
          </a:p>
        </p:txBody>
      </p:sp>
      <p:sp>
        <p:nvSpPr>
          <p:cNvPr id="15" name="ZoneTexte 14">
            <a:extLst>
              <a:ext uri="{FF2B5EF4-FFF2-40B4-BE49-F238E27FC236}">
                <a16:creationId xmlns:a16="http://schemas.microsoft.com/office/drawing/2014/main" id="{8FAE7575-29EE-EF87-1CA9-AA74CEBDB2A6}"/>
              </a:ext>
            </a:extLst>
          </p:cNvPr>
          <p:cNvSpPr txBox="1"/>
          <p:nvPr/>
        </p:nvSpPr>
        <p:spPr>
          <a:xfrm>
            <a:off x="7482468" y="4272259"/>
            <a:ext cx="4520918" cy="923330"/>
          </a:xfrm>
          <a:prstGeom prst="rect">
            <a:avLst/>
          </a:prstGeom>
          <a:noFill/>
        </p:spPr>
        <p:txBody>
          <a:bodyPr wrap="none" rtlCol="0">
            <a:spAutoFit/>
          </a:bodyPr>
          <a:lstStyle/>
          <a:p>
            <a:r>
              <a:rPr lang="fr-FR" dirty="0"/>
              <a:t>Développer les structures ouvertes pour </a:t>
            </a:r>
          </a:p>
          <a:p>
            <a:r>
              <a:rPr lang="fr-FR" dirty="0"/>
              <a:t>modifier les rapports entre le « dedans » et le </a:t>
            </a:r>
          </a:p>
          <a:p>
            <a:r>
              <a:rPr lang="fr-FR" dirty="0"/>
              <a:t>« dehors »</a:t>
            </a:r>
          </a:p>
        </p:txBody>
      </p:sp>
      <p:sp>
        <p:nvSpPr>
          <p:cNvPr id="16" name="ZoneTexte 15">
            <a:extLst>
              <a:ext uri="{FF2B5EF4-FFF2-40B4-BE49-F238E27FC236}">
                <a16:creationId xmlns:a16="http://schemas.microsoft.com/office/drawing/2014/main" id="{1C7ED997-F28F-2D07-C80B-BAA3340D817E}"/>
              </a:ext>
            </a:extLst>
          </p:cNvPr>
          <p:cNvSpPr txBox="1"/>
          <p:nvPr/>
        </p:nvSpPr>
        <p:spPr>
          <a:xfrm>
            <a:off x="7482468" y="5426410"/>
            <a:ext cx="4061753" cy="646331"/>
          </a:xfrm>
          <a:prstGeom prst="rect">
            <a:avLst/>
          </a:prstGeom>
          <a:noFill/>
        </p:spPr>
        <p:txBody>
          <a:bodyPr wrap="none" rtlCol="0">
            <a:spAutoFit/>
          </a:bodyPr>
          <a:lstStyle/>
          <a:p>
            <a:r>
              <a:rPr lang="fr-FR" dirty="0"/>
              <a:t>Rétablir de la cohérence entre les acteurs</a:t>
            </a:r>
          </a:p>
          <a:p>
            <a:r>
              <a:rPr lang="fr-FR" dirty="0"/>
              <a:t>de la « chaîne pénale »</a:t>
            </a:r>
          </a:p>
        </p:txBody>
      </p:sp>
      <p:sp>
        <p:nvSpPr>
          <p:cNvPr id="3" name="ZoneTexte 2">
            <a:extLst>
              <a:ext uri="{FF2B5EF4-FFF2-40B4-BE49-F238E27FC236}">
                <a16:creationId xmlns:a16="http://schemas.microsoft.com/office/drawing/2014/main" id="{3AF8722C-7BBD-A3F4-DD71-E00266C6C506}"/>
              </a:ext>
            </a:extLst>
          </p:cNvPr>
          <p:cNvSpPr txBox="1"/>
          <p:nvPr/>
        </p:nvSpPr>
        <p:spPr>
          <a:xfrm>
            <a:off x="401446" y="289932"/>
            <a:ext cx="11597727" cy="461665"/>
          </a:xfrm>
          <a:prstGeom prst="rect">
            <a:avLst/>
          </a:prstGeom>
          <a:noFill/>
        </p:spPr>
        <p:txBody>
          <a:bodyPr wrap="none" rtlCol="0">
            <a:spAutoFit/>
          </a:bodyPr>
          <a:lstStyle/>
          <a:p>
            <a:r>
              <a:rPr lang="fr-FR" sz="2400" dirty="0"/>
              <a:t>Une autre politique carcérale suppose des orientations politiques radicalement différentes  </a:t>
            </a:r>
          </a:p>
        </p:txBody>
      </p:sp>
    </p:spTree>
    <p:extLst>
      <p:ext uri="{BB962C8B-B14F-4D97-AF65-F5344CB8AC3E}">
        <p14:creationId xmlns:p14="http://schemas.microsoft.com/office/powerpoint/2010/main" val="1553261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P spid="14" grpId="0"/>
      <p:bldP spid="15" grpId="0"/>
      <p:bldP spid="16"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94051" y="1830235"/>
            <a:ext cx="6306458" cy="3416320"/>
          </a:xfrm>
          <a:prstGeom prst="rect">
            <a:avLst/>
          </a:prstGeom>
        </p:spPr>
        <p:txBody>
          <a:bodyPr wrap="square">
            <a:spAutoFit/>
          </a:bodyPr>
          <a:lstStyle/>
          <a:p>
            <a:r>
              <a:rPr lang="fr-FR" sz="2400" dirty="0"/>
              <a:t>« Changer la culture carcérale c’est changer la culture sociétale et ce n’est pas aisé, surtout dans des Etats centralisateurs comme la France ou la tendance punitive de l’Etat</a:t>
            </a:r>
            <a:r>
              <a:rPr lang="fr-FR" sz="2400" i="1" dirty="0"/>
              <a:t> est plus ou moins intériorisée par les citoyens</a:t>
            </a:r>
            <a:r>
              <a:rPr lang="fr-FR" sz="2400" dirty="0"/>
              <a:t>. Bâtir </a:t>
            </a:r>
            <a:r>
              <a:rPr lang="fr-FR" sz="2400"/>
              <a:t>de nouvelles </a:t>
            </a:r>
            <a:r>
              <a:rPr lang="fr-FR" sz="2400" dirty="0"/>
              <a:t>prisons , c’est les remplir rapidement tant la tentation est grande d’en faire le </a:t>
            </a:r>
            <a:r>
              <a:rPr lang="fr-FR" sz="2400" i="1" dirty="0"/>
              <a:t>symbole d’une société rangée et normée, ennemie de l’imprévisible  </a:t>
            </a:r>
            <a:r>
              <a:rPr lang="fr-FR" sz="2400" dirty="0"/>
              <a:t>».</a:t>
            </a:r>
          </a:p>
        </p:txBody>
      </p:sp>
      <p:sp>
        <p:nvSpPr>
          <p:cNvPr id="3" name="ZoneTexte 2"/>
          <p:cNvSpPr txBox="1"/>
          <p:nvPr/>
        </p:nvSpPr>
        <p:spPr>
          <a:xfrm>
            <a:off x="4800176" y="695439"/>
            <a:ext cx="2526654" cy="461665"/>
          </a:xfrm>
          <a:prstGeom prst="rect">
            <a:avLst/>
          </a:prstGeom>
          <a:noFill/>
        </p:spPr>
        <p:txBody>
          <a:bodyPr wrap="none" rtlCol="0">
            <a:spAutoFit/>
          </a:bodyPr>
          <a:lstStyle/>
          <a:p>
            <a:r>
              <a:rPr lang="fr-FR" sz="2400" b="1" dirty="0"/>
              <a:t>En conclusion……..</a:t>
            </a:r>
          </a:p>
        </p:txBody>
      </p:sp>
      <p:sp>
        <p:nvSpPr>
          <p:cNvPr id="2" name="ZoneTexte 1">
            <a:extLst>
              <a:ext uri="{FF2B5EF4-FFF2-40B4-BE49-F238E27FC236}">
                <a16:creationId xmlns:a16="http://schemas.microsoft.com/office/drawing/2014/main" id="{2C527386-C169-AEFA-70F7-018DE0C1C913}"/>
              </a:ext>
            </a:extLst>
          </p:cNvPr>
          <p:cNvSpPr txBox="1"/>
          <p:nvPr/>
        </p:nvSpPr>
        <p:spPr>
          <a:xfrm>
            <a:off x="2966224" y="6162561"/>
            <a:ext cx="5133136" cy="369332"/>
          </a:xfrm>
          <a:prstGeom prst="rect">
            <a:avLst/>
          </a:prstGeom>
          <a:noFill/>
        </p:spPr>
        <p:txBody>
          <a:bodyPr wrap="none" rtlCol="0">
            <a:spAutoFit/>
          </a:bodyPr>
          <a:lstStyle/>
          <a:p>
            <a:r>
              <a:rPr lang="fr-FR" dirty="0" err="1"/>
              <a:t>Fahrad</a:t>
            </a:r>
            <a:r>
              <a:rPr lang="fr-FR" dirty="0"/>
              <a:t>  Khosrokhavar « Prisons de France » R Laffont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59FD9236-4634-02D7-D79F-1D576DB7F5AC}"/>
              </a:ext>
            </a:extLst>
          </p:cNvPr>
          <p:cNvSpPr txBox="1"/>
          <p:nvPr/>
        </p:nvSpPr>
        <p:spPr>
          <a:xfrm>
            <a:off x="2773702" y="657930"/>
            <a:ext cx="6398931" cy="461665"/>
          </a:xfrm>
          <a:prstGeom prst="rect">
            <a:avLst/>
          </a:prstGeom>
          <a:noFill/>
        </p:spPr>
        <p:txBody>
          <a:bodyPr wrap="none" rtlCol="0">
            <a:spAutoFit/>
          </a:bodyPr>
          <a:lstStyle/>
          <a:p>
            <a:r>
              <a:rPr lang="fr-FR" sz="2400" b="1" dirty="0"/>
              <a:t>Mesurer la situation par la « densité carcérale » </a:t>
            </a:r>
          </a:p>
        </p:txBody>
      </p:sp>
      <p:sp>
        <p:nvSpPr>
          <p:cNvPr id="7" name="ZoneTexte 6">
            <a:extLst>
              <a:ext uri="{FF2B5EF4-FFF2-40B4-BE49-F238E27FC236}">
                <a16:creationId xmlns:a16="http://schemas.microsoft.com/office/drawing/2014/main" id="{F5E97020-78F3-4394-D629-F7BB764F73CF}"/>
              </a:ext>
            </a:extLst>
          </p:cNvPr>
          <p:cNvSpPr txBox="1"/>
          <p:nvPr/>
        </p:nvSpPr>
        <p:spPr>
          <a:xfrm>
            <a:off x="2152191" y="1449663"/>
            <a:ext cx="9804287" cy="923330"/>
          </a:xfrm>
          <a:prstGeom prst="rect">
            <a:avLst/>
          </a:prstGeom>
          <a:noFill/>
        </p:spPr>
        <p:txBody>
          <a:bodyPr wrap="none" rtlCol="0">
            <a:spAutoFit/>
          </a:bodyPr>
          <a:lstStyle/>
          <a:p>
            <a:r>
              <a:rPr lang="fr-FR" dirty="0"/>
              <a:t>La </a:t>
            </a:r>
            <a:r>
              <a:rPr lang="fr-FR" dirty="0">
                <a:solidFill>
                  <a:srgbClr val="FF0000"/>
                </a:solidFill>
              </a:rPr>
              <a:t>densité carcérale </a:t>
            </a:r>
            <a:r>
              <a:rPr lang="fr-FR" dirty="0"/>
              <a:t>est le rapport entre le nombre de personnes détenues </a:t>
            </a:r>
          </a:p>
          <a:p>
            <a:r>
              <a:rPr lang="fr-FR" dirty="0"/>
              <a:t> et le nombre de « places opérationnelles » (60662 places opérationnelles/72300 personnes détenues)</a:t>
            </a:r>
          </a:p>
          <a:p>
            <a:r>
              <a:rPr lang="fr-FR" dirty="0"/>
              <a:t>Densité carcérale moyenne en France : </a:t>
            </a:r>
            <a:r>
              <a:rPr lang="fr-FR" dirty="0">
                <a:solidFill>
                  <a:srgbClr val="FF0000"/>
                </a:solidFill>
              </a:rPr>
              <a:t>119,2 % (février 2023).</a:t>
            </a:r>
          </a:p>
        </p:txBody>
      </p:sp>
      <p:sp>
        <p:nvSpPr>
          <p:cNvPr id="8" name="ZoneTexte 7">
            <a:extLst>
              <a:ext uri="{FF2B5EF4-FFF2-40B4-BE49-F238E27FC236}">
                <a16:creationId xmlns:a16="http://schemas.microsoft.com/office/drawing/2014/main" id="{38B348C4-AE3B-90FA-FD04-3994A03BC648}"/>
              </a:ext>
            </a:extLst>
          </p:cNvPr>
          <p:cNvSpPr txBox="1"/>
          <p:nvPr/>
        </p:nvSpPr>
        <p:spPr>
          <a:xfrm>
            <a:off x="2174492" y="2486723"/>
            <a:ext cx="8484310" cy="923330"/>
          </a:xfrm>
          <a:prstGeom prst="rect">
            <a:avLst/>
          </a:prstGeom>
          <a:noFill/>
        </p:spPr>
        <p:txBody>
          <a:bodyPr wrap="none" rtlCol="0">
            <a:spAutoFit/>
          </a:bodyPr>
          <a:lstStyle/>
          <a:p>
            <a:r>
              <a:rPr lang="fr-FR" dirty="0"/>
              <a:t>Densité carcérale moyenne par DISP (Direction Interrégionale des Services Pénitentiaires)</a:t>
            </a:r>
          </a:p>
          <a:p>
            <a:r>
              <a:rPr lang="fr-FR" dirty="0"/>
              <a:t>Strasbourg : 99,4%; Lille: 113,9%; Marseille : 120,4%; </a:t>
            </a:r>
            <a:r>
              <a:rPr lang="fr-FR" dirty="0">
                <a:solidFill>
                  <a:srgbClr val="FF0000"/>
                </a:solidFill>
              </a:rPr>
              <a:t>Toulouse : 132%</a:t>
            </a:r>
          </a:p>
          <a:p>
            <a:endParaRPr lang="fr-FR" dirty="0"/>
          </a:p>
        </p:txBody>
      </p:sp>
      <p:sp>
        <p:nvSpPr>
          <p:cNvPr id="9" name="ZoneTexte 8">
            <a:extLst>
              <a:ext uri="{FF2B5EF4-FFF2-40B4-BE49-F238E27FC236}">
                <a16:creationId xmlns:a16="http://schemas.microsoft.com/office/drawing/2014/main" id="{53AF4FC9-C32A-B8BC-C497-5BCF17D87525}"/>
              </a:ext>
            </a:extLst>
          </p:cNvPr>
          <p:cNvSpPr txBox="1"/>
          <p:nvPr/>
        </p:nvSpPr>
        <p:spPr>
          <a:xfrm>
            <a:off x="9416926" y="6188927"/>
            <a:ext cx="2087623" cy="276999"/>
          </a:xfrm>
          <a:prstGeom prst="rect">
            <a:avLst/>
          </a:prstGeom>
          <a:noFill/>
        </p:spPr>
        <p:txBody>
          <a:bodyPr wrap="none" rtlCol="0">
            <a:spAutoFit/>
          </a:bodyPr>
          <a:lstStyle/>
          <a:p>
            <a:r>
              <a:rPr lang="fr-FR" sz="1200" dirty="0"/>
              <a:t>Source : ministère de la justice</a:t>
            </a:r>
          </a:p>
        </p:txBody>
      </p:sp>
      <p:sp>
        <p:nvSpPr>
          <p:cNvPr id="10" name="ZoneTexte 9">
            <a:extLst>
              <a:ext uri="{FF2B5EF4-FFF2-40B4-BE49-F238E27FC236}">
                <a16:creationId xmlns:a16="http://schemas.microsoft.com/office/drawing/2014/main" id="{7D7A5B83-B17C-67BD-93DE-BA2103A056C9}"/>
              </a:ext>
            </a:extLst>
          </p:cNvPr>
          <p:cNvSpPr txBox="1"/>
          <p:nvPr/>
        </p:nvSpPr>
        <p:spPr>
          <a:xfrm>
            <a:off x="2174490" y="5062650"/>
            <a:ext cx="8852103" cy="646331"/>
          </a:xfrm>
          <a:prstGeom prst="rect">
            <a:avLst/>
          </a:prstGeom>
          <a:noFill/>
        </p:spPr>
        <p:txBody>
          <a:bodyPr wrap="none" rtlCol="0">
            <a:spAutoFit/>
          </a:bodyPr>
          <a:lstStyle/>
          <a:p>
            <a:r>
              <a:rPr lang="fr-FR" dirty="0"/>
              <a:t>Etablissements saturés : </a:t>
            </a:r>
            <a:r>
              <a:rPr lang="fr-FR" i="1" dirty="0"/>
              <a:t>Foix 203%;  </a:t>
            </a:r>
            <a:r>
              <a:rPr lang="fr-FR" dirty="0"/>
              <a:t>Gradignan : 207,7% ; </a:t>
            </a:r>
            <a:r>
              <a:rPr lang="fr-FR" i="1" dirty="0"/>
              <a:t>Nîmes :212% ; Carcassonne: 214%;</a:t>
            </a:r>
          </a:p>
          <a:p>
            <a:r>
              <a:rPr lang="fr-FR" i="1" dirty="0"/>
              <a:t>Perpignan : 195%.               Seysses: 158% et 1041 personnes détenues</a:t>
            </a:r>
          </a:p>
        </p:txBody>
      </p:sp>
      <p:sp>
        <p:nvSpPr>
          <p:cNvPr id="2" name="ZoneTexte 1">
            <a:extLst>
              <a:ext uri="{FF2B5EF4-FFF2-40B4-BE49-F238E27FC236}">
                <a16:creationId xmlns:a16="http://schemas.microsoft.com/office/drawing/2014/main" id="{024B6DBF-50A0-62DB-0F54-B18A5DA51BB3}"/>
              </a:ext>
            </a:extLst>
          </p:cNvPr>
          <p:cNvSpPr txBox="1"/>
          <p:nvPr/>
        </p:nvSpPr>
        <p:spPr>
          <a:xfrm>
            <a:off x="2152191" y="3366684"/>
            <a:ext cx="5027851" cy="369332"/>
          </a:xfrm>
          <a:prstGeom prst="rect">
            <a:avLst/>
          </a:prstGeom>
          <a:noFill/>
        </p:spPr>
        <p:txBody>
          <a:bodyPr wrap="none" rtlCol="0">
            <a:spAutoFit/>
          </a:bodyPr>
          <a:lstStyle/>
          <a:p>
            <a:r>
              <a:rPr lang="fr-FR" dirty="0"/>
              <a:t>Densité carcérale moyenne nationale </a:t>
            </a:r>
            <a:r>
              <a:rPr lang="fr-FR" dirty="0">
                <a:solidFill>
                  <a:srgbClr val="FF0000"/>
                </a:solidFill>
              </a:rPr>
              <a:t>en MA : 141%</a:t>
            </a:r>
          </a:p>
        </p:txBody>
      </p:sp>
      <p:sp>
        <p:nvSpPr>
          <p:cNvPr id="3" name="ZoneTexte 2">
            <a:extLst>
              <a:ext uri="{FF2B5EF4-FFF2-40B4-BE49-F238E27FC236}">
                <a16:creationId xmlns:a16="http://schemas.microsoft.com/office/drawing/2014/main" id="{C86068E9-9928-8F0B-189B-27BAACA39989}"/>
              </a:ext>
            </a:extLst>
          </p:cNvPr>
          <p:cNvSpPr txBox="1"/>
          <p:nvPr/>
        </p:nvSpPr>
        <p:spPr>
          <a:xfrm>
            <a:off x="2151531" y="3893634"/>
            <a:ext cx="6488956" cy="646331"/>
          </a:xfrm>
          <a:prstGeom prst="rect">
            <a:avLst/>
          </a:prstGeom>
          <a:noFill/>
        </p:spPr>
        <p:txBody>
          <a:bodyPr wrap="none" rtlCol="0">
            <a:spAutoFit/>
          </a:bodyPr>
          <a:lstStyle/>
          <a:p>
            <a:r>
              <a:rPr lang="fr-FR" dirty="0"/>
              <a:t>Densité carcérale moyenne en </a:t>
            </a:r>
            <a:r>
              <a:rPr lang="fr-FR" dirty="0">
                <a:solidFill>
                  <a:srgbClr val="FF0000"/>
                </a:solidFill>
              </a:rPr>
              <a:t>MA par DISP </a:t>
            </a:r>
            <a:r>
              <a:rPr lang="fr-FR" dirty="0"/>
              <a:t>: </a:t>
            </a:r>
          </a:p>
          <a:p>
            <a:r>
              <a:rPr lang="fr-FR" dirty="0"/>
              <a:t>Strasbourg : 112%; Lille:134,7%; Marseille : 139,3%; </a:t>
            </a:r>
            <a:r>
              <a:rPr lang="fr-FR" dirty="0">
                <a:solidFill>
                  <a:srgbClr val="FF0000"/>
                </a:solidFill>
              </a:rPr>
              <a:t>Toulouse:160%</a:t>
            </a:r>
          </a:p>
        </p:txBody>
      </p:sp>
    </p:spTree>
    <p:extLst>
      <p:ext uri="{BB962C8B-B14F-4D97-AF65-F5344CB8AC3E}">
        <p14:creationId xmlns:p14="http://schemas.microsoft.com/office/powerpoint/2010/main" val="1027145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0" grpId="0"/>
      <p:bldP spid="2" grpId="0"/>
      <p:bldP spid="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2279FF-1895-38BE-615E-E4573072EAB1}"/>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E995A8F-D561-7853-D72E-A145BDE9ACB7}"/>
              </a:ext>
            </a:extLst>
          </p:cNvPr>
          <p:cNvSpPr>
            <a:spLocks noGrp="1"/>
          </p:cNvSpPr>
          <p:nvPr>
            <p:ph idx="1"/>
          </p:nvPr>
        </p:nvSpPr>
        <p:spPr/>
        <p:txBody>
          <a:bodyPr/>
          <a:lstStyle/>
          <a:p>
            <a:endParaRPr lang="fr-FR"/>
          </a:p>
        </p:txBody>
      </p:sp>
    </p:spTree>
    <p:extLst>
      <p:ext uri="{BB962C8B-B14F-4D97-AF65-F5344CB8AC3E}">
        <p14:creationId xmlns:p14="http://schemas.microsoft.com/office/powerpoint/2010/main" val="32726323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F53535E9-498E-7F07-B553-625547044474}"/>
              </a:ext>
            </a:extLst>
          </p:cNvPr>
          <p:cNvSpPr txBox="1"/>
          <p:nvPr/>
        </p:nvSpPr>
        <p:spPr>
          <a:xfrm>
            <a:off x="1876684" y="2659275"/>
            <a:ext cx="7488043" cy="923330"/>
          </a:xfrm>
          <a:prstGeom prst="rect">
            <a:avLst/>
          </a:prstGeom>
          <a:noFill/>
        </p:spPr>
        <p:txBody>
          <a:bodyPr wrap="square">
            <a:spAutoFit/>
          </a:bodyPr>
          <a:lstStyle/>
          <a:p>
            <a:r>
              <a:rPr lang="fr-FR" sz="1800" dirty="0">
                <a:effectLst/>
                <a:latin typeface="Cambria" panose="02040503050406030204" pitchFamily="18" charset="0"/>
                <a:ea typeface="Cambria" panose="02040503050406030204" pitchFamily="18" charset="0"/>
                <a:cs typeface="Times New Roman" panose="02020603050405020304" pitchFamily="18" charset="0"/>
              </a:rPr>
              <a:t>Pour l’auteur, le lien entre la prison et la société est très puissant : </a:t>
            </a:r>
            <a:r>
              <a:rPr lang="fr-FR" sz="1800" dirty="0">
                <a:solidFill>
                  <a:srgbClr val="FF0000"/>
                </a:solidFill>
                <a:effectLst/>
                <a:latin typeface="Cambria" panose="02040503050406030204" pitchFamily="18" charset="0"/>
                <a:ea typeface="Cambria" panose="02040503050406030204" pitchFamily="18" charset="0"/>
                <a:cs typeface="Times New Roman" panose="02020603050405020304" pitchFamily="18" charset="0"/>
              </a:rPr>
              <a:t>la prison est dans sa conception à l’image de la société  : une société axée sur le contrôle social.</a:t>
            </a:r>
          </a:p>
        </p:txBody>
      </p:sp>
      <p:sp>
        <p:nvSpPr>
          <p:cNvPr id="7" name="ZoneTexte 6">
            <a:extLst>
              <a:ext uri="{FF2B5EF4-FFF2-40B4-BE49-F238E27FC236}">
                <a16:creationId xmlns:a16="http://schemas.microsoft.com/office/drawing/2014/main" id="{51622F47-C84C-ACAF-C765-D4A7F565FDE3}"/>
              </a:ext>
            </a:extLst>
          </p:cNvPr>
          <p:cNvSpPr txBox="1"/>
          <p:nvPr/>
        </p:nvSpPr>
        <p:spPr>
          <a:xfrm>
            <a:off x="3395548" y="802888"/>
            <a:ext cx="5564152" cy="523220"/>
          </a:xfrm>
          <a:prstGeom prst="rect">
            <a:avLst/>
          </a:prstGeom>
          <a:noFill/>
        </p:spPr>
        <p:txBody>
          <a:bodyPr wrap="none" rtlCol="0">
            <a:spAutoFit/>
          </a:bodyPr>
          <a:lstStyle/>
          <a:p>
            <a:r>
              <a:rPr lang="fr-FR" sz="2800" dirty="0"/>
              <a:t>La prison : miroir du contrôle social. I</a:t>
            </a:r>
          </a:p>
        </p:txBody>
      </p:sp>
      <p:sp>
        <p:nvSpPr>
          <p:cNvPr id="8" name="ZoneTexte 7">
            <a:extLst>
              <a:ext uri="{FF2B5EF4-FFF2-40B4-BE49-F238E27FC236}">
                <a16:creationId xmlns:a16="http://schemas.microsoft.com/office/drawing/2014/main" id="{9006AD12-656E-4ADE-2D4D-9DC940C062C4}"/>
              </a:ext>
            </a:extLst>
          </p:cNvPr>
          <p:cNvSpPr txBox="1"/>
          <p:nvPr/>
        </p:nvSpPr>
        <p:spPr>
          <a:xfrm>
            <a:off x="1881279" y="2026569"/>
            <a:ext cx="6043642" cy="369332"/>
          </a:xfrm>
          <a:prstGeom prst="rect">
            <a:avLst/>
          </a:prstGeom>
          <a:noFill/>
        </p:spPr>
        <p:txBody>
          <a:bodyPr wrap="none" rtlCol="0">
            <a:spAutoFit/>
          </a:bodyPr>
          <a:lstStyle/>
          <a:p>
            <a:r>
              <a:rPr lang="fr-FR" dirty="0"/>
              <a:t>« Surveiller et punir : naissance de la prison » Michel Foucault .</a:t>
            </a:r>
          </a:p>
        </p:txBody>
      </p:sp>
      <p:sp>
        <p:nvSpPr>
          <p:cNvPr id="2" name="ZoneTexte 1">
            <a:extLst>
              <a:ext uri="{FF2B5EF4-FFF2-40B4-BE49-F238E27FC236}">
                <a16:creationId xmlns:a16="http://schemas.microsoft.com/office/drawing/2014/main" id="{3668BCE4-888D-2467-C1B0-A13823BF35E9}"/>
              </a:ext>
            </a:extLst>
          </p:cNvPr>
          <p:cNvSpPr txBox="1"/>
          <p:nvPr/>
        </p:nvSpPr>
        <p:spPr>
          <a:xfrm>
            <a:off x="1861930" y="3866520"/>
            <a:ext cx="3636765" cy="369332"/>
          </a:xfrm>
          <a:prstGeom prst="rect">
            <a:avLst/>
          </a:prstGeom>
          <a:noFill/>
        </p:spPr>
        <p:txBody>
          <a:bodyPr wrap="none" rtlCol="0">
            <a:spAutoFit/>
          </a:bodyPr>
          <a:lstStyle/>
          <a:p>
            <a:r>
              <a:rPr lang="fr-FR" dirty="0"/>
              <a:t>« L’ombre du monde » Didier </a:t>
            </a:r>
            <a:r>
              <a:rPr lang="fr-FR" dirty="0" err="1"/>
              <a:t>Fassin</a:t>
            </a:r>
            <a:r>
              <a:rPr lang="fr-FR" dirty="0"/>
              <a:t> :</a:t>
            </a:r>
          </a:p>
        </p:txBody>
      </p:sp>
      <p:sp>
        <p:nvSpPr>
          <p:cNvPr id="3" name="ZoneTexte 2">
            <a:extLst>
              <a:ext uri="{FF2B5EF4-FFF2-40B4-BE49-F238E27FC236}">
                <a16:creationId xmlns:a16="http://schemas.microsoft.com/office/drawing/2014/main" id="{D9EDD892-4281-DBA5-76E2-B803ABA6F061}"/>
              </a:ext>
            </a:extLst>
          </p:cNvPr>
          <p:cNvSpPr txBox="1"/>
          <p:nvPr/>
        </p:nvSpPr>
        <p:spPr>
          <a:xfrm>
            <a:off x="1876684" y="4635954"/>
            <a:ext cx="9088642" cy="646331"/>
          </a:xfrm>
          <a:prstGeom prst="rect">
            <a:avLst/>
          </a:prstGeom>
          <a:noFill/>
        </p:spPr>
        <p:txBody>
          <a:bodyPr wrap="none" rtlCol="0">
            <a:spAutoFit/>
          </a:bodyPr>
          <a:lstStyle/>
          <a:p>
            <a:r>
              <a:rPr lang="fr-FR" dirty="0"/>
              <a:t>« L’accroissement du nombre de détenus concerne essentiellement les catégories les plus </a:t>
            </a:r>
          </a:p>
          <a:p>
            <a:r>
              <a:rPr lang="fr-FR" dirty="0"/>
              <a:t>directement affectées par les disparités et la précarité, les discriminations et la stigmatisation »</a:t>
            </a:r>
          </a:p>
        </p:txBody>
      </p:sp>
    </p:spTree>
    <p:extLst>
      <p:ext uri="{BB962C8B-B14F-4D97-AF65-F5344CB8AC3E}">
        <p14:creationId xmlns:p14="http://schemas.microsoft.com/office/powerpoint/2010/main" val="3396616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2" grpId="0"/>
      <p:bldP spid="3"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EC294FE1-9276-26F3-B72A-E3BDDA7B4A6D}"/>
              </a:ext>
            </a:extLst>
          </p:cNvPr>
          <p:cNvSpPr txBox="1"/>
          <p:nvPr/>
        </p:nvSpPr>
        <p:spPr>
          <a:xfrm>
            <a:off x="791736" y="1242656"/>
            <a:ext cx="9556595" cy="4801314"/>
          </a:xfrm>
          <a:prstGeom prst="rect">
            <a:avLst/>
          </a:prstGeom>
          <a:noFill/>
        </p:spPr>
        <p:txBody>
          <a:bodyPr wrap="square">
            <a:spAutoFit/>
          </a:bodyPr>
          <a:lstStyle/>
          <a:p>
            <a:r>
              <a:rPr lang="fr-FR" sz="18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Michel Foucault </a:t>
            </a:r>
            <a:r>
              <a:rPr lang="fr-FR" sz="1800" dirty="0">
                <a:effectLst/>
                <a:latin typeface="Calibri" panose="020F0502020204030204" pitchFamily="34" charset="0"/>
                <a:ea typeface="Calibri" panose="020F0502020204030204" pitchFamily="34" charset="0"/>
                <a:cs typeface="Times New Roman" panose="02020603050405020304" pitchFamily="18" charset="0"/>
              </a:rPr>
              <a:t>dans son ouvrage Surveiller et punir paru en 1975 montre comment la notion de punition a évolué au cours des siècles pour aboutir à cette idée que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l’État moderne pense l’enfermement comme mode privilégié de son emprise sur la société.</a:t>
            </a: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r>
              <a:rPr lang="fr-FR" sz="18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b="1" dirty="0" err="1">
                <a:effectLst/>
                <a:latin typeface="Calibri" panose="020F0502020204030204" pitchFamily="34" charset="0"/>
                <a:ea typeface="Calibri" panose="020F0502020204030204" pitchFamily="34" charset="0"/>
                <a:cs typeface="Times New Roman" panose="02020603050405020304" pitchFamily="18" charset="0"/>
              </a:rPr>
              <a:t>Erving</a:t>
            </a:r>
            <a:r>
              <a:rPr lang="fr-FR" sz="1800" b="1" dirty="0">
                <a:effectLst/>
                <a:latin typeface="Calibri" panose="020F0502020204030204" pitchFamily="34" charset="0"/>
                <a:ea typeface="Calibri" panose="020F0502020204030204" pitchFamily="34" charset="0"/>
                <a:cs typeface="Times New Roman" panose="02020603050405020304" pitchFamily="18" charset="0"/>
              </a:rPr>
              <a:t> Goffman </a:t>
            </a:r>
            <a:r>
              <a:rPr lang="fr-FR" sz="1800" dirty="0">
                <a:effectLst/>
                <a:latin typeface="Calibri" panose="020F0502020204030204" pitchFamily="34" charset="0"/>
                <a:ea typeface="Calibri" panose="020F0502020204030204" pitchFamily="34" charset="0"/>
                <a:cs typeface="Times New Roman" panose="02020603050405020304" pitchFamily="18" charset="0"/>
              </a:rPr>
              <a:t>introduit dans son étude (des lieux d’enfermement) la notion d’institution totale qui est « un lieu de résidence et de travail où un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grand nombre d’individus</a:t>
            </a:r>
            <a:r>
              <a:rPr lang="fr-FR" sz="1800" dirty="0">
                <a:effectLst/>
                <a:latin typeface="Calibri" panose="020F0502020204030204" pitchFamily="34" charset="0"/>
                <a:ea typeface="Calibri" panose="020F0502020204030204" pitchFamily="34" charset="0"/>
                <a:cs typeface="Times New Roman" panose="02020603050405020304" pitchFamily="18" charset="0"/>
              </a:rPr>
              <a:t>, placés dans la même situation, coupée du monde extérieur pour une période relativement longue</a:t>
            </a:r>
            <a:r>
              <a:rPr lang="fr-FR" sz="1800" b="1" dirty="0">
                <a:effectLst/>
                <a:latin typeface="Calibri" panose="020F0502020204030204" pitchFamily="34" charset="0"/>
                <a:ea typeface="Calibri" panose="020F0502020204030204" pitchFamily="34" charset="0"/>
                <a:cs typeface="Times New Roman" panose="02020603050405020304" pitchFamily="18" charset="0"/>
              </a:rPr>
              <a:t>, mènent ensemble une vie recluse dont les modalités sont explicitement et minutieusement réglées</a:t>
            </a: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r>
              <a:rPr lang="fr-FR" sz="1800" dirty="0">
                <a:effectLst/>
                <a:latin typeface="Calibri" panose="020F0502020204030204" pitchFamily="34" charset="0"/>
                <a:ea typeface="Calibri" panose="020F0502020204030204" pitchFamily="34" charset="0"/>
                <a:cs typeface="Times New Roman" panose="02020603050405020304" pitchFamily="18" charset="0"/>
              </a:rPr>
              <a:t>« Ces deux pensées directrices ont une base commune, à savoir que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la société moderne enferme et domine sous une forme contraignante des individus désignés comme asociaux que l’incarcération de ces individus s’effectue dans des institutions spécialisées qui les prennent en charge en leur déniant nombre de facultés relevant de la liberté moderne</a:t>
            </a:r>
            <a:r>
              <a:rPr lang="fr-FR" sz="1800" dirty="0">
                <a:effectLst/>
                <a:latin typeface="Calibri" panose="020F0502020204030204" pitchFamily="34" charset="0"/>
                <a:ea typeface="Calibri" panose="020F0502020204030204" pitchFamily="34" charset="0"/>
                <a:cs typeface="Times New Roman" panose="02020603050405020304" pitchFamily="18" charset="0"/>
              </a:rPr>
              <a:t>. La description de ces organisations ne laisse aucun doute sur leur nature répressive et surtout la manière dont les populations recluses dans une situation de passivité »</a:t>
            </a:r>
          </a:p>
          <a:p>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r>
              <a:rPr lang="fr-FR" sz="1800" b="1" dirty="0" err="1">
                <a:effectLst/>
                <a:latin typeface="Calibri" panose="020F0502020204030204" pitchFamily="34" charset="0"/>
                <a:ea typeface="Calibri" panose="020F0502020204030204" pitchFamily="34" charset="0"/>
                <a:cs typeface="Times New Roman" panose="02020603050405020304" pitchFamily="18" charset="0"/>
              </a:rPr>
              <a:t>Farhad</a:t>
            </a:r>
            <a:r>
              <a:rPr lang="fr-FR" sz="1800" b="1" dirty="0">
                <a:effectLst/>
                <a:latin typeface="Calibri" panose="020F0502020204030204" pitchFamily="34" charset="0"/>
                <a:ea typeface="Calibri" panose="020F0502020204030204" pitchFamily="34" charset="0"/>
                <a:cs typeface="Times New Roman" panose="02020603050405020304" pitchFamily="18" charset="0"/>
              </a:rPr>
              <a:t> Khosrokhavar</a:t>
            </a:r>
            <a:r>
              <a:rPr lang="fr-FR" sz="1800" dirty="0">
                <a:effectLst/>
                <a:latin typeface="Calibri" panose="020F0502020204030204" pitchFamily="34" charset="0"/>
                <a:ea typeface="Calibri" panose="020F0502020204030204" pitchFamily="34" charset="0"/>
                <a:cs typeface="Times New Roman" panose="02020603050405020304" pitchFamily="18" charset="0"/>
              </a:rPr>
              <a:t>.  Prologue à son ouvrage « Prisons de France »</a:t>
            </a:r>
          </a:p>
        </p:txBody>
      </p:sp>
      <p:sp>
        <p:nvSpPr>
          <p:cNvPr id="6" name="ZoneTexte 5">
            <a:extLst>
              <a:ext uri="{FF2B5EF4-FFF2-40B4-BE49-F238E27FC236}">
                <a16:creationId xmlns:a16="http://schemas.microsoft.com/office/drawing/2014/main" id="{3088099D-5EDD-FF09-C59F-955105C08B35}"/>
              </a:ext>
            </a:extLst>
          </p:cNvPr>
          <p:cNvSpPr txBox="1"/>
          <p:nvPr/>
        </p:nvSpPr>
        <p:spPr>
          <a:xfrm>
            <a:off x="3133492" y="289932"/>
            <a:ext cx="5729261" cy="523220"/>
          </a:xfrm>
          <a:prstGeom prst="rect">
            <a:avLst/>
          </a:prstGeom>
          <a:noFill/>
        </p:spPr>
        <p:txBody>
          <a:bodyPr wrap="none" rtlCol="0">
            <a:spAutoFit/>
          </a:bodyPr>
          <a:lstStyle/>
          <a:p>
            <a:r>
              <a:rPr lang="fr-FR" sz="2800" dirty="0"/>
              <a:t>La prison , miroir du  contrôle social. II</a:t>
            </a:r>
          </a:p>
        </p:txBody>
      </p:sp>
    </p:spTree>
    <p:extLst>
      <p:ext uri="{BB962C8B-B14F-4D97-AF65-F5344CB8AC3E}">
        <p14:creationId xmlns:p14="http://schemas.microsoft.com/office/powerpoint/2010/main" val="41387100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EFC630-A223-9928-6A24-E81B2AD56669}"/>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687E6851-EBB1-9A60-0245-E3883D7F3582}"/>
              </a:ext>
            </a:extLst>
          </p:cNvPr>
          <p:cNvSpPr>
            <a:spLocks noGrp="1"/>
          </p:cNvSpPr>
          <p:nvPr>
            <p:ph idx="1"/>
          </p:nvPr>
        </p:nvSpPr>
        <p:spPr/>
        <p:txBody>
          <a:bodyPr/>
          <a:lstStyle/>
          <a:p>
            <a:endParaRPr lang="fr-FR"/>
          </a:p>
        </p:txBody>
      </p:sp>
      <p:pic>
        <p:nvPicPr>
          <p:cNvPr id="1026" name="Picture 2" descr="Fresnes, mercredi 27 juillet. Détenus, surveillants et jeunes de quartier s'étaient réunis dans la cour de sport du centre pénitentiaire pour une épreuve de karting. LP/Charlotte Thïede">
            <a:extLst>
              <a:ext uri="{FF2B5EF4-FFF2-40B4-BE49-F238E27FC236}">
                <a16:creationId xmlns:a16="http://schemas.microsoft.com/office/drawing/2014/main" id="{56CF3C76-9043-8C1D-1CD9-9711CB362B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4838" y="0"/>
            <a:ext cx="10982325"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85465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996032" y="709057"/>
            <a:ext cx="5456687" cy="369332"/>
          </a:xfrm>
          <a:prstGeom prst="rect">
            <a:avLst/>
          </a:prstGeom>
          <a:noFill/>
        </p:spPr>
        <p:txBody>
          <a:bodyPr wrap="none" rtlCol="0">
            <a:spAutoFit/>
          </a:bodyPr>
          <a:lstStyle/>
          <a:p>
            <a:r>
              <a:rPr lang="fr-FR" b="1" dirty="0"/>
              <a:t>… la sécularisation de la peine dans les Etats modernes </a:t>
            </a:r>
          </a:p>
        </p:txBody>
      </p:sp>
      <p:sp>
        <p:nvSpPr>
          <p:cNvPr id="6" name="ZoneTexte 5"/>
          <p:cNvSpPr txBox="1"/>
          <p:nvPr/>
        </p:nvSpPr>
        <p:spPr>
          <a:xfrm>
            <a:off x="1830571" y="1401558"/>
            <a:ext cx="4496656" cy="646331"/>
          </a:xfrm>
          <a:prstGeom prst="rect">
            <a:avLst/>
          </a:prstGeom>
          <a:noFill/>
        </p:spPr>
        <p:txBody>
          <a:bodyPr wrap="none" rtlCol="0">
            <a:spAutoFit/>
          </a:bodyPr>
          <a:lstStyle/>
          <a:p>
            <a:r>
              <a:rPr lang="fr-FR" dirty="0"/>
              <a:t>Modèle républicain : les « Sujets » deviennent</a:t>
            </a:r>
          </a:p>
          <a:p>
            <a:r>
              <a:rPr lang="fr-FR" dirty="0"/>
              <a:t> des « Citoyens »</a:t>
            </a:r>
          </a:p>
        </p:txBody>
      </p:sp>
      <p:sp>
        <p:nvSpPr>
          <p:cNvPr id="7" name="ZoneTexte 6"/>
          <p:cNvSpPr txBox="1"/>
          <p:nvPr/>
        </p:nvSpPr>
        <p:spPr>
          <a:xfrm>
            <a:off x="3833042" y="2000116"/>
            <a:ext cx="184666" cy="369332"/>
          </a:xfrm>
          <a:prstGeom prst="rect">
            <a:avLst/>
          </a:prstGeom>
          <a:noFill/>
        </p:spPr>
        <p:txBody>
          <a:bodyPr wrap="none" rtlCol="0">
            <a:spAutoFit/>
          </a:bodyPr>
          <a:lstStyle/>
          <a:p>
            <a:endParaRPr lang="fr-FR" dirty="0"/>
          </a:p>
        </p:txBody>
      </p:sp>
      <p:sp>
        <p:nvSpPr>
          <p:cNvPr id="8" name="ZoneTexte 7"/>
          <p:cNvSpPr txBox="1"/>
          <p:nvPr/>
        </p:nvSpPr>
        <p:spPr>
          <a:xfrm>
            <a:off x="1830571" y="2369449"/>
            <a:ext cx="4596130" cy="1200329"/>
          </a:xfrm>
          <a:prstGeom prst="rect">
            <a:avLst/>
          </a:prstGeom>
          <a:noFill/>
        </p:spPr>
        <p:txBody>
          <a:bodyPr wrap="none" rtlCol="0">
            <a:spAutoFit/>
          </a:bodyPr>
          <a:lstStyle/>
          <a:p>
            <a:r>
              <a:rPr lang="fr-FR" dirty="0"/>
              <a:t>Le droit assigne à chaque citoyen</a:t>
            </a:r>
          </a:p>
          <a:p>
            <a:r>
              <a:rPr lang="fr-FR" dirty="0"/>
              <a:t> des droits et des devoirs, mais il dérive plus ou</a:t>
            </a:r>
          </a:p>
          <a:p>
            <a:r>
              <a:rPr lang="fr-FR" dirty="0"/>
              <a:t>moins de la morale religieuse (protestantisme</a:t>
            </a:r>
          </a:p>
          <a:p>
            <a:r>
              <a:rPr lang="fr-FR" dirty="0"/>
              <a:t>VS catholicisme )</a:t>
            </a:r>
          </a:p>
        </p:txBody>
      </p:sp>
      <p:sp>
        <p:nvSpPr>
          <p:cNvPr id="9" name="ZoneTexte 8"/>
          <p:cNvSpPr txBox="1"/>
          <p:nvPr/>
        </p:nvSpPr>
        <p:spPr>
          <a:xfrm>
            <a:off x="1830572" y="4044005"/>
            <a:ext cx="5073737" cy="646331"/>
          </a:xfrm>
          <a:prstGeom prst="rect">
            <a:avLst/>
          </a:prstGeom>
          <a:noFill/>
        </p:spPr>
        <p:txBody>
          <a:bodyPr wrap="none" rtlCol="0">
            <a:spAutoFit/>
          </a:bodyPr>
          <a:lstStyle/>
          <a:p>
            <a:r>
              <a:rPr lang="fr-FR" dirty="0"/>
              <a:t>Le notion de « société » s’impose de plus en plus</a:t>
            </a:r>
          </a:p>
          <a:p>
            <a:r>
              <a:rPr lang="fr-FR" dirty="0"/>
              <a:t>et donc les concepts de « valeurs » et de « normes »</a:t>
            </a:r>
          </a:p>
        </p:txBody>
      </p:sp>
      <p:sp>
        <p:nvSpPr>
          <p:cNvPr id="10" name="ZoneTexte 9"/>
          <p:cNvSpPr txBox="1"/>
          <p:nvPr/>
        </p:nvSpPr>
        <p:spPr>
          <a:xfrm>
            <a:off x="1830571" y="5022159"/>
            <a:ext cx="5333762" cy="646331"/>
          </a:xfrm>
          <a:prstGeom prst="rect">
            <a:avLst/>
          </a:prstGeom>
          <a:noFill/>
        </p:spPr>
        <p:txBody>
          <a:bodyPr wrap="none" rtlCol="0">
            <a:spAutoFit/>
          </a:bodyPr>
          <a:lstStyle/>
          <a:p>
            <a:r>
              <a:rPr lang="fr-FR" dirty="0"/>
              <a:t>L’organisation de la société se structure à partir des </a:t>
            </a:r>
          </a:p>
          <a:p>
            <a:r>
              <a:rPr lang="fr-FR" dirty="0"/>
              <a:t>Concepts de «  Nation » « d’Etat » et « d’Etat de droit »</a:t>
            </a:r>
          </a:p>
        </p:txBody>
      </p:sp>
      <p:sp>
        <p:nvSpPr>
          <p:cNvPr id="11" name="ZoneTexte 10"/>
          <p:cNvSpPr txBox="1"/>
          <p:nvPr/>
        </p:nvSpPr>
        <p:spPr>
          <a:xfrm>
            <a:off x="6618818" y="1401557"/>
            <a:ext cx="3899851" cy="369332"/>
          </a:xfrm>
          <a:prstGeom prst="rect">
            <a:avLst/>
          </a:prstGeom>
          <a:noFill/>
        </p:spPr>
        <p:txBody>
          <a:bodyPr wrap="none" rtlCol="0">
            <a:spAutoFit/>
          </a:bodyPr>
          <a:lstStyle/>
          <a:p>
            <a:r>
              <a:rPr lang="fr-FR" dirty="0"/>
              <a:t>L’incarcération devient une peine en soi</a:t>
            </a:r>
          </a:p>
        </p:txBody>
      </p:sp>
      <p:sp>
        <p:nvSpPr>
          <p:cNvPr id="12" name="ZoneTexte 11"/>
          <p:cNvSpPr txBox="1"/>
          <p:nvPr/>
        </p:nvSpPr>
        <p:spPr>
          <a:xfrm>
            <a:off x="6904308" y="2208860"/>
            <a:ext cx="3547628" cy="1200329"/>
          </a:xfrm>
          <a:prstGeom prst="rect">
            <a:avLst/>
          </a:prstGeom>
          <a:noFill/>
        </p:spPr>
        <p:txBody>
          <a:bodyPr wrap="none" rtlCol="0">
            <a:spAutoFit/>
          </a:bodyPr>
          <a:lstStyle/>
          <a:p>
            <a:r>
              <a:rPr lang="fr-FR" dirty="0"/>
              <a:t>L’objectif est de protéger la société :</a:t>
            </a:r>
          </a:p>
          <a:p>
            <a:r>
              <a:rPr lang="fr-FR" dirty="0"/>
              <a:t>les personnes et les biens </a:t>
            </a:r>
          </a:p>
          <a:p>
            <a:r>
              <a:rPr lang="fr-FR" dirty="0"/>
              <a:t>qu’elles possèdent ( la notion de</a:t>
            </a:r>
          </a:p>
          <a:p>
            <a:r>
              <a:rPr lang="fr-FR" dirty="0"/>
              <a:t>propriété privée s’est imposée)</a:t>
            </a:r>
          </a:p>
        </p:txBody>
      </p:sp>
      <p:sp>
        <p:nvSpPr>
          <p:cNvPr id="13" name="ZoneTexte 12"/>
          <p:cNvSpPr txBox="1"/>
          <p:nvPr/>
        </p:nvSpPr>
        <p:spPr>
          <a:xfrm>
            <a:off x="6959961" y="3868793"/>
            <a:ext cx="3651548" cy="1200329"/>
          </a:xfrm>
          <a:prstGeom prst="rect">
            <a:avLst/>
          </a:prstGeom>
          <a:noFill/>
        </p:spPr>
        <p:txBody>
          <a:bodyPr wrap="none" rtlCol="0">
            <a:spAutoFit/>
          </a:bodyPr>
          <a:lstStyle/>
          <a:p>
            <a:r>
              <a:rPr lang="fr-FR" dirty="0"/>
              <a:t>La prison moderne est un lieu de </a:t>
            </a:r>
          </a:p>
          <a:p>
            <a:r>
              <a:rPr lang="fr-FR" dirty="0"/>
              <a:t>surveillance et de « redressement »</a:t>
            </a:r>
          </a:p>
          <a:p>
            <a:r>
              <a:rPr lang="fr-FR" dirty="0"/>
              <a:t>d’individus susceptibles de perturber</a:t>
            </a:r>
          </a:p>
          <a:p>
            <a:r>
              <a:rPr lang="fr-FR" dirty="0"/>
              <a:t>«  l’ordre public ».</a:t>
            </a:r>
          </a:p>
        </p:txBody>
      </p:sp>
      <p:cxnSp>
        <p:nvCxnSpPr>
          <p:cNvPr id="15" name="Connecteur droit avec flèche 14"/>
          <p:cNvCxnSpPr>
            <a:stCxn id="7" idx="0"/>
            <a:endCxn id="7" idx="2"/>
          </p:cNvCxnSpPr>
          <p:nvPr/>
        </p:nvCxnSpPr>
        <p:spPr>
          <a:xfrm rot="16200000" flipH="1">
            <a:off x="3740709" y="2184782"/>
            <a:ext cx="369332"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7" name="Connecteur droit avec flèche 16"/>
          <p:cNvCxnSpPr/>
          <p:nvPr/>
        </p:nvCxnSpPr>
        <p:spPr>
          <a:xfrm rot="5400000">
            <a:off x="3732860" y="3763087"/>
            <a:ext cx="386621"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Connecteur droit avec flèche 20"/>
          <p:cNvCxnSpPr/>
          <p:nvPr/>
        </p:nvCxnSpPr>
        <p:spPr>
          <a:xfrm rot="5400000">
            <a:off x="3735188" y="4879728"/>
            <a:ext cx="378786"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3" name="Connecteur droit avec flèche 22"/>
          <p:cNvCxnSpPr/>
          <p:nvPr/>
        </p:nvCxnSpPr>
        <p:spPr>
          <a:xfrm rot="5400000">
            <a:off x="8122414" y="1989874"/>
            <a:ext cx="43797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Connecteur droit avec flèche 24"/>
          <p:cNvCxnSpPr/>
          <p:nvPr/>
        </p:nvCxnSpPr>
        <p:spPr>
          <a:xfrm rot="5400000">
            <a:off x="8112391" y="3638990"/>
            <a:ext cx="459604"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6" name="ZoneTexte 25"/>
          <p:cNvSpPr txBox="1"/>
          <p:nvPr/>
        </p:nvSpPr>
        <p:spPr>
          <a:xfrm>
            <a:off x="7363315" y="5668489"/>
            <a:ext cx="3611886" cy="923330"/>
          </a:xfrm>
          <a:prstGeom prst="rect">
            <a:avLst/>
          </a:prstGeom>
          <a:noFill/>
        </p:spPr>
        <p:txBody>
          <a:bodyPr wrap="none" rtlCol="0">
            <a:spAutoFit/>
          </a:bodyPr>
          <a:lstStyle/>
          <a:p>
            <a:r>
              <a:rPr lang="fr-FR" dirty="0"/>
              <a:t>Le « Panoptique » devient le modèle</a:t>
            </a:r>
          </a:p>
          <a:p>
            <a:r>
              <a:rPr lang="fr-FR" dirty="0"/>
              <a:t>conceptuel et architectural de</a:t>
            </a:r>
          </a:p>
          <a:p>
            <a:r>
              <a:rPr lang="fr-FR" dirty="0"/>
              <a:t>la prison moderne</a:t>
            </a:r>
          </a:p>
        </p:txBody>
      </p:sp>
      <p:cxnSp>
        <p:nvCxnSpPr>
          <p:cNvPr id="28" name="Connecteur droit avec flèche 27"/>
          <p:cNvCxnSpPr/>
          <p:nvPr/>
        </p:nvCxnSpPr>
        <p:spPr>
          <a:xfrm rot="5400000">
            <a:off x="8042112" y="5369202"/>
            <a:ext cx="598574"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 name="ZoneTexte 1">
            <a:extLst>
              <a:ext uri="{FF2B5EF4-FFF2-40B4-BE49-F238E27FC236}">
                <a16:creationId xmlns:a16="http://schemas.microsoft.com/office/drawing/2014/main" id="{D326AFB8-9B21-2C53-BF6C-8986C930CA0E}"/>
              </a:ext>
            </a:extLst>
          </p:cNvPr>
          <p:cNvSpPr txBox="1"/>
          <p:nvPr/>
        </p:nvSpPr>
        <p:spPr>
          <a:xfrm>
            <a:off x="4103649" y="167268"/>
            <a:ext cx="1866858" cy="369332"/>
          </a:xfrm>
          <a:prstGeom prst="rect">
            <a:avLst/>
          </a:prstGeom>
          <a:noFill/>
        </p:spPr>
        <p:txBody>
          <a:bodyPr wrap="none" rtlCol="0">
            <a:spAutoFit/>
          </a:bodyPr>
          <a:lstStyle/>
          <a:p>
            <a:r>
              <a:rPr lang="fr-FR" b="1" dirty="0">
                <a:solidFill>
                  <a:srgbClr val="FF0000"/>
                </a:solidFill>
              </a:rPr>
              <a:t>Histoire longue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0" grpId="0"/>
      <p:bldP spid="11" grpId="0"/>
      <p:bldP spid="12" grpId="0"/>
      <p:bldP spid="13" grpId="0"/>
      <p:bldP spid="26"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2ABBCED-A529-124B-BA4B-6B0F4A6BA834}"/>
              </a:ext>
            </a:extLst>
          </p:cNvPr>
          <p:cNvSpPr txBox="1"/>
          <p:nvPr/>
        </p:nvSpPr>
        <p:spPr>
          <a:xfrm>
            <a:off x="2420471" y="677732"/>
            <a:ext cx="3623043" cy="369332"/>
          </a:xfrm>
          <a:prstGeom prst="rect">
            <a:avLst/>
          </a:prstGeom>
          <a:noFill/>
        </p:spPr>
        <p:txBody>
          <a:bodyPr wrap="none" rtlCol="0">
            <a:spAutoFit/>
          </a:bodyPr>
          <a:lstStyle/>
          <a:p>
            <a:r>
              <a:rPr lang="fr-FR" dirty="0"/>
              <a:t>Surpopulation carcérale : l’impasse ?</a:t>
            </a:r>
          </a:p>
        </p:txBody>
      </p:sp>
      <p:sp>
        <p:nvSpPr>
          <p:cNvPr id="5" name="ZoneTexte 4">
            <a:extLst>
              <a:ext uri="{FF2B5EF4-FFF2-40B4-BE49-F238E27FC236}">
                <a16:creationId xmlns:a16="http://schemas.microsoft.com/office/drawing/2014/main" id="{E2555585-3E18-CCF6-0244-2024986130FF}"/>
              </a:ext>
            </a:extLst>
          </p:cNvPr>
          <p:cNvSpPr txBox="1"/>
          <p:nvPr/>
        </p:nvSpPr>
        <p:spPr>
          <a:xfrm>
            <a:off x="1796527" y="1818042"/>
            <a:ext cx="9122241" cy="2308324"/>
          </a:xfrm>
          <a:prstGeom prst="rect">
            <a:avLst/>
          </a:prstGeom>
          <a:noFill/>
        </p:spPr>
        <p:txBody>
          <a:bodyPr wrap="none" rtlCol="0">
            <a:spAutoFit/>
          </a:bodyPr>
          <a:lstStyle/>
          <a:p>
            <a:r>
              <a:rPr lang="fr-FR" dirty="0"/>
              <a:t>I- Les faits et les causes </a:t>
            </a:r>
          </a:p>
          <a:p>
            <a:r>
              <a:rPr lang="fr-FR" dirty="0"/>
              <a:t>II- Les transformations sociales induisent des problèmes permanents d’ajustement </a:t>
            </a:r>
          </a:p>
          <a:p>
            <a:r>
              <a:rPr lang="fr-FR" dirty="0"/>
              <a:t>des moyens aux fins</a:t>
            </a:r>
          </a:p>
          <a:p>
            <a:r>
              <a:rPr lang="fr-FR" dirty="0"/>
              <a:t>III- Des politiques pénitentiaires prises au piège de l’opinion publique</a:t>
            </a:r>
          </a:p>
          <a:p>
            <a:r>
              <a:rPr lang="fr-FR" dirty="0"/>
              <a:t>IV- Quand l’évolution du droit précède celle des mentalités : les peines alternatives…à la peine !</a:t>
            </a:r>
          </a:p>
          <a:p>
            <a:r>
              <a:rPr lang="fr-FR" dirty="0"/>
              <a:t>V- Une société qui aspire à la sécurité s’empêtre dans une certitude absurde :</a:t>
            </a:r>
          </a:p>
          <a:p>
            <a:r>
              <a:rPr lang="fr-FR" dirty="0"/>
              <a:t>« la prison rassure »</a:t>
            </a:r>
          </a:p>
          <a:p>
            <a:endParaRPr lang="fr-FR" dirty="0"/>
          </a:p>
        </p:txBody>
      </p:sp>
    </p:spTree>
    <p:extLst>
      <p:ext uri="{BB962C8B-B14F-4D97-AF65-F5344CB8AC3E}">
        <p14:creationId xmlns:p14="http://schemas.microsoft.com/office/powerpoint/2010/main" val="41846790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8900B63C-F725-AAF3-998F-707DFD659820}"/>
              </a:ext>
            </a:extLst>
          </p:cNvPr>
          <p:cNvSpPr txBox="1"/>
          <p:nvPr/>
        </p:nvSpPr>
        <p:spPr>
          <a:xfrm>
            <a:off x="4661210" y="814039"/>
            <a:ext cx="4154471" cy="461665"/>
          </a:xfrm>
          <a:prstGeom prst="rect">
            <a:avLst/>
          </a:prstGeom>
          <a:noFill/>
        </p:spPr>
        <p:txBody>
          <a:bodyPr wrap="none" rtlCol="0">
            <a:spAutoFit/>
          </a:bodyPr>
          <a:lstStyle/>
          <a:p>
            <a:r>
              <a:rPr lang="fr-FR" sz="2400" dirty="0"/>
              <a:t>Et ailleurs ….quelques exemples</a:t>
            </a:r>
          </a:p>
        </p:txBody>
      </p:sp>
      <p:sp>
        <p:nvSpPr>
          <p:cNvPr id="5" name="ZoneTexte 4">
            <a:extLst>
              <a:ext uri="{FF2B5EF4-FFF2-40B4-BE49-F238E27FC236}">
                <a16:creationId xmlns:a16="http://schemas.microsoft.com/office/drawing/2014/main" id="{0918DC12-576F-0C3A-D3DB-E83844952BB2}"/>
              </a:ext>
            </a:extLst>
          </p:cNvPr>
          <p:cNvSpPr txBox="1"/>
          <p:nvPr/>
        </p:nvSpPr>
        <p:spPr>
          <a:xfrm>
            <a:off x="2085278" y="2553628"/>
            <a:ext cx="7437863" cy="923330"/>
          </a:xfrm>
          <a:prstGeom prst="rect">
            <a:avLst/>
          </a:prstGeom>
          <a:noFill/>
        </p:spPr>
        <p:txBody>
          <a:bodyPr wrap="square" rtlCol="0">
            <a:spAutoFit/>
          </a:bodyPr>
          <a:lstStyle/>
          <a:p>
            <a:r>
              <a:rPr lang="fr-FR" dirty="0"/>
              <a:t>Dépénalisation de la toxicomanie ( Espagne, Italie)</a:t>
            </a:r>
          </a:p>
          <a:p>
            <a:r>
              <a:rPr lang="fr-FR" dirty="0"/>
              <a:t>Recours systématique aux peines de substitutions : Finlande</a:t>
            </a:r>
          </a:p>
          <a:p>
            <a:r>
              <a:rPr lang="fr-FR" dirty="0"/>
              <a:t>Libération conditionnelle  automatique : Suède</a:t>
            </a:r>
          </a:p>
        </p:txBody>
      </p:sp>
      <p:sp>
        <p:nvSpPr>
          <p:cNvPr id="6" name="ZoneTexte 5">
            <a:extLst>
              <a:ext uri="{FF2B5EF4-FFF2-40B4-BE49-F238E27FC236}">
                <a16:creationId xmlns:a16="http://schemas.microsoft.com/office/drawing/2014/main" id="{17C9EBEF-2B09-0A28-DBF9-2ACF9F7CCFF3}"/>
              </a:ext>
            </a:extLst>
          </p:cNvPr>
          <p:cNvSpPr txBox="1"/>
          <p:nvPr/>
        </p:nvSpPr>
        <p:spPr>
          <a:xfrm>
            <a:off x="2408662" y="1795345"/>
            <a:ext cx="1190519" cy="369332"/>
          </a:xfrm>
          <a:prstGeom prst="rect">
            <a:avLst/>
          </a:prstGeom>
          <a:noFill/>
        </p:spPr>
        <p:txBody>
          <a:bodyPr wrap="none" rtlCol="0">
            <a:spAutoFit/>
          </a:bodyPr>
          <a:lstStyle/>
          <a:p>
            <a:r>
              <a:rPr lang="fr-FR" dirty="0"/>
              <a:t>« Réguler»</a:t>
            </a:r>
          </a:p>
        </p:txBody>
      </p:sp>
      <p:sp>
        <p:nvSpPr>
          <p:cNvPr id="7" name="ZoneTexte 6">
            <a:extLst>
              <a:ext uri="{FF2B5EF4-FFF2-40B4-BE49-F238E27FC236}">
                <a16:creationId xmlns:a16="http://schemas.microsoft.com/office/drawing/2014/main" id="{F9AED062-F060-18EF-A37F-19AD6D67C086}"/>
              </a:ext>
            </a:extLst>
          </p:cNvPr>
          <p:cNvSpPr txBox="1"/>
          <p:nvPr/>
        </p:nvSpPr>
        <p:spPr>
          <a:xfrm>
            <a:off x="2230244" y="4125951"/>
            <a:ext cx="1403141" cy="369332"/>
          </a:xfrm>
          <a:prstGeom prst="rect">
            <a:avLst/>
          </a:prstGeom>
          <a:noFill/>
        </p:spPr>
        <p:txBody>
          <a:bodyPr wrap="none" rtlCol="0">
            <a:spAutoFit/>
          </a:bodyPr>
          <a:lstStyle/>
          <a:p>
            <a:r>
              <a:rPr lang="fr-FR" dirty="0"/>
              <a:t>« Emmurer »</a:t>
            </a:r>
          </a:p>
        </p:txBody>
      </p:sp>
      <p:sp>
        <p:nvSpPr>
          <p:cNvPr id="8" name="ZoneTexte 7">
            <a:extLst>
              <a:ext uri="{FF2B5EF4-FFF2-40B4-BE49-F238E27FC236}">
                <a16:creationId xmlns:a16="http://schemas.microsoft.com/office/drawing/2014/main" id="{2FF131F3-819D-5F4D-72A2-B47703056902}"/>
              </a:ext>
            </a:extLst>
          </p:cNvPr>
          <p:cNvSpPr txBox="1"/>
          <p:nvPr/>
        </p:nvSpPr>
        <p:spPr>
          <a:xfrm>
            <a:off x="2341756" y="4716965"/>
            <a:ext cx="4132926" cy="646331"/>
          </a:xfrm>
          <a:prstGeom prst="rect">
            <a:avLst/>
          </a:prstGeom>
          <a:noFill/>
        </p:spPr>
        <p:txBody>
          <a:bodyPr wrap="none" rtlCol="0">
            <a:spAutoFit/>
          </a:bodyPr>
          <a:lstStyle/>
          <a:p>
            <a:r>
              <a:rPr lang="fr-FR" dirty="0"/>
              <a:t>RU : 21 nouvelles prisons depuis 2021</a:t>
            </a:r>
          </a:p>
          <a:p>
            <a:r>
              <a:rPr lang="fr-FR" dirty="0"/>
              <a:t>France : 22000 places en plus depuis 1985</a:t>
            </a:r>
          </a:p>
        </p:txBody>
      </p:sp>
    </p:spTree>
    <p:extLst>
      <p:ext uri="{BB962C8B-B14F-4D97-AF65-F5344CB8AC3E}">
        <p14:creationId xmlns:p14="http://schemas.microsoft.com/office/powerpoint/2010/main" val="38078819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5252235" y="1646085"/>
            <a:ext cx="5121188" cy="923330"/>
          </a:xfrm>
          <a:prstGeom prst="rect">
            <a:avLst/>
          </a:prstGeom>
          <a:noFill/>
        </p:spPr>
        <p:txBody>
          <a:bodyPr wrap="none" rtlCol="0">
            <a:spAutoFit/>
          </a:bodyPr>
          <a:lstStyle/>
          <a:p>
            <a:r>
              <a:rPr lang="fr-FR" dirty="0"/>
              <a:t>Impératif communautaire élevé : toute transgression</a:t>
            </a:r>
          </a:p>
          <a:p>
            <a:r>
              <a:rPr lang="fr-FR" dirty="0"/>
              <a:t> à l’égard de la règle ( dérivant du droit canonique)</a:t>
            </a:r>
          </a:p>
          <a:p>
            <a:r>
              <a:rPr lang="fr-FR" dirty="0"/>
              <a:t> commune , porte atteinte à la cohésion du groupe</a:t>
            </a:r>
          </a:p>
        </p:txBody>
      </p:sp>
      <p:sp>
        <p:nvSpPr>
          <p:cNvPr id="7" name="ZoneTexte 6"/>
          <p:cNvSpPr txBox="1"/>
          <p:nvPr/>
        </p:nvSpPr>
        <p:spPr>
          <a:xfrm>
            <a:off x="5421687" y="3956377"/>
            <a:ext cx="5176304" cy="923330"/>
          </a:xfrm>
          <a:prstGeom prst="rect">
            <a:avLst/>
          </a:prstGeom>
          <a:noFill/>
        </p:spPr>
        <p:txBody>
          <a:bodyPr wrap="none" rtlCol="0">
            <a:spAutoFit/>
          </a:bodyPr>
          <a:lstStyle/>
          <a:p>
            <a:r>
              <a:rPr lang="fr-FR" dirty="0"/>
              <a:t>Expiation par la souffrance :  la peine touche le corps.</a:t>
            </a:r>
          </a:p>
          <a:p>
            <a:r>
              <a:rPr lang="fr-FR" dirty="0"/>
              <a:t>L’incarcération n’est pas une peine en soi, juste un</a:t>
            </a:r>
          </a:p>
          <a:p>
            <a:r>
              <a:rPr lang="fr-FR" dirty="0"/>
              <a:t>passage avant d’exécuter la sentence</a:t>
            </a:r>
          </a:p>
        </p:txBody>
      </p:sp>
      <p:sp>
        <p:nvSpPr>
          <p:cNvPr id="11" name="ZoneTexte 10"/>
          <p:cNvSpPr txBox="1"/>
          <p:nvPr/>
        </p:nvSpPr>
        <p:spPr>
          <a:xfrm>
            <a:off x="3291435" y="832158"/>
            <a:ext cx="5769849" cy="369332"/>
          </a:xfrm>
          <a:prstGeom prst="rect">
            <a:avLst/>
          </a:prstGeom>
          <a:noFill/>
        </p:spPr>
        <p:txBody>
          <a:bodyPr wrap="none" rtlCol="0">
            <a:spAutoFit/>
          </a:bodyPr>
          <a:lstStyle/>
          <a:p>
            <a:r>
              <a:rPr lang="fr-FR" b="1" dirty="0">
                <a:solidFill>
                  <a:srgbClr val="FF0000"/>
                </a:solidFill>
              </a:rPr>
              <a:t> </a:t>
            </a:r>
            <a:r>
              <a:rPr lang="fr-FR" b="1" dirty="0"/>
              <a:t>l’ Ancien régime…une organisation d’inspiration religieuse</a:t>
            </a:r>
          </a:p>
        </p:txBody>
      </p:sp>
      <p:sp>
        <p:nvSpPr>
          <p:cNvPr id="12" name="ZoneTexte 11"/>
          <p:cNvSpPr txBox="1"/>
          <p:nvPr/>
        </p:nvSpPr>
        <p:spPr>
          <a:xfrm>
            <a:off x="5421687" y="5401692"/>
            <a:ext cx="5278646" cy="369332"/>
          </a:xfrm>
          <a:prstGeom prst="rect">
            <a:avLst/>
          </a:prstGeom>
          <a:noFill/>
        </p:spPr>
        <p:txBody>
          <a:bodyPr wrap="none" rtlCol="0">
            <a:spAutoFit/>
          </a:bodyPr>
          <a:lstStyle/>
          <a:p>
            <a:r>
              <a:rPr lang="fr-FR" dirty="0"/>
              <a:t>Le jugement relève du droit divin (Inquisition/ Ordalie)</a:t>
            </a:r>
          </a:p>
        </p:txBody>
      </p:sp>
      <p:sp>
        <p:nvSpPr>
          <p:cNvPr id="14" name="ZoneTexte 13"/>
          <p:cNvSpPr txBox="1"/>
          <p:nvPr/>
        </p:nvSpPr>
        <p:spPr>
          <a:xfrm>
            <a:off x="5173527" y="3124238"/>
            <a:ext cx="5549491" cy="369332"/>
          </a:xfrm>
          <a:prstGeom prst="rect">
            <a:avLst/>
          </a:prstGeom>
          <a:noFill/>
        </p:spPr>
        <p:txBody>
          <a:bodyPr wrap="none" rtlCol="0">
            <a:spAutoFit/>
          </a:bodyPr>
          <a:lstStyle/>
          <a:p>
            <a:r>
              <a:rPr lang="fr-FR" dirty="0"/>
              <a:t>Pour cette raison, la sentence est exécutée publiquement</a:t>
            </a:r>
          </a:p>
        </p:txBody>
      </p:sp>
      <p:sp>
        <p:nvSpPr>
          <p:cNvPr id="15" name="ZoneTexte 14"/>
          <p:cNvSpPr txBox="1"/>
          <p:nvPr/>
        </p:nvSpPr>
        <p:spPr>
          <a:xfrm>
            <a:off x="2005746" y="1693519"/>
            <a:ext cx="2494906" cy="369332"/>
          </a:xfrm>
          <a:prstGeom prst="rect">
            <a:avLst/>
          </a:prstGeom>
          <a:noFill/>
        </p:spPr>
        <p:txBody>
          <a:bodyPr wrap="none" rtlCol="0">
            <a:spAutoFit/>
          </a:bodyPr>
          <a:lstStyle/>
          <a:p>
            <a:r>
              <a:rPr lang="fr-FR" dirty="0"/>
              <a:t>Monarchie de droit divin</a:t>
            </a:r>
          </a:p>
        </p:txBody>
      </p:sp>
      <p:sp>
        <p:nvSpPr>
          <p:cNvPr id="16" name="ZoneTexte 15"/>
          <p:cNvSpPr txBox="1"/>
          <p:nvPr/>
        </p:nvSpPr>
        <p:spPr>
          <a:xfrm>
            <a:off x="1947354" y="2657070"/>
            <a:ext cx="2693686" cy="923330"/>
          </a:xfrm>
          <a:prstGeom prst="rect">
            <a:avLst/>
          </a:prstGeom>
          <a:noFill/>
        </p:spPr>
        <p:txBody>
          <a:bodyPr wrap="none" rtlCol="0">
            <a:spAutoFit/>
          </a:bodyPr>
          <a:lstStyle/>
          <a:p>
            <a:r>
              <a:rPr lang="fr-FR" dirty="0"/>
              <a:t>Les personnes ne sont pas </a:t>
            </a:r>
          </a:p>
          <a:p>
            <a:r>
              <a:rPr lang="fr-FR" dirty="0"/>
              <a:t>des citoyens mais des</a:t>
            </a:r>
          </a:p>
          <a:p>
            <a:r>
              <a:rPr lang="fr-FR" dirty="0"/>
              <a:t>sujets</a:t>
            </a:r>
          </a:p>
        </p:txBody>
      </p:sp>
      <p:sp>
        <p:nvSpPr>
          <p:cNvPr id="17" name="ZoneTexte 16"/>
          <p:cNvSpPr txBox="1"/>
          <p:nvPr/>
        </p:nvSpPr>
        <p:spPr>
          <a:xfrm>
            <a:off x="1932756" y="4029387"/>
            <a:ext cx="3395694" cy="646331"/>
          </a:xfrm>
          <a:prstGeom prst="rect">
            <a:avLst/>
          </a:prstGeom>
          <a:noFill/>
        </p:spPr>
        <p:txBody>
          <a:bodyPr wrap="none" rtlCol="0">
            <a:spAutoFit/>
          </a:bodyPr>
          <a:lstStyle/>
          <a:p>
            <a:r>
              <a:rPr lang="fr-FR" dirty="0"/>
              <a:t>Elles sont assujetties aux principes</a:t>
            </a:r>
          </a:p>
          <a:p>
            <a:r>
              <a:rPr lang="fr-FR" dirty="0"/>
              <a:t>et aux règles relevant du religieux </a:t>
            </a:r>
          </a:p>
        </p:txBody>
      </p:sp>
      <p:cxnSp>
        <p:nvCxnSpPr>
          <p:cNvPr id="21" name="Connecteur droit avec flèche 20"/>
          <p:cNvCxnSpPr/>
          <p:nvPr/>
        </p:nvCxnSpPr>
        <p:spPr>
          <a:xfrm rot="5400000">
            <a:off x="2869199" y="2352661"/>
            <a:ext cx="594219" cy="1459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3" name="Connecteur droit avec flèche 22"/>
          <p:cNvCxnSpPr/>
          <p:nvPr/>
        </p:nvCxnSpPr>
        <p:spPr>
          <a:xfrm rot="5400000">
            <a:off x="2815926" y="3686302"/>
            <a:ext cx="686167"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Connecteur droit avec flèche 24"/>
          <p:cNvCxnSpPr/>
          <p:nvPr/>
        </p:nvCxnSpPr>
        <p:spPr>
          <a:xfrm rot="5400000">
            <a:off x="7584066" y="2834044"/>
            <a:ext cx="317606"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7" name="Connecteur droit avec flèche 26"/>
          <p:cNvCxnSpPr/>
          <p:nvPr/>
        </p:nvCxnSpPr>
        <p:spPr>
          <a:xfrm rot="5400000">
            <a:off x="7530773" y="3704873"/>
            <a:ext cx="422607"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9" name="Connecteur droit avec flèche 28"/>
          <p:cNvCxnSpPr/>
          <p:nvPr/>
        </p:nvCxnSpPr>
        <p:spPr>
          <a:xfrm rot="5400000">
            <a:off x="7481278" y="5212302"/>
            <a:ext cx="52477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0" name="ZoneTexte 29"/>
          <p:cNvSpPr txBox="1"/>
          <p:nvPr/>
        </p:nvSpPr>
        <p:spPr>
          <a:xfrm>
            <a:off x="1918160" y="5084872"/>
            <a:ext cx="3860352" cy="1200329"/>
          </a:xfrm>
          <a:prstGeom prst="rect">
            <a:avLst/>
          </a:prstGeom>
          <a:noFill/>
        </p:spPr>
        <p:txBody>
          <a:bodyPr wrap="none" rtlCol="0">
            <a:spAutoFit/>
          </a:bodyPr>
          <a:lstStyle/>
          <a:p>
            <a:r>
              <a:rPr lang="fr-FR" dirty="0"/>
              <a:t>Les droits et les devoirs des sujets sont </a:t>
            </a:r>
          </a:p>
          <a:p>
            <a:r>
              <a:rPr lang="fr-FR" dirty="0"/>
              <a:t>différents selon l’appartenance</a:t>
            </a:r>
          </a:p>
          <a:p>
            <a:r>
              <a:rPr lang="fr-FR" dirty="0"/>
              <a:t>à tel ou tel ordre (les inégalités sont</a:t>
            </a:r>
          </a:p>
          <a:p>
            <a:r>
              <a:rPr lang="fr-FR" dirty="0"/>
              <a:t>justifiées)</a:t>
            </a:r>
          </a:p>
        </p:txBody>
      </p:sp>
      <p:cxnSp>
        <p:nvCxnSpPr>
          <p:cNvPr id="32" name="Connecteur droit avec flèche 31"/>
          <p:cNvCxnSpPr/>
          <p:nvPr/>
        </p:nvCxnSpPr>
        <p:spPr>
          <a:xfrm rot="5400000">
            <a:off x="2953637" y="4880294"/>
            <a:ext cx="409154"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 name="ZoneTexte 1">
            <a:extLst>
              <a:ext uri="{FF2B5EF4-FFF2-40B4-BE49-F238E27FC236}">
                <a16:creationId xmlns:a16="http://schemas.microsoft.com/office/drawing/2014/main" id="{D4D6C127-70BB-5C03-D373-A1691D62204B}"/>
              </a:ext>
            </a:extLst>
          </p:cNvPr>
          <p:cNvSpPr txBox="1"/>
          <p:nvPr/>
        </p:nvSpPr>
        <p:spPr>
          <a:xfrm>
            <a:off x="5252235" y="256478"/>
            <a:ext cx="1908536" cy="369332"/>
          </a:xfrm>
          <a:prstGeom prst="rect">
            <a:avLst/>
          </a:prstGeom>
          <a:noFill/>
        </p:spPr>
        <p:txBody>
          <a:bodyPr wrap="none" rtlCol="0">
            <a:spAutoFit/>
          </a:bodyPr>
          <a:lstStyle/>
          <a:p>
            <a:r>
              <a:rPr lang="fr-FR" b="1" dirty="0">
                <a:solidFill>
                  <a:srgbClr val="FF0000"/>
                </a:solidFill>
              </a:rPr>
              <a:t>Histoire longue 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2" grpId="0"/>
      <p:bldP spid="14" grpId="0"/>
      <p:bldP spid="15" grpId="0"/>
      <p:bldP spid="16" grpId="0"/>
      <p:bldP spid="17" grpId="0"/>
      <p:bldP spid="3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2">
            <a:extLst>
              <a:ext uri="{FF2B5EF4-FFF2-40B4-BE49-F238E27FC236}">
                <a16:creationId xmlns:a16="http://schemas.microsoft.com/office/drawing/2014/main" id="{B08EF207-0CF3-B344-5852-71ECAEC90A0E}"/>
              </a:ext>
            </a:extLst>
          </p:cNvPr>
          <p:cNvGraphicFramePr>
            <a:graphicFrameLocks noGrp="1"/>
          </p:cNvGraphicFramePr>
          <p:nvPr>
            <p:extLst>
              <p:ext uri="{D42A27DB-BD31-4B8C-83A1-F6EECF244321}">
                <p14:modId xmlns:p14="http://schemas.microsoft.com/office/powerpoint/2010/main" val="4263163333"/>
              </p:ext>
            </p:extLst>
          </p:nvPr>
        </p:nvGraphicFramePr>
        <p:xfrm>
          <a:off x="2076226" y="951460"/>
          <a:ext cx="8083774" cy="4975659"/>
        </p:xfrm>
        <a:graphic>
          <a:graphicData uri="http://schemas.openxmlformats.org/drawingml/2006/table">
            <a:tbl>
              <a:tblPr firstRow="1" bandRow="1">
                <a:tableStyleId>{5C22544A-7EE6-4342-B048-85BDC9FD1C3A}</a:tableStyleId>
              </a:tblPr>
              <a:tblGrid>
                <a:gridCol w="4019774">
                  <a:extLst>
                    <a:ext uri="{9D8B030D-6E8A-4147-A177-3AD203B41FA5}">
                      <a16:colId xmlns:a16="http://schemas.microsoft.com/office/drawing/2014/main" val="2236762209"/>
                    </a:ext>
                  </a:extLst>
                </a:gridCol>
                <a:gridCol w="4064000">
                  <a:extLst>
                    <a:ext uri="{9D8B030D-6E8A-4147-A177-3AD203B41FA5}">
                      <a16:colId xmlns:a16="http://schemas.microsoft.com/office/drawing/2014/main" val="390035829"/>
                    </a:ext>
                  </a:extLst>
                </a:gridCol>
              </a:tblGrid>
              <a:tr h="382743">
                <a:tc>
                  <a:txBody>
                    <a:bodyPr/>
                    <a:lstStyle/>
                    <a:p>
                      <a:r>
                        <a:rPr lang="fr-FR" dirty="0"/>
                        <a:t>MA en Occitanie</a:t>
                      </a:r>
                    </a:p>
                  </a:txBody>
                  <a:tcPr/>
                </a:tc>
                <a:tc>
                  <a:txBody>
                    <a:bodyPr/>
                    <a:lstStyle/>
                    <a:p>
                      <a:r>
                        <a:rPr lang="fr-FR" dirty="0"/>
                        <a:t>Densité carcérale/Nombre de détenus</a:t>
                      </a:r>
                    </a:p>
                  </a:txBody>
                  <a:tcPr/>
                </a:tc>
                <a:extLst>
                  <a:ext uri="{0D108BD9-81ED-4DB2-BD59-A6C34878D82A}">
                    <a16:rowId xmlns:a16="http://schemas.microsoft.com/office/drawing/2014/main" val="3482982652"/>
                  </a:ext>
                </a:extLst>
              </a:tr>
              <a:tr h="382743">
                <a:tc>
                  <a:txBody>
                    <a:bodyPr/>
                    <a:lstStyle/>
                    <a:p>
                      <a:r>
                        <a:rPr lang="fr-FR" dirty="0"/>
                        <a:t>Mende</a:t>
                      </a:r>
                    </a:p>
                  </a:txBody>
                  <a:tcPr/>
                </a:tc>
                <a:tc>
                  <a:txBody>
                    <a:bodyPr/>
                    <a:lstStyle/>
                    <a:p>
                      <a:r>
                        <a:rPr lang="fr-FR" dirty="0"/>
                        <a:t>132,7%  / 65</a:t>
                      </a:r>
                    </a:p>
                  </a:txBody>
                  <a:tcPr/>
                </a:tc>
                <a:extLst>
                  <a:ext uri="{0D108BD9-81ED-4DB2-BD59-A6C34878D82A}">
                    <a16:rowId xmlns:a16="http://schemas.microsoft.com/office/drawing/2014/main" val="3238322542"/>
                  </a:ext>
                </a:extLst>
              </a:tr>
              <a:tr h="382743">
                <a:tc>
                  <a:txBody>
                    <a:bodyPr/>
                    <a:lstStyle/>
                    <a:p>
                      <a:r>
                        <a:rPr lang="fr-FR" dirty="0"/>
                        <a:t>Montauban</a:t>
                      </a:r>
                    </a:p>
                  </a:txBody>
                  <a:tcPr/>
                </a:tc>
                <a:tc>
                  <a:txBody>
                    <a:bodyPr/>
                    <a:lstStyle/>
                    <a:p>
                      <a:r>
                        <a:rPr lang="fr-FR" dirty="0"/>
                        <a:t>142% / 204</a:t>
                      </a:r>
                    </a:p>
                  </a:txBody>
                  <a:tcPr/>
                </a:tc>
                <a:extLst>
                  <a:ext uri="{0D108BD9-81ED-4DB2-BD59-A6C34878D82A}">
                    <a16:rowId xmlns:a16="http://schemas.microsoft.com/office/drawing/2014/main" val="2877767906"/>
                  </a:ext>
                </a:extLst>
              </a:tr>
              <a:tr h="382743">
                <a:tc>
                  <a:txBody>
                    <a:bodyPr/>
                    <a:lstStyle/>
                    <a:p>
                      <a:r>
                        <a:rPr lang="fr-FR" dirty="0"/>
                        <a:t>VLM</a:t>
                      </a:r>
                    </a:p>
                  </a:txBody>
                  <a:tcPr/>
                </a:tc>
                <a:tc>
                  <a:txBody>
                    <a:bodyPr/>
                    <a:lstStyle/>
                    <a:p>
                      <a:r>
                        <a:rPr lang="fr-FR" dirty="0"/>
                        <a:t>138% / 839</a:t>
                      </a:r>
                    </a:p>
                  </a:txBody>
                  <a:tcPr/>
                </a:tc>
                <a:extLst>
                  <a:ext uri="{0D108BD9-81ED-4DB2-BD59-A6C34878D82A}">
                    <a16:rowId xmlns:a16="http://schemas.microsoft.com/office/drawing/2014/main" val="2548026356"/>
                  </a:ext>
                </a:extLst>
              </a:tr>
              <a:tr h="382743">
                <a:tc>
                  <a:txBody>
                    <a:bodyPr/>
                    <a:lstStyle/>
                    <a:p>
                      <a:r>
                        <a:rPr lang="fr-FR" dirty="0"/>
                        <a:t>Rodez</a:t>
                      </a:r>
                    </a:p>
                  </a:txBody>
                  <a:tcPr/>
                </a:tc>
                <a:tc>
                  <a:txBody>
                    <a:bodyPr/>
                    <a:lstStyle/>
                    <a:p>
                      <a:r>
                        <a:rPr lang="fr-FR" dirty="0"/>
                        <a:t>140% /138</a:t>
                      </a:r>
                    </a:p>
                  </a:txBody>
                  <a:tcPr/>
                </a:tc>
                <a:extLst>
                  <a:ext uri="{0D108BD9-81ED-4DB2-BD59-A6C34878D82A}">
                    <a16:rowId xmlns:a16="http://schemas.microsoft.com/office/drawing/2014/main" val="2484027103"/>
                  </a:ext>
                </a:extLst>
              </a:tr>
              <a:tr h="382743">
                <a:tc>
                  <a:txBody>
                    <a:bodyPr/>
                    <a:lstStyle/>
                    <a:p>
                      <a:r>
                        <a:rPr lang="fr-FR" dirty="0">
                          <a:solidFill>
                            <a:srgbClr val="FF0000"/>
                          </a:solidFill>
                        </a:rPr>
                        <a:t>Seysses</a:t>
                      </a:r>
                    </a:p>
                  </a:txBody>
                  <a:tcPr/>
                </a:tc>
                <a:tc>
                  <a:txBody>
                    <a:bodyPr/>
                    <a:lstStyle/>
                    <a:p>
                      <a:r>
                        <a:rPr lang="fr-FR" dirty="0">
                          <a:solidFill>
                            <a:srgbClr val="FF0000"/>
                          </a:solidFill>
                        </a:rPr>
                        <a:t>158% / 1018</a:t>
                      </a:r>
                    </a:p>
                  </a:txBody>
                  <a:tcPr/>
                </a:tc>
                <a:extLst>
                  <a:ext uri="{0D108BD9-81ED-4DB2-BD59-A6C34878D82A}">
                    <a16:rowId xmlns:a16="http://schemas.microsoft.com/office/drawing/2014/main" val="2517220150"/>
                  </a:ext>
                </a:extLst>
              </a:tr>
              <a:tr h="382743">
                <a:tc>
                  <a:txBody>
                    <a:bodyPr/>
                    <a:lstStyle/>
                    <a:p>
                      <a:r>
                        <a:rPr lang="fr-FR" dirty="0"/>
                        <a:t>Albi</a:t>
                      </a:r>
                    </a:p>
                  </a:txBody>
                  <a:tcPr/>
                </a:tc>
                <a:tc>
                  <a:txBody>
                    <a:bodyPr/>
                    <a:lstStyle/>
                    <a:p>
                      <a:r>
                        <a:rPr lang="fr-FR" dirty="0"/>
                        <a:t>157% / 165</a:t>
                      </a:r>
                    </a:p>
                  </a:txBody>
                  <a:tcPr/>
                </a:tc>
                <a:extLst>
                  <a:ext uri="{0D108BD9-81ED-4DB2-BD59-A6C34878D82A}">
                    <a16:rowId xmlns:a16="http://schemas.microsoft.com/office/drawing/2014/main" val="2583304612"/>
                  </a:ext>
                </a:extLst>
              </a:tr>
              <a:tr h="382743">
                <a:tc>
                  <a:txBody>
                    <a:bodyPr/>
                    <a:lstStyle/>
                    <a:p>
                      <a:r>
                        <a:rPr lang="fr-FR" dirty="0">
                          <a:solidFill>
                            <a:srgbClr val="FF0000"/>
                          </a:solidFill>
                        </a:rPr>
                        <a:t>Béziers</a:t>
                      </a:r>
                    </a:p>
                  </a:txBody>
                  <a:tcPr/>
                </a:tc>
                <a:tc>
                  <a:txBody>
                    <a:bodyPr/>
                    <a:lstStyle/>
                    <a:p>
                      <a:r>
                        <a:rPr lang="fr-FR" dirty="0">
                          <a:solidFill>
                            <a:srgbClr val="FF0000"/>
                          </a:solidFill>
                        </a:rPr>
                        <a:t>145% / 565</a:t>
                      </a:r>
                    </a:p>
                  </a:txBody>
                  <a:tcPr/>
                </a:tc>
                <a:extLst>
                  <a:ext uri="{0D108BD9-81ED-4DB2-BD59-A6C34878D82A}">
                    <a16:rowId xmlns:a16="http://schemas.microsoft.com/office/drawing/2014/main" val="2669989293"/>
                  </a:ext>
                </a:extLst>
              </a:tr>
              <a:tr h="382743">
                <a:tc>
                  <a:txBody>
                    <a:bodyPr/>
                    <a:lstStyle/>
                    <a:p>
                      <a:r>
                        <a:rPr lang="fr-FR" dirty="0"/>
                        <a:t>Tarbes</a:t>
                      </a:r>
                    </a:p>
                  </a:txBody>
                  <a:tcPr/>
                </a:tc>
                <a:tc>
                  <a:txBody>
                    <a:bodyPr/>
                    <a:lstStyle/>
                    <a:p>
                      <a:r>
                        <a:rPr lang="fr-FR" dirty="0"/>
                        <a:t>159% / 108</a:t>
                      </a:r>
                    </a:p>
                  </a:txBody>
                  <a:tcPr/>
                </a:tc>
                <a:extLst>
                  <a:ext uri="{0D108BD9-81ED-4DB2-BD59-A6C34878D82A}">
                    <a16:rowId xmlns:a16="http://schemas.microsoft.com/office/drawing/2014/main" val="1677449212"/>
                  </a:ext>
                </a:extLst>
              </a:tr>
              <a:tr h="382743">
                <a:tc>
                  <a:txBody>
                    <a:bodyPr/>
                    <a:lstStyle/>
                    <a:p>
                      <a:r>
                        <a:rPr lang="fr-FR" dirty="0">
                          <a:solidFill>
                            <a:srgbClr val="FF0000"/>
                          </a:solidFill>
                        </a:rPr>
                        <a:t>Perpignan</a:t>
                      </a:r>
                    </a:p>
                  </a:txBody>
                  <a:tcPr/>
                </a:tc>
                <a:tc>
                  <a:txBody>
                    <a:bodyPr/>
                    <a:lstStyle/>
                    <a:p>
                      <a:r>
                        <a:rPr lang="fr-FR" dirty="0">
                          <a:solidFill>
                            <a:srgbClr val="FF0000"/>
                          </a:solidFill>
                        </a:rPr>
                        <a:t>195% / 383</a:t>
                      </a:r>
                    </a:p>
                  </a:txBody>
                  <a:tcPr/>
                </a:tc>
                <a:extLst>
                  <a:ext uri="{0D108BD9-81ED-4DB2-BD59-A6C34878D82A}">
                    <a16:rowId xmlns:a16="http://schemas.microsoft.com/office/drawing/2014/main" val="1327442191"/>
                  </a:ext>
                </a:extLst>
              </a:tr>
              <a:tr h="382743">
                <a:tc>
                  <a:txBody>
                    <a:bodyPr/>
                    <a:lstStyle/>
                    <a:p>
                      <a:r>
                        <a:rPr lang="fr-FR" dirty="0"/>
                        <a:t>Foix</a:t>
                      </a:r>
                    </a:p>
                  </a:txBody>
                  <a:tcPr/>
                </a:tc>
                <a:tc>
                  <a:txBody>
                    <a:bodyPr/>
                    <a:lstStyle/>
                    <a:p>
                      <a:r>
                        <a:rPr lang="fr-FR" dirty="0">
                          <a:solidFill>
                            <a:srgbClr val="FF0000"/>
                          </a:solidFill>
                        </a:rPr>
                        <a:t>196%/ </a:t>
                      </a:r>
                      <a:r>
                        <a:rPr lang="fr-FR" dirty="0"/>
                        <a:t>127</a:t>
                      </a:r>
                    </a:p>
                  </a:txBody>
                  <a:tcPr/>
                </a:tc>
                <a:extLst>
                  <a:ext uri="{0D108BD9-81ED-4DB2-BD59-A6C34878D82A}">
                    <a16:rowId xmlns:a16="http://schemas.microsoft.com/office/drawing/2014/main" val="2684212733"/>
                  </a:ext>
                </a:extLst>
              </a:tr>
              <a:tr h="382743">
                <a:tc>
                  <a:txBody>
                    <a:bodyPr/>
                    <a:lstStyle/>
                    <a:p>
                      <a:r>
                        <a:rPr lang="fr-FR" dirty="0">
                          <a:solidFill>
                            <a:srgbClr val="FF0000"/>
                          </a:solidFill>
                        </a:rPr>
                        <a:t>Nîmes</a:t>
                      </a:r>
                    </a:p>
                  </a:txBody>
                  <a:tcPr/>
                </a:tc>
                <a:tc>
                  <a:txBody>
                    <a:bodyPr/>
                    <a:lstStyle/>
                    <a:p>
                      <a:r>
                        <a:rPr lang="fr-FR" dirty="0">
                          <a:solidFill>
                            <a:srgbClr val="FF0000"/>
                          </a:solidFill>
                        </a:rPr>
                        <a:t>212% / 424</a:t>
                      </a:r>
                    </a:p>
                  </a:txBody>
                  <a:tcPr/>
                </a:tc>
                <a:extLst>
                  <a:ext uri="{0D108BD9-81ED-4DB2-BD59-A6C34878D82A}">
                    <a16:rowId xmlns:a16="http://schemas.microsoft.com/office/drawing/2014/main" val="3541065436"/>
                  </a:ext>
                </a:extLst>
              </a:tr>
              <a:tr h="382743">
                <a:tc>
                  <a:txBody>
                    <a:bodyPr/>
                    <a:lstStyle/>
                    <a:p>
                      <a:r>
                        <a:rPr lang="fr-FR" dirty="0"/>
                        <a:t>Carcassonne</a:t>
                      </a:r>
                    </a:p>
                  </a:txBody>
                  <a:tcPr/>
                </a:tc>
                <a:tc>
                  <a:txBody>
                    <a:bodyPr/>
                    <a:lstStyle/>
                    <a:p>
                      <a:r>
                        <a:rPr lang="fr-FR" dirty="0">
                          <a:solidFill>
                            <a:srgbClr val="FF0000"/>
                          </a:solidFill>
                        </a:rPr>
                        <a:t>214% </a:t>
                      </a:r>
                      <a:r>
                        <a:rPr lang="fr-FR" dirty="0"/>
                        <a:t>/137</a:t>
                      </a:r>
                    </a:p>
                  </a:txBody>
                  <a:tcPr/>
                </a:tc>
                <a:extLst>
                  <a:ext uri="{0D108BD9-81ED-4DB2-BD59-A6C34878D82A}">
                    <a16:rowId xmlns:a16="http://schemas.microsoft.com/office/drawing/2014/main" val="3549330774"/>
                  </a:ext>
                </a:extLst>
              </a:tr>
            </a:tbl>
          </a:graphicData>
        </a:graphic>
      </p:graphicFrame>
      <p:sp>
        <p:nvSpPr>
          <p:cNvPr id="3" name="ZoneTexte 2">
            <a:extLst>
              <a:ext uri="{FF2B5EF4-FFF2-40B4-BE49-F238E27FC236}">
                <a16:creationId xmlns:a16="http://schemas.microsoft.com/office/drawing/2014/main" id="{490B29C3-26E1-A62E-8E32-5A035B12512D}"/>
              </a:ext>
            </a:extLst>
          </p:cNvPr>
          <p:cNvSpPr txBox="1"/>
          <p:nvPr/>
        </p:nvSpPr>
        <p:spPr>
          <a:xfrm>
            <a:off x="3780263" y="301087"/>
            <a:ext cx="4349781" cy="461665"/>
          </a:xfrm>
          <a:prstGeom prst="rect">
            <a:avLst/>
          </a:prstGeom>
          <a:noFill/>
        </p:spPr>
        <p:txBody>
          <a:bodyPr wrap="none" rtlCol="0">
            <a:spAutoFit/>
          </a:bodyPr>
          <a:lstStyle/>
          <a:p>
            <a:r>
              <a:rPr lang="fr-FR" sz="2400" dirty="0"/>
              <a:t>Situation dans la région Occitanie</a:t>
            </a:r>
          </a:p>
        </p:txBody>
      </p:sp>
      <p:sp>
        <p:nvSpPr>
          <p:cNvPr id="4" name="ZoneTexte 3">
            <a:extLst>
              <a:ext uri="{FF2B5EF4-FFF2-40B4-BE49-F238E27FC236}">
                <a16:creationId xmlns:a16="http://schemas.microsoft.com/office/drawing/2014/main" id="{85FD4902-78B4-8875-75EA-D90AFD8EE460}"/>
              </a:ext>
            </a:extLst>
          </p:cNvPr>
          <p:cNvSpPr txBox="1"/>
          <p:nvPr/>
        </p:nvSpPr>
        <p:spPr>
          <a:xfrm>
            <a:off x="9801933" y="6244683"/>
            <a:ext cx="2052357" cy="276999"/>
          </a:xfrm>
          <a:prstGeom prst="rect">
            <a:avLst/>
          </a:prstGeom>
          <a:noFill/>
        </p:spPr>
        <p:txBody>
          <a:bodyPr wrap="none" rtlCol="0">
            <a:spAutoFit/>
          </a:bodyPr>
          <a:lstStyle/>
          <a:p>
            <a:r>
              <a:rPr lang="fr-FR" sz="1200" dirty="0"/>
              <a:t>Source: ministère de la justice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4">
            <a:extLst>
              <a:ext uri="{FF2B5EF4-FFF2-40B4-BE49-F238E27FC236}">
                <a16:creationId xmlns:a16="http://schemas.microsoft.com/office/drawing/2014/main" id="{3FEF0F86-B4E3-4542-3A85-5CF8A43626C9}"/>
              </a:ext>
            </a:extLst>
          </p:cNvPr>
          <p:cNvGraphicFramePr>
            <a:graphicFrameLocks noGrp="1"/>
          </p:cNvGraphicFramePr>
          <p:nvPr>
            <p:ph idx="1"/>
            <p:extLst>
              <p:ext uri="{D42A27DB-BD31-4B8C-83A1-F6EECF244321}">
                <p14:modId xmlns:p14="http://schemas.microsoft.com/office/powerpoint/2010/main" val="2258068799"/>
              </p:ext>
            </p:extLst>
          </p:nvPr>
        </p:nvGraphicFramePr>
        <p:xfrm>
          <a:off x="838200" y="2048645"/>
          <a:ext cx="10515600" cy="2763520"/>
        </p:xfrm>
        <a:graphic>
          <a:graphicData uri="http://schemas.openxmlformats.org/drawingml/2006/table">
            <a:tbl>
              <a:tblPr firstRow="1" bandRow="1">
                <a:tableStyleId>{5C22544A-7EE6-4342-B048-85BDC9FD1C3A}</a:tableStyleId>
              </a:tblPr>
              <a:tblGrid>
                <a:gridCol w="2103120">
                  <a:extLst>
                    <a:ext uri="{9D8B030D-6E8A-4147-A177-3AD203B41FA5}">
                      <a16:colId xmlns:a16="http://schemas.microsoft.com/office/drawing/2014/main" val="3004578356"/>
                    </a:ext>
                  </a:extLst>
                </a:gridCol>
                <a:gridCol w="2103120">
                  <a:extLst>
                    <a:ext uri="{9D8B030D-6E8A-4147-A177-3AD203B41FA5}">
                      <a16:colId xmlns:a16="http://schemas.microsoft.com/office/drawing/2014/main" val="891866021"/>
                    </a:ext>
                  </a:extLst>
                </a:gridCol>
                <a:gridCol w="2103120">
                  <a:extLst>
                    <a:ext uri="{9D8B030D-6E8A-4147-A177-3AD203B41FA5}">
                      <a16:colId xmlns:a16="http://schemas.microsoft.com/office/drawing/2014/main" val="2067310097"/>
                    </a:ext>
                  </a:extLst>
                </a:gridCol>
                <a:gridCol w="2103120">
                  <a:extLst>
                    <a:ext uri="{9D8B030D-6E8A-4147-A177-3AD203B41FA5}">
                      <a16:colId xmlns:a16="http://schemas.microsoft.com/office/drawing/2014/main" val="622307355"/>
                    </a:ext>
                  </a:extLst>
                </a:gridCol>
                <a:gridCol w="2103120">
                  <a:extLst>
                    <a:ext uri="{9D8B030D-6E8A-4147-A177-3AD203B41FA5}">
                      <a16:colId xmlns:a16="http://schemas.microsoft.com/office/drawing/2014/main" val="1750361453"/>
                    </a:ext>
                  </a:extLst>
                </a:gridCol>
              </a:tblGrid>
              <a:tr h="370840">
                <a:tc>
                  <a:txBody>
                    <a:bodyPr/>
                    <a:lstStyle/>
                    <a:p>
                      <a:endParaRPr lang="fr-FR" dirty="0"/>
                    </a:p>
                  </a:txBody>
                  <a:tcPr/>
                </a:tc>
                <a:tc>
                  <a:txBody>
                    <a:bodyPr/>
                    <a:lstStyle/>
                    <a:p>
                      <a:r>
                        <a:rPr lang="fr-FR" dirty="0"/>
                        <a:t>1/10/2019</a:t>
                      </a:r>
                    </a:p>
                  </a:txBody>
                  <a:tcPr/>
                </a:tc>
                <a:tc>
                  <a:txBody>
                    <a:bodyPr/>
                    <a:lstStyle/>
                    <a:p>
                      <a:r>
                        <a:rPr lang="fr-FR" dirty="0"/>
                        <a:t>1/10/2020</a:t>
                      </a:r>
                    </a:p>
                  </a:txBody>
                  <a:tcPr/>
                </a:tc>
                <a:tc>
                  <a:txBody>
                    <a:bodyPr/>
                    <a:lstStyle/>
                    <a:p>
                      <a:r>
                        <a:rPr lang="fr-FR" dirty="0"/>
                        <a:t>1/4/2021</a:t>
                      </a:r>
                    </a:p>
                  </a:txBody>
                  <a:tcPr/>
                </a:tc>
                <a:tc>
                  <a:txBody>
                    <a:bodyPr/>
                    <a:lstStyle/>
                    <a:p>
                      <a:r>
                        <a:rPr lang="fr-FR" dirty="0"/>
                        <a:t>1/10/2022</a:t>
                      </a:r>
                    </a:p>
                  </a:txBody>
                  <a:tcPr/>
                </a:tc>
                <a:extLst>
                  <a:ext uri="{0D108BD9-81ED-4DB2-BD59-A6C34878D82A}">
                    <a16:rowId xmlns:a16="http://schemas.microsoft.com/office/drawing/2014/main" val="367283610"/>
                  </a:ext>
                </a:extLst>
              </a:tr>
              <a:tr h="370840">
                <a:tc>
                  <a:txBody>
                    <a:bodyPr/>
                    <a:lstStyle/>
                    <a:p>
                      <a:r>
                        <a:rPr lang="fr-FR" dirty="0"/>
                        <a:t>En détention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70818</a:t>
                      </a:r>
                    </a:p>
                    <a:p>
                      <a:endParaRPr lang="fr-FR" dirty="0"/>
                    </a:p>
                  </a:txBody>
                  <a:tcPr/>
                </a:tc>
                <a:tc>
                  <a:txBody>
                    <a:bodyPr/>
                    <a:lstStyle/>
                    <a:p>
                      <a:r>
                        <a:rPr lang="fr-FR" dirty="0"/>
                        <a:t>61102</a:t>
                      </a:r>
                    </a:p>
                  </a:txBody>
                  <a:tcPr/>
                </a:tc>
                <a:tc>
                  <a:txBody>
                    <a:bodyPr/>
                    <a:lstStyle/>
                    <a:p>
                      <a:r>
                        <a:rPr lang="fr-FR" dirty="0"/>
                        <a:t>65935</a:t>
                      </a:r>
                    </a:p>
                  </a:txBody>
                  <a:tcPr/>
                </a:tc>
                <a:tc>
                  <a:txBody>
                    <a:bodyPr/>
                    <a:lstStyle/>
                    <a:p>
                      <a:r>
                        <a:rPr lang="fr-FR" dirty="0"/>
                        <a:t>72350</a:t>
                      </a:r>
                    </a:p>
                  </a:txBody>
                  <a:tcPr/>
                </a:tc>
                <a:extLst>
                  <a:ext uri="{0D108BD9-81ED-4DB2-BD59-A6C34878D82A}">
                    <a16:rowId xmlns:a16="http://schemas.microsoft.com/office/drawing/2014/main" val="1136867478"/>
                  </a:ext>
                </a:extLst>
              </a:tr>
              <a:tr h="370840">
                <a:tc>
                  <a:txBody>
                    <a:bodyPr/>
                    <a:lstStyle/>
                    <a:p>
                      <a:r>
                        <a:rPr lang="fr-FR" dirty="0"/>
                        <a:t>En MA</a:t>
                      </a:r>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r>
                        <a:rPr lang="fr-FR" dirty="0"/>
                        <a:t>49604</a:t>
                      </a:r>
                    </a:p>
                  </a:txBody>
                  <a:tcPr/>
                </a:tc>
                <a:extLst>
                  <a:ext uri="{0D108BD9-81ED-4DB2-BD59-A6C34878D82A}">
                    <a16:rowId xmlns:a16="http://schemas.microsoft.com/office/drawing/2014/main" val="402200510"/>
                  </a:ext>
                </a:extLst>
              </a:tr>
              <a:tr h="370840">
                <a:tc>
                  <a:txBody>
                    <a:bodyPr/>
                    <a:lstStyle/>
                    <a:p>
                      <a:r>
                        <a:rPr lang="fr-FR" dirty="0"/>
                        <a:t>Prévenus</a:t>
                      </a:r>
                    </a:p>
                  </a:txBody>
                  <a:tcPr/>
                </a:tc>
                <a:tc>
                  <a:txBody>
                    <a:bodyPr/>
                    <a:lstStyle/>
                    <a:p>
                      <a:r>
                        <a:rPr lang="fr-FR" dirty="0"/>
                        <a:t>20959 (30%)</a:t>
                      </a:r>
                    </a:p>
                  </a:txBody>
                  <a:tcPr/>
                </a:tc>
                <a:tc>
                  <a:txBody>
                    <a:bodyPr/>
                    <a:lstStyle/>
                    <a:p>
                      <a:r>
                        <a:rPr lang="fr-FR" dirty="0"/>
                        <a:t>20009 (33%)</a:t>
                      </a:r>
                    </a:p>
                  </a:txBody>
                  <a:tcPr/>
                </a:tc>
                <a:tc>
                  <a:txBody>
                    <a:bodyPr/>
                    <a:lstStyle/>
                    <a:p>
                      <a:r>
                        <a:rPr lang="fr-FR" dirty="0"/>
                        <a:t>18514(28%)</a:t>
                      </a:r>
                    </a:p>
                  </a:txBody>
                  <a:tcPr/>
                </a:tc>
                <a:tc>
                  <a:txBody>
                    <a:bodyPr/>
                    <a:lstStyle/>
                    <a:p>
                      <a:r>
                        <a:rPr lang="fr-FR" dirty="0"/>
                        <a:t>19372  (39%)</a:t>
                      </a:r>
                    </a:p>
                  </a:txBody>
                  <a:tcPr/>
                </a:tc>
                <a:extLst>
                  <a:ext uri="{0D108BD9-81ED-4DB2-BD59-A6C34878D82A}">
                    <a16:rowId xmlns:a16="http://schemas.microsoft.com/office/drawing/2014/main" val="2822202294"/>
                  </a:ext>
                </a:extLst>
              </a:tr>
              <a:tr h="370840">
                <a:tc>
                  <a:txBody>
                    <a:bodyPr/>
                    <a:lstStyle/>
                    <a:p>
                      <a:r>
                        <a:rPr lang="fr-FR" dirty="0"/>
                        <a:t>Condamnés Prévenus</a:t>
                      </a:r>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r>
                        <a:rPr lang="fr-FR" dirty="0"/>
                        <a:t>2993</a:t>
                      </a:r>
                    </a:p>
                  </a:txBody>
                  <a:tcPr/>
                </a:tc>
                <a:extLst>
                  <a:ext uri="{0D108BD9-81ED-4DB2-BD59-A6C34878D82A}">
                    <a16:rowId xmlns:a16="http://schemas.microsoft.com/office/drawing/2014/main" val="1051206729"/>
                  </a:ext>
                </a:extLst>
              </a:tr>
              <a:tr h="370840">
                <a:tc>
                  <a:txBody>
                    <a:bodyPr/>
                    <a:lstStyle/>
                    <a:p>
                      <a:r>
                        <a:rPr lang="fr-FR" dirty="0"/>
                        <a:t>Total PR+CP</a:t>
                      </a:r>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r>
                        <a:rPr lang="fr-FR" dirty="0"/>
                        <a:t>22365  (45%)</a:t>
                      </a:r>
                    </a:p>
                  </a:txBody>
                  <a:tcPr/>
                </a:tc>
                <a:extLst>
                  <a:ext uri="{0D108BD9-81ED-4DB2-BD59-A6C34878D82A}">
                    <a16:rowId xmlns:a16="http://schemas.microsoft.com/office/drawing/2014/main" val="4199431994"/>
                  </a:ext>
                </a:extLst>
              </a:tr>
            </a:tbl>
          </a:graphicData>
        </a:graphic>
      </p:graphicFrame>
      <p:sp>
        <p:nvSpPr>
          <p:cNvPr id="2" name="ZoneTexte 1">
            <a:extLst>
              <a:ext uri="{FF2B5EF4-FFF2-40B4-BE49-F238E27FC236}">
                <a16:creationId xmlns:a16="http://schemas.microsoft.com/office/drawing/2014/main" id="{EC0871A8-656A-FCD1-600E-81F0460DA2C6}"/>
              </a:ext>
            </a:extLst>
          </p:cNvPr>
          <p:cNvSpPr txBox="1"/>
          <p:nvPr/>
        </p:nvSpPr>
        <p:spPr>
          <a:xfrm>
            <a:off x="1527718" y="802888"/>
            <a:ext cx="9030101" cy="523220"/>
          </a:xfrm>
          <a:prstGeom prst="rect">
            <a:avLst/>
          </a:prstGeom>
          <a:noFill/>
        </p:spPr>
        <p:txBody>
          <a:bodyPr wrap="none" rtlCol="0">
            <a:spAutoFit/>
          </a:bodyPr>
          <a:lstStyle/>
          <a:p>
            <a:r>
              <a:rPr lang="fr-FR" sz="2800" dirty="0"/>
              <a:t>Structure de la population incarcérée par catégories pénales </a:t>
            </a:r>
          </a:p>
        </p:txBody>
      </p:sp>
    </p:spTree>
    <p:extLst>
      <p:ext uri="{BB962C8B-B14F-4D97-AF65-F5344CB8AC3E}">
        <p14:creationId xmlns:p14="http://schemas.microsoft.com/office/powerpoint/2010/main" val="2654876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A07C20-517C-8E2A-10BC-AC053FBB8042}"/>
              </a:ext>
            </a:extLst>
          </p:cNvPr>
          <p:cNvSpPr>
            <a:spLocks noGrp="1"/>
          </p:cNvSpPr>
          <p:nvPr>
            <p:ph type="title"/>
          </p:nvPr>
        </p:nvSpPr>
        <p:spPr/>
        <p:txBody>
          <a:bodyPr/>
          <a:lstStyle/>
          <a:p>
            <a:r>
              <a:rPr lang="fr-FR" dirty="0"/>
              <a:t>Des statistiques trompeuses ?</a:t>
            </a:r>
          </a:p>
        </p:txBody>
      </p:sp>
      <p:sp>
        <p:nvSpPr>
          <p:cNvPr id="4" name="ZoneTexte 3">
            <a:extLst>
              <a:ext uri="{FF2B5EF4-FFF2-40B4-BE49-F238E27FC236}">
                <a16:creationId xmlns:a16="http://schemas.microsoft.com/office/drawing/2014/main" id="{F1816147-AD29-44EB-B4AC-1243C6B80D54}"/>
              </a:ext>
            </a:extLst>
          </p:cNvPr>
          <p:cNvSpPr txBox="1"/>
          <p:nvPr/>
        </p:nvSpPr>
        <p:spPr>
          <a:xfrm>
            <a:off x="7002966" y="6266985"/>
            <a:ext cx="3459601" cy="369332"/>
          </a:xfrm>
          <a:prstGeom prst="rect">
            <a:avLst/>
          </a:prstGeom>
          <a:noFill/>
        </p:spPr>
        <p:txBody>
          <a:bodyPr wrap="none" rtlCol="0">
            <a:spAutoFit/>
          </a:bodyPr>
          <a:lstStyle/>
          <a:p>
            <a:r>
              <a:rPr lang="fr-FR" dirty="0"/>
              <a:t>Source : site de l ’OIP février 2023 </a:t>
            </a:r>
          </a:p>
        </p:txBody>
      </p:sp>
      <p:graphicFrame>
        <p:nvGraphicFramePr>
          <p:cNvPr id="3" name="Tableau 4">
            <a:extLst>
              <a:ext uri="{FF2B5EF4-FFF2-40B4-BE49-F238E27FC236}">
                <a16:creationId xmlns:a16="http://schemas.microsoft.com/office/drawing/2014/main" id="{811F1624-B434-7E61-BB3F-D027ED21DAFD}"/>
              </a:ext>
            </a:extLst>
          </p:cNvPr>
          <p:cNvGraphicFramePr>
            <a:graphicFrameLocks noGrp="1"/>
          </p:cNvGraphicFramePr>
          <p:nvPr>
            <p:extLst>
              <p:ext uri="{D42A27DB-BD31-4B8C-83A1-F6EECF244321}">
                <p14:modId xmlns:p14="http://schemas.microsoft.com/office/powerpoint/2010/main" val="3837501062"/>
              </p:ext>
            </p:extLst>
          </p:nvPr>
        </p:nvGraphicFramePr>
        <p:xfrm>
          <a:off x="2032000" y="3217537"/>
          <a:ext cx="8127999" cy="175260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3069258001"/>
                    </a:ext>
                  </a:extLst>
                </a:gridCol>
                <a:gridCol w="2709333">
                  <a:extLst>
                    <a:ext uri="{9D8B030D-6E8A-4147-A177-3AD203B41FA5}">
                      <a16:colId xmlns:a16="http://schemas.microsoft.com/office/drawing/2014/main" val="3651576772"/>
                    </a:ext>
                  </a:extLst>
                </a:gridCol>
                <a:gridCol w="2709333">
                  <a:extLst>
                    <a:ext uri="{9D8B030D-6E8A-4147-A177-3AD203B41FA5}">
                      <a16:colId xmlns:a16="http://schemas.microsoft.com/office/drawing/2014/main" val="3040752234"/>
                    </a:ext>
                  </a:extLst>
                </a:gridCol>
              </a:tblGrid>
              <a:tr h="370840">
                <a:tc>
                  <a:txBody>
                    <a:bodyPr/>
                    <a:lstStyle/>
                    <a:p>
                      <a:endParaRPr lang="fr-FR" dirty="0"/>
                    </a:p>
                  </a:txBody>
                  <a:tcPr/>
                </a:tc>
                <a:tc>
                  <a:txBody>
                    <a:bodyPr/>
                    <a:lstStyle/>
                    <a:p>
                      <a:r>
                        <a:rPr lang="fr-FR" dirty="0"/>
                        <a:t>Densité globale</a:t>
                      </a:r>
                    </a:p>
                  </a:txBody>
                  <a:tcPr/>
                </a:tc>
                <a:tc>
                  <a:txBody>
                    <a:bodyPr/>
                    <a:lstStyle/>
                    <a:p>
                      <a:r>
                        <a:rPr lang="fr-FR" dirty="0"/>
                        <a:t>Densité MA quartier hommes</a:t>
                      </a:r>
                    </a:p>
                  </a:txBody>
                  <a:tcPr/>
                </a:tc>
                <a:extLst>
                  <a:ext uri="{0D108BD9-81ED-4DB2-BD59-A6C34878D82A}">
                    <a16:rowId xmlns:a16="http://schemas.microsoft.com/office/drawing/2014/main" val="2421365562"/>
                  </a:ext>
                </a:extLst>
              </a:tr>
              <a:tr h="370840">
                <a:tc>
                  <a:txBody>
                    <a:bodyPr/>
                    <a:lstStyle/>
                    <a:p>
                      <a:r>
                        <a:rPr lang="fr-FR" dirty="0"/>
                        <a:t>Perpignan</a:t>
                      </a:r>
                    </a:p>
                  </a:txBody>
                  <a:tcPr/>
                </a:tc>
                <a:tc>
                  <a:txBody>
                    <a:bodyPr/>
                    <a:lstStyle/>
                    <a:p>
                      <a:r>
                        <a:rPr lang="fr-FR" dirty="0"/>
                        <a:t>204%</a:t>
                      </a:r>
                    </a:p>
                  </a:txBody>
                  <a:tcPr/>
                </a:tc>
                <a:tc>
                  <a:txBody>
                    <a:bodyPr/>
                    <a:lstStyle/>
                    <a:p>
                      <a:r>
                        <a:rPr lang="fr-FR" dirty="0"/>
                        <a:t>269,7%</a:t>
                      </a:r>
                    </a:p>
                  </a:txBody>
                  <a:tcPr/>
                </a:tc>
                <a:extLst>
                  <a:ext uri="{0D108BD9-81ED-4DB2-BD59-A6C34878D82A}">
                    <a16:rowId xmlns:a16="http://schemas.microsoft.com/office/drawing/2014/main" val="2129293625"/>
                  </a:ext>
                </a:extLst>
              </a:tr>
              <a:tr h="370840">
                <a:tc>
                  <a:txBody>
                    <a:bodyPr/>
                    <a:lstStyle/>
                    <a:p>
                      <a:r>
                        <a:rPr lang="fr-FR" dirty="0"/>
                        <a:t>Lons le Saunier</a:t>
                      </a:r>
                    </a:p>
                  </a:txBody>
                  <a:tcPr/>
                </a:tc>
                <a:tc>
                  <a:txBody>
                    <a:bodyPr/>
                    <a:lstStyle/>
                    <a:p>
                      <a:r>
                        <a:rPr lang="fr-FR" dirty="0"/>
                        <a:t>184%</a:t>
                      </a:r>
                    </a:p>
                  </a:txBody>
                  <a:tcPr/>
                </a:tc>
                <a:tc>
                  <a:txBody>
                    <a:bodyPr/>
                    <a:lstStyle/>
                    <a:p>
                      <a:r>
                        <a:rPr lang="fr-FR" dirty="0"/>
                        <a:t>216,7%</a:t>
                      </a:r>
                    </a:p>
                  </a:txBody>
                  <a:tcPr/>
                </a:tc>
                <a:extLst>
                  <a:ext uri="{0D108BD9-81ED-4DB2-BD59-A6C34878D82A}">
                    <a16:rowId xmlns:a16="http://schemas.microsoft.com/office/drawing/2014/main" val="3101807338"/>
                  </a:ext>
                </a:extLst>
              </a:tr>
              <a:tr h="370840">
                <a:tc>
                  <a:txBody>
                    <a:bodyPr/>
                    <a:lstStyle/>
                    <a:p>
                      <a:r>
                        <a:rPr lang="fr-FR" dirty="0"/>
                        <a:t>Limoges</a:t>
                      </a:r>
                    </a:p>
                  </a:txBody>
                  <a:tcPr/>
                </a:tc>
                <a:tc>
                  <a:txBody>
                    <a:bodyPr/>
                    <a:lstStyle/>
                    <a:p>
                      <a:r>
                        <a:rPr lang="fr-FR" dirty="0"/>
                        <a:t>176%</a:t>
                      </a:r>
                    </a:p>
                  </a:txBody>
                  <a:tcPr/>
                </a:tc>
                <a:tc>
                  <a:txBody>
                    <a:bodyPr/>
                    <a:lstStyle/>
                    <a:p>
                      <a:r>
                        <a:rPr lang="fr-FR" dirty="0"/>
                        <a:t>222,4%</a:t>
                      </a:r>
                    </a:p>
                  </a:txBody>
                  <a:tcPr/>
                </a:tc>
                <a:extLst>
                  <a:ext uri="{0D108BD9-81ED-4DB2-BD59-A6C34878D82A}">
                    <a16:rowId xmlns:a16="http://schemas.microsoft.com/office/drawing/2014/main" val="769636329"/>
                  </a:ext>
                </a:extLst>
              </a:tr>
            </a:tbl>
          </a:graphicData>
        </a:graphic>
      </p:graphicFrame>
      <p:sp>
        <p:nvSpPr>
          <p:cNvPr id="5" name="ZoneTexte 4">
            <a:extLst>
              <a:ext uri="{FF2B5EF4-FFF2-40B4-BE49-F238E27FC236}">
                <a16:creationId xmlns:a16="http://schemas.microsoft.com/office/drawing/2014/main" id="{471E3BB1-6C7F-3CA7-C909-0529DD88C88C}"/>
              </a:ext>
            </a:extLst>
          </p:cNvPr>
          <p:cNvSpPr txBox="1"/>
          <p:nvPr/>
        </p:nvSpPr>
        <p:spPr>
          <a:xfrm>
            <a:off x="992458" y="1690688"/>
            <a:ext cx="8987653" cy="830997"/>
          </a:xfrm>
          <a:prstGeom prst="rect">
            <a:avLst/>
          </a:prstGeom>
          <a:noFill/>
        </p:spPr>
        <p:txBody>
          <a:bodyPr wrap="none" rtlCol="0">
            <a:spAutoFit/>
          </a:bodyPr>
          <a:lstStyle/>
          <a:p>
            <a:r>
              <a:rPr lang="fr-FR" sz="2400" dirty="0"/>
              <a:t>« Surpopulation carcérale: le Ministère de la justice affiche des chiffres</a:t>
            </a:r>
          </a:p>
          <a:p>
            <a:r>
              <a:rPr lang="fr-FR" sz="2400" dirty="0"/>
              <a:t> largement sous estimés »</a:t>
            </a:r>
          </a:p>
        </p:txBody>
      </p:sp>
    </p:spTree>
    <p:extLst>
      <p:ext uri="{BB962C8B-B14F-4D97-AF65-F5344CB8AC3E}">
        <p14:creationId xmlns:p14="http://schemas.microsoft.com/office/powerpoint/2010/main" val="992349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a:extLst>
              <a:ext uri="{FF2B5EF4-FFF2-40B4-BE49-F238E27FC236}">
                <a16:creationId xmlns:a16="http://schemas.microsoft.com/office/drawing/2014/main" id="{D406C0C9-3F11-4F88-C3C2-2352366DFCE4}"/>
              </a:ext>
            </a:extLst>
          </p:cNvPr>
          <p:cNvGraphicFramePr>
            <a:graphicFrameLocks noGrp="1"/>
          </p:cNvGraphicFramePr>
          <p:nvPr>
            <p:extLst>
              <p:ext uri="{D42A27DB-BD31-4B8C-83A1-F6EECF244321}">
                <p14:modId xmlns:p14="http://schemas.microsoft.com/office/powerpoint/2010/main" val="3968678435"/>
              </p:ext>
            </p:extLst>
          </p:nvPr>
        </p:nvGraphicFramePr>
        <p:xfrm>
          <a:off x="3307763" y="1532310"/>
          <a:ext cx="4996614" cy="4232058"/>
        </p:xfrm>
        <a:graphic>
          <a:graphicData uri="http://schemas.openxmlformats.org/drawingml/2006/table">
            <a:tbl>
              <a:tblPr/>
              <a:tblGrid>
                <a:gridCol w="1665538">
                  <a:extLst>
                    <a:ext uri="{9D8B030D-6E8A-4147-A177-3AD203B41FA5}">
                      <a16:colId xmlns:a16="http://schemas.microsoft.com/office/drawing/2014/main" val="2370212928"/>
                    </a:ext>
                  </a:extLst>
                </a:gridCol>
                <a:gridCol w="1665538">
                  <a:extLst>
                    <a:ext uri="{9D8B030D-6E8A-4147-A177-3AD203B41FA5}">
                      <a16:colId xmlns:a16="http://schemas.microsoft.com/office/drawing/2014/main" val="3725128752"/>
                    </a:ext>
                  </a:extLst>
                </a:gridCol>
                <a:gridCol w="1665538">
                  <a:extLst>
                    <a:ext uri="{9D8B030D-6E8A-4147-A177-3AD203B41FA5}">
                      <a16:colId xmlns:a16="http://schemas.microsoft.com/office/drawing/2014/main" val="1551670430"/>
                    </a:ext>
                  </a:extLst>
                </a:gridCol>
              </a:tblGrid>
              <a:tr h="254991">
                <a:tc gridSpan="3">
                  <a:txBody>
                    <a:bodyPr/>
                    <a:lstStyle/>
                    <a:p>
                      <a:endParaRPr lang="fr-FR" sz="1300" dirty="0"/>
                    </a:p>
                  </a:txBody>
                  <a:tcPr marL="68525" marR="68525" marT="34263" marB="34263" anchor="ct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706480126"/>
                  </a:ext>
                </a:extLst>
              </a:tr>
              <a:tr h="1202293">
                <a:tc>
                  <a:txBody>
                    <a:bodyPr/>
                    <a:lstStyle/>
                    <a:p>
                      <a:pPr algn="ctr" fontAlgn="b"/>
                      <a:r>
                        <a:rPr lang="fr-FR" sz="1300" b="1">
                          <a:solidFill>
                            <a:srgbClr val="333333"/>
                          </a:solidFill>
                          <a:effectLst/>
                          <a:latin typeface="inherit"/>
                        </a:rPr>
                        <a:t>État</a:t>
                      </a:r>
                      <a:endParaRPr lang="fr-FR" sz="1300">
                        <a:solidFill>
                          <a:srgbClr val="333333"/>
                        </a:solidFill>
                        <a:effectLst/>
                        <a:latin typeface="inherit"/>
                      </a:endParaRPr>
                    </a:p>
                  </a:txBody>
                  <a:tcPr marL="68525" marR="68525" marT="34263" marB="34263" anchor="b">
                    <a:lnL>
                      <a:noFill/>
                    </a:lnL>
                    <a:lnR>
                      <a:noFill/>
                    </a:lnR>
                    <a:lnB w="19050" cap="flat" cmpd="sng" algn="ctr">
                      <a:solidFill>
                        <a:srgbClr val="ECECEC"/>
                      </a:solidFill>
                      <a:prstDash val="solid"/>
                      <a:round/>
                      <a:headEnd type="none" w="med" len="med"/>
                      <a:tailEnd type="none" w="med" len="med"/>
                    </a:lnB>
                    <a:solidFill>
                      <a:srgbClr val="C0D1FF"/>
                    </a:solidFill>
                  </a:tcPr>
                </a:tc>
                <a:tc>
                  <a:txBody>
                    <a:bodyPr/>
                    <a:lstStyle/>
                    <a:p>
                      <a:pPr algn="ctr" fontAlgn="b"/>
                      <a:r>
                        <a:rPr lang="fr-FR" sz="1300" b="1" dirty="0">
                          <a:solidFill>
                            <a:srgbClr val="333333"/>
                          </a:solidFill>
                          <a:effectLst/>
                          <a:latin typeface="inherit"/>
                        </a:rPr>
                        <a:t>Taux d'incarcération (nombre de personnes détenues pour 100 000 habitants)</a:t>
                      </a:r>
                      <a:endParaRPr lang="fr-FR" sz="1300" dirty="0">
                        <a:solidFill>
                          <a:srgbClr val="333333"/>
                        </a:solidFill>
                        <a:effectLst/>
                        <a:latin typeface="inherit"/>
                      </a:endParaRPr>
                    </a:p>
                  </a:txBody>
                  <a:tcPr marL="114208" marR="114208" marT="57104" marB="57104" anchor="b">
                    <a:lnL>
                      <a:noFill/>
                    </a:lnL>
                    <a:lnR>
                      <a:noFill/>
                    </a:lnR>
                    <a:lnT>
                      <a:noFill/>
                    </a:lnT>
                    <a:lnB w="19050" cap="flat" cmpd="sng" algn="ctr">
                      <a:solidFill>
                        <a:srgbClr val="ECECEC"/>
                      </a:solidFill>
                      <a:prstDash val="solid"/>
                      <a:round/>
                      <a:headEnd type="none" w="med" len="med"/>
                      <a:tailEnd type="none" w="med" len="med"/>
                    </a:lnB>
                    <a:solidFill>
                      <a:srgbClr val="C0D1FF"/>
                    </a:solidFill>
                  </a:tcPr>
                </a:tc>
                <a:tc>
                  <a:txBody>
                    <a:bodyPr/>
                    <a:lstStyle/>
                    <a:p>
                      <a:pPr algn="ctr" fontAlgn="b"/>
                      <a:r>
                        <a:rPr lang="fr-FR" sz="1300" b="1">
                          <a:solidFill>
                            <a:srgbClr val="333333"/>
                          </a:solidFill>
                          <a:effectLst/>
                          <a:latin typeface="inherit"/>
                        </a:rPr>
                        <a:t>Densité carcérale (nombre de personnes détenues pour le nombre de places opérationnelles)</a:t>
                      </a:r>
                      <a:endParaRPr lang="fr-FR" sz="1300">
                        <a:solidFill>
                          <a:srgbClr val="333333"/>
                        </a:solidFill>
                        <a:effectLst/>
                        <a:latin typeface="inherit"/>
                      </a:endParaRPr>
                    </a:p>
                  </a:txBody>
                  <a:tcPr marL="68525" marR="68525" marT="34263" marB="34263" anchor="b">
                    <a:lnL>
                      <a:noFill/>
                    </a:lnL>
                    <a:lnR>
                      <a:noFill/>
                    </a:lnR>
                    <a:lnT>
                      <a:noFill/>
                    </a:lnT>
                    <a:lnB w="19050" cap="flat" cmpd="sng" algn="ctr">
                      <a:solidFill>
                        <a:srgbClr val="ECECEC"/>
                      </a:solidFill>
                      <a:prstDash val="solid"/>
                      <a:round/>
                      <a:headEnd type="none" w="med" len="med"/>
                      <a:tailEnd type="none" w="med" len="med"/>
                    </a:lnB>
                    <a:solidFill>
                      <a:srgbClr val="C0D1FF"/>
                    </a:solidFill>
                  </a:tcPr>
                </a:tc>
                <a:extLst>
                  <a:ext uri="{0D108BD9-81ED-4DB2-BD59-A6C34878D82A}">
                    <a16:rowId xmlns:a16="http://schemas.microsoft.com/office/drawing/2014/main" val="3511618809"/>
                  </a:ext>
                </a:extLst>
              </a:tr>
              <a:tr h="325980">
                <a:tc>
                  <a:txBody>
                    <a:bodyPr/>
                    <a:lstStyle/>
                    <a:p>
                      <a:pPr algn="ctr"/>
                      <a:r>
                        <a:rPr lang="fr-FR" sz="1300">
                          <a:effectLst/>
                        </a:rPr>
                        <a:t>France</a:t>
                      </a:r>
                    </a:p>
                  </a:txBody>
                  <a:tcPr marL="68525" marR="68525" marT="34263" marB="34263" anchor="ctr">
                    <a:lnL>
                      <a:noFill/>
                    </a:lnL>
                    <a:lnR>
                      <a:noFill/>
                    </a:lnR>
                    <a:lnT w="19050" cap="flat" cmpd="sng" algn="ctr">
                      <a:solidFill>
                        <a:srgbClr val="ECECEC"/>
                      </a:solidFill>
                      <a:prstDash val="solid"/>
                      <a:round/>
                      <a:headEnd type="none" w="med" len="med"/>
                      <a:tailEnd type="none" w="med" len="med"/>
                    </a:lnT>
                    <a:lnB w="9525" cap="flat" cmpd="sng" algn="ctr">
                      <a:solidFill>
                        <a:srgbClr val="C09B32"/>
                      </a:solidFill>
                      <a:prstDash val="solid"/>
                      <a:round/>
                      <a:headEnd type="none" w="med" len="med"/>
                      <a:tailEnd type="none" w="med" len="med"/>
                    </a:lnB>
                  </a:tcPr>
                </a:tc>
                <a:tc>
                  <a:txBody>
                    <a:bodyPr/>
                    <a:lstStyle/>
                    <a:p>
                      <a:pPr algn="ctr"/>
                      <a:r>
                        <a:rPr lang="fr-FR" sz="1300">
                          <a:effectLst/>
                        </a:rPr>
                        <a:t>105</a:t>
                      </a:r>
                    </a:p>
                  </a:txBody>
                  <a:tcPr marL="114208" marR="114208" marT="71380" marB="71380" anchor="ctr">
                    <a:lnL>
                      <a:noFill/>
                    </a:lnL>
                    <a:lnR>
                      <a:noFill/>
                    </a:lnR>
                    <a:lnT w="19050" cap="flat" cmpd="sng" algn="ctr">
                      <a:solidFill>
                        <a:srgbClr val="ECECEC"/>
                      </a:solidFill>
                      <a:prstDash val="solid"/>
                      <a:round/>
                      <a:headEnd type="none" w="med" len="med"/>
                      <a:tailEnd type="none" w="med" len="med"/>
                    </a:lnT>
                    <a:lnB w="9525" cap="flat" cmpd="sng" algn="ctr">
                      <a:solidFill>
                        <a:srgbClr val="E0A532"/>
                      </a:solidFill>
                      <a:prstDash val="solid"/>
                      <a:round/>
                      <a:headEnd type="none" w="med" len="med"/>
                      <a:tailEnd type="none" w="med" len="med"/>
                    </a:lnB>
                  </a:tcPr>
                </a:tc>
                <a:tc>
                  <a:txBody>
                    <a:bodyPr/>
                    <a:lstStyle/>
                    <a:p>
                      <a:pPr algn="ctr"/>
                      <a:r>
                        <a:rPr lang="fr-FR" sz="1300" dirty="0">
                          <a:solidFill>
                            <a:srgbClr val="FF0000"/>
                          </a:solidFill>
                          <a:effectLst/>
                        </a:rPr>
                        <a:t>120</a:t>
                      </a:r>
                    </a:p>
                  </a:txBody>
                  <a:tcPr marL="68525" marR="68525" marT="34263" marB="34263" anchor="ctr">
                    <a:lnL>
                      <a:noFill/>
                    </a:lnL>
                    <a:lnR>
                      <a:noFill/>
                    </a:lnR>
                    <a:lnT w="19050" cap="flat" cmpd="sng" algn="ctr">
                      <a:solidFill>
                        <a:srgbClr val="ECECEC"/>
                      </a:solidFill>
                      <a:prstDash val="solid"/>
                      <a:round/>
                      <a:headEnd type="none" w="med" len="med"/>
                      <a:tailEnd type="none" w="med" len="med"/>
                    </a:lnT>
                    <a:lnB w="9525" cap="flat" cmpd="sng" algn="ctr">
                      <a:solidFill>
                        <a:srgbClr val="408832"/>
                      </a:solidFill>
                      <a:prstDash val="solid"/>
                      <a:round/>
                      <a:headEnd type="none" w="med" len="med"/>
                      <a:tailEnd type="none" w="med" len="med"/>
                    </a:lnB>
                  </a:tcPr>
                </a:tc>
                <a:extLst>
                  <a:ext uri="{0D108BD9-81ED-4DB2-BD59-A6C34878D82A}">
                    <a16:rowId xmlns:a16="http://schemas.microsoft.com/office/drawing/2014/main" val="2504638637"/>
                  </a:ext>
                </a:extLst>
              </a:tr>
              <a:tr h="325980">
                <a:tc>
                  <a:txBody>
                    <a:bodyPr/>
                    <a:lstStyle/>
                    <a:p>
                      <a:pPr algn="ctr"/>
                      <a:r>
                        <a:rPr lang="fr-FR" sz="1300">
                          <a:effectLst/>
                        </a:rPr>
                        <a:t>Allemagne</a:t>
                      </a:r>
                    </a:p>
                  </a:txBody>
                  <a:tcPr marL="68525" marR="68525" marT="34263" marB="34263" anchor="ctr">
                    <a:lnL>
                      <a:noFill/>
                    </a:lnL>
                    <a:lnR>
                      <a:noFill/>
                    </a:lnR>
                    <a:lnT w="9525" cap="flat" cmpd="sng" algn="ctr">
                      <a:solidFill>
                        <a:srgbClr val="C09B32"/>
                      </a:solidFill>
                      <a:prstDash val="solid"/>
                      <a:round/>
                      <a:headEnd type="none" w="med" len="med"/>
                      <a:tailEnd type="none" w="med" len="med"/>
                    </a:lnT>
                    <a:lnB w="9525" cap="flat" cmpd="sng" algn="ctr">
                      <a:solidFill>
                        <a:srgbClr val="C0EA32"/>
                      </a:solidFill>
                      <a:prstDash val="solid"/>
                      <a:round/>
                      <a:headEnd type="none" w="med" len="med"/>
                      <a:tailEnd type="none" w="med" len="med"/>
                    </a:lnB>
                  </a:tcPr>
                </a:tc>
                <a:tc>
                  <a:txBody>
                    <a:bodyPr/>
                    <a:lstStyle/>
                    <a:p>
                      <a:pPr algn="ctr"/>
                      <a:r>
                        <a:rPr lang="fr-FR" sz="1300">
                          <a:effectLst/>
                        </a:rPr>
                        <a:t>71</a:t>
                      </a:r>
                    </a:p>
                  </a:txBody>
                  <a:tcPr marL="114208" marR="114208" marT="71380" marB="71380" anchor="ctr">
                    <a:lnL>
                      <a:noFill/>
                    </a:lnL>
                    <a:lnR>
                      <a:noFill/>
                    </a:lnR>
                    <a:lnT w="9525" cap="flat" cmpd="sng" algn="ctr">
                      <a:solidFill>
                        <a:srgbClr val="E0A532"/>
                      </a:solidFill>
                      <a:prstDash val="solid"/>
                      <a:round/>
                      <a:headEnd type="none" w="med" len="med"/>
                      <a:tailEnd type="none" w="med" len="med"/>
                    </a:lnT>
                    <a:lnB w="9525" cap="flat" cmpd="sng" algn="ctr">
                      <a:solidFill>
                        <a:srgbClr val="B0DF32"/>
                      </a:solidFill>
                      <a:prstDash val="solid"/>
                      <a:round/>
                      <a:headEnd type="none" w="med" len="med"/>
                      <a:tailEnd type="none" w="med" len="med"/>
                    </a:lnB>
                  </a:tcPr>
                </a:tc>
                <a:tc>
                  <a:txBody>
                    <a:bodyPr/>
                    <a:lstStyle/>
                    <a:p>
                      <a:pPr algn="ctr"/>
                      <a:r>
                        <a:rPr lang="fr-FR" sz="1300">
                          <a:effectLst/>
                        </a:rPr>
                        <a:t>81,6</a:t>
                      </a:r>
                    </a:p>
                  </a:txBody>
                  <a:tcPr marL="68525" marR="68525" marT="34263" marB="34263" anchor="ctr">
                    <a:lnL>
                      <a:noFill/>
                    </a:lnL>
                    <a:lnR>
                      <a:noFill/>
                    </a:lnR>
                    <a:lnT w="9525" cap="flat" cmpd="sng" algn="ctr">
                      <a:solidFill>
                        <a:srgbClr val="408832"/>
                      </a:solidFill>
                      <a:prstDash val="solid"/>
                      <a:round/>
                      <a:headEnd type="none" w="med" len="med"/>
                      <a:tailEnd type="none" w="med" len="med"/>
                    </a:lnT>
                    <a:lnB w="9525" cap="flat" cmpd="sng" algn="ctr">
                      <a:solidFill>
                        <a:srgbClr val="20FD32"/>
                      </a:solidFill>
                      <a:prstDash val="solid"/>
                      <a:round/>
                      <a:headEnd type="none" w="med" len="med"/>
                      <a:tailEnd type="none" w="med" len="med"/>
                    </a:lnB>
                  </a:tcPr>
                </a:tc>
                <a:extLst>
                  <a:ext uri="{0D108BD9-81ED-4DB2-BD59-A6C34878D82A}">
                    <a16:rowId xmlns:a16="http://schemas.microsoft.com/office/drawing/2014/main" val="1738524403"/>
                  </a:ext>
                </a:extLst>
              </a:tr>
              <a:tr h="633912">
                <a:tc>
                  <a:txBody>
                    <a:bodyPr/>
                    <a:lstStyle/>
                    <a:p>
                      <a:pPr algn="ctr"/>
                      <a:r>
                        <a:rPr lang="fr-FR" sz="1300">
                          <a:effectLst/>
                        </a:rPr>
                        <a:t>Royaume-Uni (Angleterre, Pays de Galle)</a:t>
                      </a:r>
                    </a:p>
                  </a:txBody>
                  <a:tcPr marL="68525" marR="68525" marT="34263" marB="34263" anchor="ctr">
                    <a:lnL>
                      <a:noFill/>
                    </a:lnL>
                    <a:lnR>
                      <a:noFill/>
                    </a:lnR>
                    <a:lnT w="9525" cap="flat" cmpd="sng" algn="ctr">
                      <a:solidFill>
                        <a:srgbClr val="C0EA32"/>
                      </a:solidFill>
                      <a:prstDash val="solid"/>
                      <a:round/>
                      <a:headEnd type="none" w="med" len="med"/>
                      <a:tailEnd type="none" w="med" len="med"/>
                    </a:lnT>
                    <a:lnB w="9525" cap="flat" cmpd="sng" algn="ctr">
                      <a:solidFill>
                        <a:srgbClr val="60DE32"/>
                      </a:solidFill>
                      <a:prstDash val="solid"/>
                      <a:round/>
                      <a:headEnd type="none" w="med" len="med"/>
                      <a:tailEnd type="none" w="med" len="med"/>
                    </a:lnB>
                  </a:tcPr>
                </a:tc>
                <a:tc>
                  <a:txBody>
                    <a:bodyPr/>
                    <a:lstStyle/>
                    <a:p>
                      <a:pPr algn="ctr"/>
                      <a:r>
                        <a:rPr lang="fr-FR" sz="1300" dirty="0">
                          <a:solidFill>
                            <a:srgbClr val="FF0000"/>
                          </a:solidFill>
                          <a:effectLst/>
                        </a:rPr>
                        <a:t>133</a:t>
                      </a:r>
                    </a:p>
                  </a:txBody>
                  <a:tcPr marL="114208" marR="114208" marT="71380" marB="71380" anchor="ctr">
                    <a:lnL>
                      <a:noFill/>
                    </a:lnL>
                    <a:lnR>
                      <a:noFill/>
                    </a:lnR>
                    <a:lnT w="9525" cap="flat" cmpd="sng" algn="ctr">
                      <a:solidFill>
                        <a:srgbClr val="B0DF32"/>
                      </a:solidFill>
                      <a:prstDash val="solid"/>
                      <a:round/>
                      <a:headEnd type="none" w="med" len="med"/>
                      <a:tailEnd type="none" w="med" len="med"/>
                    </a:lnT>
                    <a:lnB w="9525" cap="flat" cmpd="sng" algn="ctr">
                      <a:solidFill>
                        <a:srgbClr val="502532"/>
                      </a:solidFill>
                      <a:prstDash val="solid"/>
                      <a:round/>
                      <a:headEnd type="none" w="med" len="med"/>
                      <a:tailEnd type="none" w="med" len="med"/>
                    </a:lnB>
                  </a:tcPr>
                </a:tc>
                <a:tc>
                  <a:txBody>
                    <a:bodyPr/>
                    <a:lstStyle/>
                    <a:p>
                      <a:pPr algn="ctr"/>
                      <a:r>
                        <a:rPr lang="fr-FR" sz="1300">
                          <a:effectLst/>
                        </a:rPr>
                        <a:t>103,3</a:t>
                      </a:r>
                    </a:p>
                  </a:txBody>
                  <a:tcPr marL="68525" marR="68525" marT="34263" marB="34263" anchor="ctr">
                    <a:lnL>
                      <a:noFill/>
                    </a:lnL>
                    <a:lnR>
                      <a:noFill/>
                    </a:lnR>
                    <a:lnT w="9525" cap="flat" cmpd="sng" algn="ctr">
                      <a:solidFill>
                        <a:srgbClr val="20FD32"/>
                      </a:solidFill>
                      <a:prstDash val="solid"/>
                      <a:round/>
                      <a:headEnd type="none" w="med" len="med"/>
                      <a:tailEnd type="none" w="med" len="med"/>
                    </a:lnT>
                    <a:lnB w="9525" cap="flat" cmpd="sng" algn="ctr">
                      <a:solidFill>
                        <a:srgbClr val="F00932"/>
                      </a:solidFill>
                      <a:prstDash val="solid"/>
                      <a:round/>
                      <a:headEnd type="none" w="med" len="med"/>
                      <a:tailEnd type="none" w="med" len="med"/>
                    </a:lnB>
                  </a:tcPr>
                </a:tc>
                <a:extLst>
                  <a:ext uri="{0D108BD9-81ED-4DB2-BD59-A6C34878D82A}">
                    <a16:rowId xmlns:a16="http://schemas.microsoft.com/office/drawing/2014/main" val="2284451459"/>
                  </a:ext>
                </a:extLst>
              </a:tr>
              <a:tr h="325980">
                <a:tc>
                  <a:txBody>
                    <a:bodyPr/>
                    <a:lstStyle/>
                    <a:p>
                      <a:pPr algn="ctr"/>
                      <a:r>
                        <a:rPr lang="fr-FR" sz="1300">
                          <a:effectLst/>
                        </a:rPr>
                        <a:t>Espagne</a:t>
                      </a:r>
                    </a:p>
                  </a:txBody>
                  <a:tcPr marL="68525" marR="68525" marT="34263" marB="34263" anchor="ctr">
                    <a:lnL>
                      <a:noFill/>
                    </a:lnL>
                    <a:lnR>
                      <a:noFill/>
                    </a:lnR>
                    <a:lnT w="9525" cap="flat" cmpd="sng" algn="ctr">
                      <a:solidFill>
                        <a:srgbClr val="60DE32"/>
                      </a:solidFill>
                      <a:prstDash val="solid"/>
                      <a:round/>
                      <a:headEnd type="none" w="med" len="med"/>
                      <a:tailEnd type="none" w="med" len="med"/>
                    </a:lnT>
                    <a:lnB w="9525" cap="flat" cmpd="sng" algn="ctr">
                      <a:solidFill>
                        <a:srgbClr val="400E32"/>
                      </a:solidFill>
                      <a:prstDash val="solid"/>
                      <a:round/>
                      <a:headEnd type="none" w="med" len="med"/>
                      <a:tailEnd type="none" w="med" len="med"/>
                    </a:lnB>
                  </a:tcPr>
                </a:tc>
                <a:tc>
                  <a:txBody>
                    <a:bodyPr/>
                    <a:lstStyle/>
                    <a:p>
                      <a:pPr algn="ctr"/>
                      <a:r>
                        <a:rPr lang="fr-FR" sz="1300">
                          <a:effectLst/>
                        </a:rPr>
                        <a:t>116</a:t>
                      </a:r>
                    </a:p>
                  </a:txBody>
                  <a:tcPr marL="114208" marR="114208" marT="71380" marB="71380" anchor="ctr">
                    <a:lnL>
                      <a:noFill/>
                    </a:lnL>
                    <a:lnR>
                      <a:noFill/>
                    </a:lnR>
                    <a:lnT w="9525" cap="flat" cmpd="sng" algn="ctr">
                      <a:solidFill>
                        <a:srgbClr val="502532"/>
                      </a:solidFill>
                      <a:prstDash val="solid"/>
                      <a:round/>
                      <a:headEnd type="none" w="med" len="med"/>
                      <a:tailEnd type="none" w="med" len="med"/>
                    </a:lnT>
                    <a:lnB w="9525" cap="flat" cmpd="sng" algn="ctr">
                      <a:solidFill>
                        <a:srgbClr val="404E32"/>
                      </a:solidFill>
                      <a:prstDash val="solid"/>
                      <a:round/>
                      <a:headEnd type="none" w="med" len="med"/>
                      <a:tailEnd type="none" w="med" len="med"/>
                    </a:lnB>
                  </a:tcPr>
                </a:tc>
                <a:tc>
                  <a:txBody>
                    <a:bodyPr/>
                    <a:lstStyle/>
                    <a:p>
                      <a:pPr algn="ctr"/>
                      <a:r>
                        <a:rPr lang="fr-FR" sz="1300">
                          <a:effectLst/>
                        </a:rPr>
                        <a:t>73,6</a:t>
                      </a:r>
                    </a:p>
                  </a:txBody>
                  <a:tcPr marL="68525" marR="68525" marT="34263" marB="34263" anchor="ctr">
                    <a:lnL>
                      <a:noFill/>
                    </a:lnL>
                    <a:lnR>
                      <a:noFill/>
                    </a:lnR>
                    <a:lnT w="9525" cap="flat" cmpd="sng" algn="ctr">
                      <a:solidFill>
                        <a:srgbClr val="F00932"/>
                      </a:solidFill>
                      <a:prstDash val="solid"/>
                      <a:round/>
                      <a:headEnd type="none" w="med" len="med"/>
                      <a:tailEnd type="none" w="med" len="med"/>
                    </a:lnT>
                    <a:lnB w="9525" cap="flat" cmpd="sng" algn="ctr">
                      <a:solidFill>
                        <a:srgbClr val="206532"/>
                      </a:solidFill>
                      <a:prstDash val="solid"/>
                      <a:round/>
                      <a:headEnd type="none" w="med" len="med"/>
                      <a:tailEnd type="none" w="med" len="med"/>
                    </a:lnB>
                  </a:tcPr>
                </a:tc>
                <a:extLst>
                  <a:ext uri="{0D108BD9-81ED-4DB2-BD59-A6C34878D82A}">
                    <a16:rowId xmlns:a16="http://schemas.microsoft.com/office/drawing/2014/main" val="1767560450"/>
                  </a:ext>
                </a:extLst>
              </a:tr>
              <a:tr h="325980">
                <a:tc>
                  <a:txBody>
                    <a:bodyPr/>
                    <a:lstStyle/>
                    <a:p>
                      <a:pPr algn="ctr"/>
                      <a:r>
                        <a:rPr lang="fr-FR" sz="1300">
                          <a:effectLst/>
                        </a:rPr>
                        <a:t>Italie</a:t>
                      </a:r>
                    </a:p>
                  </a:txBody>
                  <a:tcPr marL="68525" marR="68525" marT="34263" marB="34263" anchor="ctr">
                    <a:lnL>
                      <a:noFill/>
                    </a:lnL>
                    <a:lnR>
                      <a:noFill/>
                    </a:lnR>
                    <a:lnT w="9525" cap="flat" cmpd="sng" algn="ctr">
                      <a:solidFill>
                        <a:srgbClr val="400E32"/>
                      </a:solidFill>
                      <a:prstDash val="solid"/>
                      <a:round/>
                      <a:headEnd type="none" w="med" len="med"/>
                      <a:tailEnd type="none" w="med" len="med"/>
                    </a:lnT>
                    <a:lnB w="9525" cap="flat" cmpd="sng" algn="ctr">
                      <a:solidFill>
                        <a:srgbClr val="A05D32"/>
                      </a:solidFill>
                      <a:prstDash val="solid"/>
                      <a:round/>
                      <a:headEnd type="none" w="med" len="med"/>
                      <a:tailEnd type="none" w="med" len="med"/>
                    </a:lnB>
                  </a:tcPr>
                </a:tc>
                <a:tc>
                  <a:txBody>
                    <a:bodyPr/>
                    <a:lstStyle/>
                    <a:p>
                      <a:pPr algn="ctr"/>
                      <a:r>
                        <a:rPr lang="fr-FR" sz="1300">
                          <a:effectLst/>
                        </a:rPr>
                        <a:t>93</a:t>
                      </a:r>
                    </a:p>
                  </a:txBody>
                  <a:tcPr marL="114208" marR="114208" marT="71380" marB="71380" anchor="ctr">
                    <a:lnL>
                      <a:noFill/>
                    </a:lnL>
                    <a:lnR>
                      <a:noFill/>
                    </a:lnR>
                    <a:lnT w="9525" cap="flat" cmpd="sng" algn="ctr">
                      <a:solidFill>
                        <a:srgbClr val="404E32"/>
                      </a:solidFill>
                      <a:prstDash val="solid"/>
                      <a:round/>
                      <a:headEnd type="none" w="med" len="med"/>
                      <a:tailEnd type="none" w="med" len="med"/>
                    </a:lnT>
                    <a:lnB w="9525" cap="flat" cmpd="sng" algn="ctr">
                      <a:solidFill>
                        <a:srgbClr val="704E32"/>
                      </a:solidFill>
                      <a:prstDash val="solid"/>
                      <a:round/>
                      <a:headEnd type="none" w="med" len="med"/>
                      <a:tailEnd type="none" w="med" len="med"/>
                    </a:lnB>
                  </a:tcPr>
                </a:tc>
                <a:tc>
                  <a:txBody>
                    <a:bodyPr/>
                    <a:lstStyle/>
                    <a:p>
                      <a:pPr algn="ctr"/>
                      <a:r>
                        <a:rPr lang="fr-FR" sz="1300">
                          <a:effectLst/>
                        </a:rPr>
                        <a:t>107,4</a:t>
                      </a:r>
                    </a:p>
                  </a:txBody>
                  <a:tcPr marL="68525" marR="68525" marT="34263" marB="34263" anchor="ctr">
                    <a:lnL>
                      <a:noFill/>
                    </a:lnL>
                    <a:lnR>
                      <a:noFill/>
                    </a:lnR>
                    <a:lnT w="9525" cap="flat" cmpd="sng" algn="ctr">
                      <a:solidFill>
                        <a:srgbClr val="206532"/>
                      </a:solidFill>
                      <a:prstDash val="solid"/>
                      <a:round/>
                      <a:headEnd type="none" w="med" len="med"/>
                      <a:tailEnd type="none" w="med" len="med"/>
                    </a:lnT>
                    <a:lnB w="9525" cap="flat" cmpd="sng" algn="ctr">
                      <a:solidFill>
                        <a:srgbClr val="304C32"/>
                      </a:solidFill>
                      <a:prstDash val="solid"/>
                      <a:round/>
                      <a:headEnd type="none" w="med" len="med"/>
                      <a:tailEnd type="none" w="med" len="med"/>
                    </a:lnB>
                  </a:tcPr>
                </a:tc>
                <a:extLst>
                  <a:ext uri="{0D108BD9-81ED-4DB2-BD59-A6C34878D82A}">
                    <a16:rowId xmlns:a16="http://schemas.microsoft.com/office/drawing/2014/main" val="2281712659"/>
                  </a:ext>
                </a:extLst>
              </a:tr>
              <a:tr h="325980">
                <a:tc>
                  <a:txBody>
                    <a:bodyPr/>
                    <a:lstStyle/>
                    <a:p>
                      <a:pPr algn="ctr"/>
                      <a:r>
                        <a:rPr lang="fr-FR" sz="1300">
                          <a:effectLst/>
                        </a:rPr>
                        <a:t>Belgique</a:t>
                      </a:r>
                    </a:p>
                  </a:txBody>
                  <a:tcPr marL="68525" marR="68525" marT="34263" marB="34263" anchor="ctr">
                    <a:lnL>
                      <a:noFill/>
                    </a:lnL>
                    <a:lnR>
                      <a:noFill/>
                    </a:lnR>
                    <a:lnT w="9525" cap="flat" cmpd="sng" algn="ctr">
                      <a:solidFill>
                        <a:srgbClr val="A05D32"/>
                      </a:solidFill>
                      <a:prstDash val="solid"/>
                      <a:round/>
                      <a:headEnd type="none" w="med" len="med"/>
                      <a:tailEnd type="none" w="med" len="med"/>
                    </a:lnT>
                    <a:lnB w="9525" cap="flat" cmpd="sng" algn="ctr">
                      <a:solidFill>
                        <a:srgbClr val="D05732"/>
                      </a:solidFill>
                      <a:prstDash val="solid"/>
                      <a:round/>
                      <a:headEnd type="none" w="med" len="med"/>
                      <a:tailEnd type="none" w="med" len="med"/>
                    </a:lnB>
                  </a:tcPr>
                </a:tc>
                <a:tc>
                  <a:txBody>
                    <a:bodyPr/>
                    <a:lstStyle/>
                    <a:p>
                      <a:pPr algn="ctr"/>
                      <a:r>
                        <a:rPr lang="fr-FR" sz="1300">
                          <a:effectLst/>
                        </a:rPr>
                        <a:t>90</a:t>
                      </a:r>
                    </a:p>
                  </a:txBody>
                  <a:tcPr marL="114208" marR="114208" marT="71380" marB="71380" anchor="ctr">
                    <a:lnL>
                      <a:noFill/>
                    </a:lnL>
                    <a:lnR>
                      <a:noFill/>
                    </a:lnR>
                    <a:lnT w="9525" cap="flat" cmpd="sng" algn="ctr">
                      <a:solidFill>
                        <a:srgbClr val="704E32"/>
                      </a:solidFill>
                      <a:prstDash val="solid"/>
                      <a:round/>
                      <a:headEnd type="none" w="med" len="med"/>
                      <a:tailEnd type="none" w="med" len="med"/>
                    </a:lnT>
                    <a:lnB w="9525" cap="flat" cmpd="sng" algn="ctr">
                      <a:solidFill>
                        <a:srgbClr val="406632"/>
                      </a:solidFill>
                      <a:prstDash val="solid"/>
                      <a:round/>
                      <a:headEnd type="none" w="med" len="med"/>
                      <a:tailEnd type="none" w="med" len="med"/>
                    </a:lnB>
                  </a:tcPr>
                </a:tc>
                <a:tc>
                  <a:txBody>
                    <a:bodyPr/>
                    <a:lstStyle/>
                    <a:p>
                      <a:pPr algn="ctr"/>
                      <a:r>
                        <a:rPr lang="fr-FR" sz="1300">
                          <a:effectLst/>
                        </a:rPr>
                        <a:t>107,7</a:t>
                      </a:r>
                    </a:p>
                  </a:txBody>
                  <a:tcPr marL="68525" marR="68525" marT="34263" marB="34263" anchor="ctr">
                    <a:lnL>
                      <a:noFill/>
                    </a:lnL>
                    <a:lnR>
                      <a:noFill/>
                    </a:lnR>
                    <a:lnT w="9525" cap="flat" cmpd="sng" algn="ctr">
                      <a:solidFill>
                        <a:srgbClr val="304C32"/>
                      </a:solidFill>
                      <a:prstDash val="solid"/>
                      <a:round/>
                      <a:headEnd type="none" w="med" len="med"/>
                      <a:tailEnd type="none" w="med" len="med"/>
                    </a:lnT>
                    <a:lnB w="9525" cap="flat" cmpd="sng" algn="ctr">
                      <a:solidFill>
                        <a:srgbClr val="B02B33"/>
                      </a:solidFill>
                      <a:prstDash val="solid"/>
                      <a:round/>
                      <a:headEnd type="none" w="med" len="med"/>
                      <a:tailEnd type="none" w="med" len="med"/>
                    </a:lnB>
                  </a:tcPr>
                </a:tc>
                <a:extLst>
                  <a:ext uri="{0D108BD9-81ED-4DB2-BD59-A6C34878D82A}">
                    <a16:rowId xmlns:a16="http://schemas.microsoft.com/office/drawing/2014/main" val="2699012567"/>
                  </a:ext>
                </a:extLst>
              </a:tr>
              <a:tr h="325980">
                <a:tc>
                  <a:txBody>
                    <a:bodyPr/>
                    <a:lstStyle/>
                    <a:p>
                      <a:pPr algn="ctr"/>
                      <a:r>
                        <a:rPr lang="fr-FR" sz="1300">
                          <a:effectLst/>
                        </a:rPr>
                        <a:t>Norvège</a:t>
                      </a:r>
                    </a:p>
                  </a:txBody>
                  <a:tcPr marL="68525" marR="68525" marT="34263" marB="34263" anchor="ctr">
                    <a:lnL>
                      <a:noFill/>
                    </a:lnL>
                    <a:lnR>
                      <a:noFill/>
                    </a:lnR>
                    <a:lnT w="9525" cap="flat" cmpd="sng" algn="ctr">
                      <a:solidFill>
                        <a:srgbClr val="D05732"/>
                      </a:solidFill>
                      <a:prstDash val="solid"/>
                      <a:round/>
                      <a:headEnd type="none" w="med" len="med"/>
                      <a:tailEnd type="none" w="med" len="med"/>
                    </a:lnT>
                    <a:lnB>
                      <a:noFill/>
                    </a:lnB>
                  </a:tcPr>
                </a:tc>
                <a:tc>
                  <a:txBody>
                    <a:bodyPr/>
                    <a:lstStyle/>
                    <a:p>
                      <a:pPr algn="ctr"/>
                      <a:r>
                        <a:rPr lang="fr-FR" sz="1300">
                          <a:effectLst/>
                        </a:rPr>
                        <a:t>58</a:t>
                      </a:r>
                    </a:p>
                  </a:txBody>
                  <a:tcPr marL="114208" marR="114208" marT="71380" marB="71380" anchor="ctr">
                    <a:lnL>
                      <a:noFill/>
                    </a:lnL>
                    <a:lnR>
                      <a:noFill/>
                    </a:lnR>
                    <a:lnT w="9525" cap="flat" cmpd="sng" algn="ctr">
                      <a:solidFill>
                        <a:srgbClr val="406632"/>
                      </a:solidFill>
                      <a:prstDash val="solid"/>
                      <a:round/>
                      <a:headEnd type="none" w="med" len="med"/>
                      <a:tailEnd type="none" w="med" len="med"/>
                    </a:lnT>
                    <a:lnB>
                      <a:noFill/>
                    </a:lnB>
                  </a:tcPr>
                </a:tc>
                <a:tc>
                  <a:txBody>
                    <a:bodyPr/>
                    <a:lstStyle/>
                    <a:p>
                      <a:pPr algn="ctr"/>
                      <a:r>
                        <a:rPr lang="fr-FR" sz="1300" dirty="0">
                          <a:effectLst/>
                        </a:rPr>
                        <a:t>83,4</a:t>
                      </a:r>
                    </a:p>
                  </a:txBody>
                  <a:tcPr marL="68525" marR="68525" marT="34263" marB="34263" anchor="ctr">
                    <a:lnL>
                      <a:noFill/>
                    </a:lnL>
                    <a:lnR>
                      <a:noFill/>
                    </a:lnR>
                    <a:lnT w="9525" cap="flat" cmpd="sng" algn="ctr">
                      <a:solidFill>
                        <a:srgbClr val="B02B33"/>
                      </a:solidFill>
                      <a:prstDash val="solid"/>
                      <a:round/>
                      <a:headEnd type="none" w="med" len="med"/>
                      <a:tailEnd type="none" w="med" len="med"/>
                    </a:lnT>
                    <a:lnB>
                      <a:noFill/>
                    </a:lnB>
                  </a:tcPr>
                </a:tc>
                <a:extLst>
                  <a:ext uri="{0D108BD9-81ED-4DB2-BD59-A6C34878D82A}">
                    <a16:rowId xmlns:a16="http://schemas.microsoft.com/office/drawing/2014/main" val="3350402578"/>
                  </a:ext>
                </a:extLst>
              </a:tr>
            </a:tbl>
          </a:graphicData>
        </a:graphic>
      </p:graphicFrame>
      <p:sp>
        <p:nvSpPr>
          <p:cNvPr id="6" name="ZoneTexte 5">
            <a:extLst>
              <a:ext uri="{FF2B5EF4-FFF2-40B4-BE49-F238E27FC236}">
                <a16:creationId xmlns:a16="http://schemas.microsoft.com/office/drawing/2014/main" id="{52654F7B-7EBA-6B8B-3C35-52A7FD3C30CA}"/>
              </a:ext>
            </a:extLst>
          </p:cNvPr>
          <p:cNvSpPr txBox="1"/>
          <p:nvPr/>
        </p:nvSpPr>
        <p:spPr>
          <a:xfrm>
            <a:off x="2966226" y="490654"/>
            <a:ext cx="6611105" cy="461665"/>
          </a:xfrm>
          <a:prstGeom prst="rect">
            <a:avLst/>
          </a:prstGeom>
          <a:noFill/>
        </p:spPr>
        <p:txBody>
          <a:bodyPr wrap="none" rtlCol="0">
            <a:spAutoFit/>
          </a:bodyPr>
          <a:lstStyle/>
          <a:p>
            <a:r>
              <a:rPr lang="fr-FR" sz="2400" dirty="0"/>
              <a:t>Densité carcérale : comparaison au sein de l’Europe</a:t>
            </a:r>
          </a:p>
        </p:txBody>
      </p:sp>
      <p:sp>
        <p:nvSpPr>
          <p:cNvPr id="2" name="ZoneTexte 1">
            <a:extLst>
              <a:ext uri="{FF2B5EF4-FFF2-40B4-BE49-F238E27FC236}">
                <a16:creationId xmlns:a16="http://schemas.microsoft.com/office/drawing/2014/main" id="{9297C2B6-3670-F9C0-EA3F-1AA72F7DA86B}"/>
              </a:ext>
            </a:extLst>
          </p:cNvPr>
          <p:cNvSpPr txBox="1"/>
          <p:nvPr/>
        </p:nvSpPr>
        <p:spPr>
          <a:xfrm>
            <a:off x="9433932" y="5898995"/>
            <a:ext cx="2028376" cy="307777"/>
          </a:xfrm>
          <a:prstGeom prst="rect">
            <a:avLst/>
          </a:prstGeom>
          <a:noFill/>
        </p:spPr>
        <p:txBody>
          <a:bodyPr wrap="none" rtlCol="0">
            <a:spAutoFit/>
          </a:bodyPr>
          <a:lstStyle/>
          <a:p>
            <a:r>
              <a:rPr lang="fr-FR" sz="1400" dirty="0"/>
              <a:t>Source : site Vie Publique</a:t>
            </a:r>
          </a:p>
        </p:txBody>
      </p:sp>
    </p:spTree>
    <p:extLst>
      <p:ext uri="{BB962C8B-B14F-4D97-AF65-F5344CB8AC3E}">
        <p14:creationId xmlns:p14="http://schemas.microsoft.com/office/powerpoint/2010/main" val="130881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B732BC68-AFC9-AB99-975E-886C49470784}"/>
              </a:ext>
            </a:extLst>
          </p:cNvPr>
          <p:cNvSpPr txBox="1"/>
          <p:nvPr/>
        </p:nvSpPr>
        <p:spPr>
          <a:xfrm>
            <a:off x="1795346" y="726389"/>
            <a:ext cx="8753708" cy="4154984"/>
          </a:xfrm>
          <a:prstGeom prst="rect">
            <a:avLst/>
          </a:prstGeom>
          <a:noFill/>
        </p:spPr>
        <p:txBody>
          <a:bodyPr wrap="square">
            <a:spAutoFit/>
          </a:bodyPr>
          <a:lstStyle/>
          <a:p>
            <a:pPr algn="just" fontAlgn="base"/>
            <a:r>
              <a:rPr lang="fr-FR" sz="2400" b="0" i="0" dirty="0">
                <a:solidFill>
                  <a:srgbClr val="545454"/>
                </a:solidFill>
                <a:effectLst/>
                <a:latin typeface="Times New Roman" panose="02020603050405020304" pitchFamily="18" charset="0"/>
              </a:rPr>
              <a:t>« Ces chiffres témoignent d'une réalité humainement inacceptable. Dénoncée depuis de nombreuses années par tous les observateurs du milieu carcéral, cette situation a notamment été mise en lumière par </a:t>
            </a:r>
            <a:r>
              <a:rPr lang="fr-FR" sz="2400" b="0" i="0" dirty="0">
                <a:solidFill>
                  <a:srgbClr val="FF0000"/>
                </a:solidFill>
                <a:effectLst/>
                <a:latin typeface="Times New Roman" panose="02020603050405020304" pitchFamily="18" charset="0"/>
              </a:rPr>
              <a:t>un rapport sénatorial en 2000</a:t>
            </a:r>
            <a:r>
              <a:rPr lang="fr-FR" sz="2400" b="0" i="0" dirty="0">
                <a:solidFill>
                  <a:srgbClr val="545454"/>
                </a:solidFill>
                <a:effectLst/>
                <a:latin typeface="Times New Roman" panose="02020603050405020304" pitchFamily="18" charset="0"/>
              </a:rPr>
              <a:t> qui présentait nos prisons comme une « humiliation pour la République », et n'a jamais cessé d'empirer (en dehors d'un éphémère infléchissement durant la crise sanitaire).</a:t>
            </a:r>
          </a:p>
          <a:p>
            <a:pPr algn="just" fontAlgn="base"/>
            <a:r>
              <a:rPr lang="fr-FR" sz="2400" b="0" i="0" dirty="0">
                <a:solidFill>
                  <a:srgbClr val="545454"/>
                </a:solidFill>
                <a:effectLst/>
                <a:latin typeface="Times New Roman" panose="02020603050405020304" pitchFamily="18" charset="0"/>
              </a:rPr>
              <a:t>Au-delà même du traitement inhumain et indigne infligé aux détenus de notre pays, </a:t>
            </a:r>
            <a:r>
              <a:rPr lang="fr-FR" sz="2400" b="0" i="0" dirty="0">
                <a:solidFill>
                  <a:srgbClr val="FF0000"/>
                </a:solidFill>
                <a:effectLst/>
                <a:latin typeface="Times New Roman" panose="02020603050405020304" pitchFamily="18" charset="0"/>
              </a:rPr>
              <a:t>la surpopulation carcérale résulte aussi d'une vision du système carcéral uniquement sous l'angle punitif et répressif qui dessert largement notre société dans son ensemble, et va à l'encontre de l'objectif de réinsertion de la peine. »</a:t>
            </a:r>
          </a:p>
        </p:txBody>
      </p:sp>
      <p:sp>
        <p:nvSpPr>
          <p:cNvPr id="6" name="ZoneTexte 5">
            <a:extLst>
              <a:ext uri="{FF2B5EF4-FFF2-40B4-BE49-F238E27FC236}">
                <a16:creationId xmlns:a16="http://schemas.microsoft.com/office/drawing/2014/main" id="{DADB5C4A-D653-F701-CD34-34E64226B73B}"/>
              </a:ext>
            </a:extLst>
          </p:cNvPr>
          <p:cNvSpPr txBox="1"/>
          <p:nvPr/>
        </p:nvSpPr>
        <p:spPr>
          <a:xfrm>
            <a:off x="3044414" y="5550946"/>
            <a:ext cx="7704353" cy="369332"/>
          </a:xfrm>
          <a:prstGeom prst="rect">
            <a:avLst/>
          </a:prstGeom>
          <a:noFill/>
        </p:spPr>
        <p:txBody>
          <a:bodyPr wrap="none" rtlCol="0">
            <a:spAutoFit/>
          </a:bodyPr>
          <a:lstStyle/>
          <a:p>
            <a:r>
              <a:rPr lang="fr-FR" dirty="0"/>
              <a:t>Préambule à la proposition de loi sur la régulation carcérale. </a:t>
            </a:r>
            <a:r>
              <a:rPr lang="fr-FR" dirty="0">
                <a:solidFill>
                  <a:srgbClr val="FF0000"/>
                </a:solidFill>
              </a:rPr>
              <a:t>Sénat octobre 2022</a:t>
            </a:r>
          </a:p>
        </p:txBody>
      </p:sp>
    </p:spTree>
    <p:extLst>
      <p:ext uri="{BB962C8B-B14F-4D97-AF65-F5344CB8AC3E}">
        <p14:creationId xmlns:p14="http://schemas.microsoft.com/office/powerpoint/2010/main" val="240652966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4145</TotalTime>
  <Words>4480</Words>
  <Application>Microsoft Macintosh PowerPoint</Application>
  <PresentationFormat>Grand écran</PresentationFormat>
  <Paragraphs>512</Paragraphs>
  <Slides>47</Slides>
  <Notes>3</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47</vt:i4>
      </vt:variant>
    </vt:vector>
  </HeadingPairs>
  <TitlesOfParts>
    <vt:vector size="57" baseType="lpstr">
      <vt:lpstr>-apple-system</vt:lpstr>
      <vt:lpstr>Arial</vt:lpstr>
      <vt:lpstr>Calibri</vt:lpstr>
      <vt:lpstr>Calibri Light</vt:lpstr>
      <vt:lpstr>Cambria</vt:lpstr>
      <vt:lpstr>Helvetica</vt:lpstr>
      <vt:lpstr>inherit</vt:lpstr>
      <vt:lpstr>Liberation Serif</vt:lpstr>
      <vt:lpstr>Times New Roman</vt:lpstr>
      <vt:lpstr>Thème Office</vt:lpstr>
      <vt:lpstr>Surpopulation carcérale : une politique carcérale dans l’impasse ?  </vt:lpstr>
      <vt:lpstr>Présentation PowerPoint</vt:lpstr>
      <vt:lpstr>Présentation PowerPoint</vt:lpstr>
      <vt:lpstr>Présentation PowerPoint</vt:lpstr>
      <vt:lpstr>Présentation PowerPoint</vt:lpstr>
      <vt:lpstr>Présentation PowerPoint</vt:lpstr>
      <vt:lpstr>Des statistiques trompeuses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                                  Le contrôle social. Définition et illustration.</vt:lpstr>
      <vt:lpstr>Le contrôle social : « objet » sociologique et historique.</vt:lpstr>
      <vt:lpstr>Présentation PowerPoint</vt:lpstr>
      <vt:lpstr>Présentation PowerPoint</vt:lpstr>
      <vt:lpstr>Présentation PowerPoint</vt:lpstr>
      <vt:lpstr>                        Les Pays Bas : un exemple à suivre ?                    2004 : 20000 détenus; 2020 : 11000 détenus</vt:lpstr>
      <vt:lpstr>Finlande</vt:lpstr>
      <vt:lpstr>Présentation PowerPoint</vt:lpstr>
      <vt:lpstr> Justice restauratrice (Canada) …. justice restaurative (France). Un protocole anti-récidive humain et efficace ..</vt:lpstr>
      <vt:lpstr>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Surpopulation carcérale : L’impasse?</dc:title>
  <dc:creator>Philippe Leconte</dc:creator>
  <cp:lastModifiedBy>Philippe Leconte</cp:lastModifiedBy>
  <cp:revision>40</cp:revision>
  <dcterms:created xsi:type="dcterms:W3CDTF">2022-11-08T16:29:00Z</dcterms:created>
  <dcterms:modified xsi:type="dcterms:W3CDTF">2023-03-14T15:52:26Z</dcterms:modified>
</cp:coreProperties>
</file>