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</p:sldIdLst>
  <p:sldSz cx="9144000" cy="6858000"/>
  <p:notesSz cx="9144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A5002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953735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A5002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953735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A5002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A5002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78167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8640" y="760519"/>
            <a:ext cx="8751570" cy="1000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A5002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4124" y="1699366"/>
            <a:ext cx="4304030" cy="444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953735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7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8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g"/><Relationship Id="rId3" Type="http://schemas.openxmlformats.org/officeDocument/2006/relationships/image" Target="../media/image42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44.jpg"/><Relationship Id="rId4" Type="http://schemas.openxmlformats.org/officeDocument/2006/relationships/image" Target="../media/image45.png"/><Relationship Id="rId5" Type="http://schemas.openxmlformats.org/officeDocument/2006/relationships/image" Target="../media/image46.jp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3" Type="http://schemas.openxmlformats.org/officeDocument/2006/relationships/image" Target="../media/image48.jpg"/><Relationship Id="rId4" Type="http://schemas.openxmlformats.org/officeDocument/2006/relationships/image" Target="../media/image49.png"/><Relationship Id="rId5" Type="http://schemas.openxmlformats.org/officeDocument/2006/relationships/image" Target="../media/image50.jp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Relationship Id="rId3" Type="http://schemas.openxmlformats.org/officeDocument/2006/relationships/image" Target="../media/image52.jpg"/><Relationship Id="rId4" Type="http://schemas.openxmlformats.org/officeDocument/2006/relationships/hyperlink" Target="http://bancmemorial.gencat.cat/web/home/?&amp;lang=eng" TargetMode="External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Relationship Id="rId3" Type="http://schemas.openxmlformats.org/officeDocument/2006/relationships/image" Target="../media/image54.jpg"/><Relationship Id="rId4" Type="http://schemas.openxmlformats.org/officeDocument/2006/relationships/image" Target="../media/image55.png"/><Relationship Id="rId5" Type="http://schemas.openxmlformats.org/officeDocument/2006/relationships/image" Target="../media/image56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Relationship Id="rId3" Type="http://schemas.openxmlformats.org/officeDocument/2006/relationships/image" Target="../media/image58.jp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9.png"/><Relationship Id="rId3" Type="http://schemas.openxmlformats.org/officeDocument/2006/relationships/image" Target="../media/image60.jpg"/><Relationship Id="rId4" Type="http://schemas.openxmlformats.org/officeDocument/2006/relationships/image" Target="../media/image61.png"/><Relationship Id="rId5" Type="http://schemas.openxmlformats.org/officeDocument/2006/relationships/image" Target="../media/image62.jp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Relationship Id="rId3" Type="http://schemas.openxmlformats.org/officeDocument/2006/relationships/image" Target="../media/image64.png"/><Relationship Id="rId4" Type="http://schemas.openxmlformats.org/officeDocument/2006/relationships/image" Target="../media/image65.png"/><Relationship Id="rId5" Type="http://schemas.openxmlformats.org/officeDocument/2006/relationships/image" Target="../media/image66.png"/><Relationship Id="rId6" Type="http://schemas.openxmlformats.org/officeDocument/2006/relationships/image" Target="../media/image67.png"/><Relationship Id="rId7" Type="http://schemas.openxmlformats.org/officeDocument/2006/relationships/image" Target="../media/image68.png"/><Relationship Id="rId8" Type="http://schemas.openxmlformats.org/officeDocument/2006/relationships/image" Target="../media/image69.png"/><Relationship Id="rId9" Type="http://schemas.openxmlformats.org/officeDocument/2006/relationships/image" Target="../media/image70.png"/><Relationship Id="rId10" Type="http://schemas.openxmlformats.org/officeDocument/2006/relationships/image" Target="../media/image71.png"/><Relationship Id="rId11" Type="http://schemas.openxmlformats.org/officeDocument/2006/relationships/image" Target="../media/image72.png"/><Relationship Id="rId12" Type="http://schemas.openxmlformats.org/officeDocument/2006/relationships/image" Target="../media/image73.png"/><Relationship Id="rId13" Type="http://schemas.openxmlformats.org/officeDocument/2006/relationships/image" Target="../media/image74.png"/><Relationship Id="rId14" Type="http://schemas.openxmlformats.org/officeDocument/2006/relationships/image" Target="../media/image75.png"/><Relationship Id="rId15" Type="http://schemas.openxmlformats.org/officeDocument/2006/relationships/image" Target="../media/image76.png"/><Relationship Id="rId16" Type="http://schemas.openxmlformats.org/officeDocument/2006/relationships/image" Target="../media/image77.png"/><Relationship Id="rId17" Type="http://schemas.openxmlformats.org/officeDocument/2006/relationships/image" Target="../media/image78.png"/><Relationship Id="rId18" Type="http://schemas.openxmlformats.org/officeDocument/2006/relationships/image" Target="../media/image79.png"/><Relationship Id="rId19" Type="http://schemas.openxmlformats.org/officeDocument/2006/relationships/image" Target="../media/image80.pn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1.jpg"/><Relationship Id="rId3" Type="http://schemas.openxmlformats.org/officeDocument/2006/relationships/image" Target="../media/image82.jpg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3.png"/><Relationship Id="rId3" Type="http://schemas.openxmlformats.org/officeDocument/2006/relationships/image" Target="../media/image84.jpg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5.png"/><Relationship Id="rId3" Type="http://schemas.openxmlformats.org/officeDocument/2006/relationships/image" Target="../media/image86.jpg"/><Relationship Id="rId4" Type="http://schemas.openxmlformats.org/officeDocument/2006/relationships/image" Target="../media/image87.png"/><Relationship Id="rId5" Type="http://schemas.openxmlformats.org/officeDocument/2006/relationships/image" Target="../media/image88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9.png"/><Relationship Id="rId3" Type="http://schemas.openxmlformats.org/officeDocument/2006/relationships/image" Target="../media/image90.jpg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1.png"/><Relationship Id="rId3" Type="http://schemas.openxmlformats.org/officeDocument/2006/relationships/image" Target="../media/image92.jpg"/><Relationship Id="rId4" Type="http://schemas.openxmlformats.org/officeDocument/2006/relationships/image" Target="../media/image93.jpg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4.jpg"/></Relationships>
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5.jpg"/></Relationships>
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6.jpg"/></Relationships>
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7.png"/><Relationship Id="rId3" Type="http://schemas.openxmlformats.org/officeDocument/2006/relationships/image" Target="../media/image98.jpg"/><Relationship Id="rId4" Type="http://schemas.openxmlformats.org/officeDocument/2006/relationships/image" Target="../media/image99.png"/><Relationship Id="rId5" Type="http://schemas.openxmlformats.org/officeDocument/2006/relationships/image" Target="../media/image100.jpg"/></Relationships>
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1.png"/><Relationship Id="rId3" Type="http://schemas.openxmlformats.org/officeDocument/2006/relationships/image" Target="../media/image102.png"/><Relationship Id="rId4" Type="http://schemas.openxmlformats.org/officeDocument/2006/relationships/image" Target="../media/image103.png"/><Relationship Id="rId5" Type="http://schemas.openxmlformats.org/officeDocument/2006/relationships/image" Target="../media/image104.jpg"/></Relationships>
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5.png"/><Relationship Id="rId3" Type="http://schemas.openxmlformats.org/officeDocument/2006/relationships/image" Target="../media/image106.jpg"/><Relationship Id="rId4" Type="http://schemas.openxmlformats.org/officeDocument/2006/relationships/image" Target="../media/image107.jpg"/></Relationships>
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8.png"/><Relationship Id="rId3" Type="http://schemas.openxmlformats.org/officeDocument/2006/relationships/image" Target="../media/image109.jpg"/><Relationship Id="rId4" Type="http://schemas.openxmlformats.org/officeDocument/2006/relationships/image" Target="../media/image110.png"/><Relationship Id="rId5" Type="http://schemas.openxmlformats.org/officeDocument/2006/relationships/image" Target="../media/image111.jpg"/></Relationships>
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2.jpg"/><Relationship Id="rId3" Type="http://schemas.openxmlformats.org/officeDocument/2006/relationships/image" Target="../media/image113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4.jpg"/><Relationship Id="rId3" Type="http://schemas.openxmlformats.org/officeDocument/2006/relationships/image" Target="../media/image115.jpg"/></Relationships>

</file>

<file path=ppt/slides/_rels/slide4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6.jpg"/><Relationship Id="rId3" Type="http://schemas.openxmlformats.org/officeDocument/2006/relationships/image" Target="../media/image117.jpg"/></Relationships>

</file>

<file path=ppt/slides/_rels/slide4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8.jpg"/><Relationship Id="rId3" Type="http://schemas.openxmlformats.org/officeDocument/2006/relationships/image" Target="../media/image119.jpg"/></Relationships>

</file>

<file path=ppt/slides/_rels/slide4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0.jpg"/></Relationships>

</file>

<file path=ppt/slides/_rels/slide4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1.jpg"/></Relationships>

</file>

<file path=ppt/slides/_rels/slide4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2.jpg"/></Relationships>

</file>

<file path=ppt/slides/_rels/slide4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3.jpg"/></Relationships>

</file>

<file path=ppt/slides/_rels/slide4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4.jpg"/></Relationships>

</file>

<file path=ppt/slides/_rels/slide4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5.jpg"/></Relationships>

</file>

<file path=ppt/slides/_rels/slide4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6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jpg"/></Relationships>

</file>

<file path=ppt/slides/_rels/slide5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7.jpg"/></Relationships>

</file>

<file path=ppt/slides/_rels/slide5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8.jpg"/></Relationships>

</file>

<file path=ppt/slides/_rels/slide5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9.jpg"/></Relationships>

</file>

<file path=ppt/slides/_rels/slide5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0.jpg"/></Relationships>

</file>

<file path=ppt/slides/_rels/slide5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1.jpg"/><Relationship Id="rId3" Type="http://schemas.openxmlformats.org/officeDocument/2006/relationships/image" Target="../media/image132.jpg"/></Relationships>

</file>

<file path=ppt/slides/_rels/slide5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3.jpg"/></Relationships>

</file>

<file path=ppt/slides/_rels/slide5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4.jpg"/><Relationship Id="rId3" Type="http://schemas.openxmlformats.org/officeDocument/2006/relationships/image" Target="../media/image135.jpg"/><Relationship Id="rId4" Type="http://schemas.openxmlformats.org/officeDocument/2006/relationships/image" Target="../media/image136.jpg"/><Relationship Id="rId5" Type="http://schemas.openxmlformats.org/officeDocument/2006/relationships/image" Target="../media/image137.jpg"/></Relationships>

</file>

<file path=ppt/slides/_rels/slide5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8.jpg"/></Relationships>

</file>

<file path=ppt/slides/_rels/slide5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9.jpg"/><Relationship Id="rId3" Type="http://schemas.openxmlformats.org/officeDocument/2006/relationships/image" Target="../media/image140.jpg"/></Relationships>

</file>

<file path=ppt/slides/_rels/slide5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1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/Relationships>

</file>

<file path=ppt/slides/_rels/slide6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2.jpg"/><Relationship Id="rId3" Type="http://schemas.openxmlformats.org/officeDocument/2006/relationships/image" Target="../media/image143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20.png"/><Relationship Id="rId11" Type="http://schemas.openxmlformats.org/officeDocument/2006/relationships/image" Target="../media/image21.png"/><Relationship Id="rId12" Type="http://schemas.openxmlformats.org/officeDocument/2006/relationships/image" Target="../media/image22.png"/><Relationship Id="rId13" Type="http://schemas.openxmlformats.org/officeDocument/2006/relationships/image" Target="../media/image23.png"/><Relationship Id="rId14" Type="http://schemas.openxmlformats.org/officeDocument/2006/relationships/image" Target="../media/image24.png"/><Relationship Id="rId15" Type="http://schemas.openxmlformats.org/officeDocument/2006/relationships/image" Target="../media/image25.png"/><Relationship Id="rId16" Type="http://schemas.openxmlformats.org/officeDocument/2006/relationships/image" Target="../media/image26.png"/><Relationship Id="rId17" Type="http://schemas.openxmlformats.org/officeDocument/2006/relationships/image" Target="../media/image27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-12319"/>
            <a:ext cx="9144000" cy="6883400"/>
            <a:chOff x="0" y="-12319"/>
            <a:chExt cx="9144000" cy="6883400"/>
          </a:xfrm>
        </p:grpSpPr>
        <p:sp>
          <p:nvSpPr>
            <p:cNvPr id="3" name="object 3" descr=""/>
            <p:cNvSpPr/>
            <p:nvPr/>
          </p:nvSpPr>
          <p:spPr>
            <a:xfrm>
              <a:off x="174879" y="380"/>
              <a:ext cx="8969375" cy="6858000"/>
            </a:xfrm>
            <a:custGeom>
              <a:avLst/>
              <a:gdLst/>
              <a:ahLst/>
              <a:cxnLst/>
              <a:rect l="l" t="t" r="r" b="b"/>
              <a:pathLst>
                <a:path w="8969375" h="6858000">
                  <a:moveTo>
                    <a:pt x="8969121" y="0"/>
                  </a:moveTo>
                  <a:lnTo>
                    <a:pt x="0" y="0"/>
                  </a:lnTo>
                  <a:lnTo>
                    <a:pt x="0" y="6857619"/>
                  </a:lnTo>
                  <a:lnTo>
                    <a:pt x="8969121" y="6857619"/>
                  </a:lnTo>
                  <a:lnTo>
                    <a:pt x="8969121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174879" y="-12192"/>
              <a:ext cx="8969375" cy="25400"/>
            </a:xfrm>
            <a:custGeom>
              <a:avLst/>
              <a:gdLst/>
              <a:ahLst/>
              <a:cxnLst/>
              <a:rect l="l" t="t" r="r" b="b"/>
              <a:pathLst>
                <a:path w="8969375" h="25400">
                  <a:moveTo>
                    <a:pt x="0" y="25146"/>
                  </a:moveTo>
                  <a:lnTo>
                    <a:pt x="8969121" y="25146"/>
                  </a:lnTo>
                  <a:lnTo>
                    <a:pt x="8969121" y="0"/>
                  </a:lnTo>
                  <a:lnTo>
                    <a:pt x="0" y="0"/>
                  </a:lnTo>
                  <a:lnTo>
                    <a:pt x="0" y="25146"/>
                  </a:lnTo>
                  <a:close/>
                </a:path>
              </a:pathLst>
            </a:custGeom>
            <a:solidFill>
              <a:srgbClr val="385D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74879" y="38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w="0" h="6858000">
                  <a:moveTo>
                    <a:pt x="0" y="6857619"/>
                  </a:moveTo>
                  <a:lnTo>
                    <a:pt x="0" y="0"/>
                  </a:lnTo>
                </a:path>
              </a:pathLst>
            </a:custGeom>
            <a:ln w="25146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71992" y="760519"/>
            <a:ext cx="7987030" cy="10007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719070" marR="5080" indent="-2707005">
              <a:lnSpc>
                <a:spcPct val="100000"/>
              </a:lnSpc>
              <a:spcBef>
                <a:spcPts val="95"/>
              </a:spcBef>
            </a:pPr>
            <a:r>
              <a:rPr dirty="0" sz="3200">
                <a:solidFill>
                  <a:srgbClr val="FFFFFF"/>
                </a:solidFill>
              </a:rPr>
              <a:t>Le</a:t>
            </a:r>
            <a:r>
              <a:rPr dirty="0" sz="3200" spc="-55">
                <a:solidFill>
                  <a:srgbClr val="FFFFFF"/>
                </a:solidFill>
              </a:rPr>
              <a:t> </a:t>
            </a:r>
            <a:r>
              <a:rPr dirty="0" sz="3200">
                <a:solidFill>
                  <a:srgbClr val="FFFFFF"/>
                </a:solidFill>
              </a:rPr>
              <a:t>Memorial</a:t>
            </a:r>
            <a:r>
              <a:rPr dirty="0" sz="3200" spc="-45">
                <a:solidFill>
                  <a:srgbClr val="FFFFFF"/>
                </a:solidFill>
              </a:rPr>
              <a:t> </a:t>
            </a:r>
            <a:r>
              <a:rPr dirty="0" sz="3200">
                <a:solidFill>
                  <a:srgbClr val="FFFFFF"/>
                </a:solidFill>
              </a:rPr>
              <a:t>Democràtic</a:t>
            </a:r>
            <a:r>
              <a:rPr dirty="0" sz="3200" spc="-40">
                <a:solidFill>
                  <a:srgbClr val="FFFFFF"/>
                </a:solidFill>
              </a:rPr>
              <a:t> </a:t>
            </a:r>
            <a:r>
              <a:rPr dirty="0" sz="3200">
                <a:solidFill>
                  <a:srgbClr val="FFFFFF"/>
                </a:solidFill>
              </a:rPr>
              <a:t>de</a:t>
            </a:r>
            <a:r>
              <a:rPr dirty="0" sz="3200" spc="-50">
                <a:solidFill>
                  <a:srgbClr val="FFFFFF"/>
                </a:solidFill>
              </a:rPr>
              <a:t> </a:t>
            </a:r>
            <a:r>
              <a:rPr dirty="0" sz="3200">
                <a:solidFill>
                  <a:srgbClr val="FFFFFF"/>
                </a:solidFill>
              </a:rPr>
              <a:t>la</a:t>
            </a:r>
            <a:r>
              <a:rPr dirty="0" sz="3200" spc="-45">
                <a:solidFill>
                  <a:srgbClr val="FFFFFF"/>
                </a:solidFill>
              </a:rPr>
              <a:t> </a:t>
            </a:r>
            <a:r>
              <a:rPr dirty="0" sz="3200" spc="-10">
                <a:solidFill>
                  <a:srgbClr val="FFFFFF"/>
                </a:solidFill>
              </a:rPr>
              <a:t>Generalitat </a:t>
            </a:r>
            <a:r>
              <a:rPr dirty="0" sz="3200">
                <a:solidFill>
                  <a:srgbClr val="FFFFFF"/>
                </a:solidFill>
              </a:rPr>
              <a:t>de</a:t>
            </a:r>
            <a:r>
              <a:rPr dirty="0" sz="3200" spc="-20">
                <a:solidFill>
                  <a:srgbClr val="FFFFFF"/>
                </a:solidFill>
              </a:rPr>
              <a:t> </a:t>
            </a:r>
            <a:r>
              <a:rPr dirty="0" sz="3200" spc="-10">
                <a:solidFill>
                  <a:srgbClr val="FFFFFF"/>
                </a:solidFill>
              </a:rPr>
              <a:t>Catalogne</a:t>
            </a:r>
            <a:endParaRPr sz="3200"/>
          </a:p>
        </p:txBody>
      </p:sp>
      <p:grpSp>
        <p:nvGrpSpPr>
          <p:cNvPr id="7" name="object 7" descr=""/>
          <p:cNvGrpSpPr/>
          <p:nvPr/>
        </p:nvGrpSpPr>
        <p:grpSpPr>
          <a:xfrm>
            <a:off x="2555748" y="5529071"/>
            <a:ext cx="4315460" cy="1081405"/>
            <a:chOff x="2555748" y="5529071"/>
            <a:chExt cx="4315460" cy="1081405"/>
          </a:xfrm>
        </p:grpSpPr>
        <p:pic>
          <p:nvPicPr>
            <p:cNvPr id="8" name="object 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55748" y="5529071"/>
              <a:ext cx="2285999" cy="1081277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04054" y="5830823"/>
              <a:ext cx="1866899" cy="476249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8474" y="1196129"/>
            <a:ext cx="7169784" cy="3302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3.</a:t>
            </a:r>
            <a:r>
              <a:rPr dirty="0" spc="-70"/>
              <a:t> </a:t>
            </a:r>
            <a:r>
              <a:rPr dirty="0"/>
              <a:t>Le</a:t>
            </a:r>
            <a:r>
              <a:rPr dirty="0" spc="-55"/>
              <a:t> </a:t>
            </a:r>
            <a:r>
              <a:rPr dirty="0"/>
              <a:t>déploiement</a:t>
            </a:r>
            <a:r>
              <a:rPr dirty="0" spc="-50"/>
              <a:t> </a:t>
            </a:r>
            <a:r>
              <a:rPr dirty="0"/>
              <a:t>du</a:t>
            </a:r>
            <a:r>
              <a:rPr dirty="0" spc="-55"/>
              <a:t> </a:t>
            </a:r>
            <a:r>
              <a:rPr dirty="0"/>
              <a:t>Memorial</a:t>
            </a:r>
            <a:r>
              <a:rPr dirty="0" spc="-70"/>
              <a:t> </a:t>
            </a:r>
            <a:r>
              <a:rPr dirty="0"/>
              <a:t>Democràtic:</a:t>
            </a:r>
            <a:r>
              <a:rPr dirty="0" spc="-55"/>
              <a:t> </a:t>
            </a:r>
            <a:r>
              <a:rPr dirty="0"/>
              <a:t>les</a:t>
            </a:r>
            <a:r>
              <a:rPr dirty="0" spc="-70"/>
              <a:t> </a:t>
            </a:r>
            <a:r>
              <a:rPr dirty="0" spc="-10"/>
              <a:t>expositions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7492" y="1670895"/>
            <a:ext cx="7184438" cy="4976397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553070" y="311066"/>
            <a:ext cx="4163060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3.</a:t>
            </a:r>
            <a:r>
              <a:rPr dirty="0" sz="16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Le</a:t>
            </a:r>
            <a:r>
              <a:rPr dirty="0" sz="16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déploiement</a:t>
            </a:r>
            <a:r>
              <a:rPr dirty="0" sz="16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 sz="16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Memorial</a:t>
            </a:r>
            <a:r>
              <a:rPr dirty="0" sz="16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Democràtic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213600" y="12700"/>
            <a:ext cx="1930400" cy="12700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5080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r>
              <a:rPr dirty="0" sz="800" spc="-10" b="1" i="1">
                <a:latin typeface="Arial"/>
                <a:cs typeface="Arial"/>
              </a:rPr>
              <a:t>Moderador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dirty="0" sz="800" spc="-10" i="1">
                <a:latin typeface="Arial"/>
                <a:cs typeface="Arial"/>
              </a:rPr>
              <a:t>2024-04-</a:t>
            </a:r>
            <a:r>
              <a:rPr dirty="0" sz="800" i="1">
                <a:latin typeface="Arial"/>
                <a:cs typeface="Arial"/>
              </a:rPr>
              <a:t>26</a:t>
            </a:r>
            <a:r>
              <a:rPr dirty="0" sz="800" spc="35" i="1">
                <a:latin typeface="Arial"/>
                <a:cs typeface="Arial"/>
              </a:rPr>
              <a:t> </a:t>
            </a:r>
            <a:r>
              <a:rPr dirty="0" sz="800" spc="-10" i="1">
                <a:latin typeface="Arial"/>
                <a:cs typeface="Arial"/>
              </a:rPr>
              <a:t>10:57:54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dirty="0" sz="1000" spc="-10">
                <a:latin typeface="Arial MT"/>
                <a:cs typeface="Arial MT"/>
              </a:rPr>
              <a:t>-------------------------------------------</a:t>
            </a:r>
            <a:r>
              <a:rPr dirty="0" sz="1000" spc="-50">
                <a:latin typeface="Arial MT"/>
                <a:cs typeface="Arial MT"/>
              </a:rPr>
              <a:t>-</a:t>
            </a:r>
            <a:endParaRPr sz="1000">
              <a:latin typeface="Arial MT"/>
              <a:cs typeface="Arial MT"/>
            </a:endParaRPr>
          </a:p>
          <a:p>
            <a:pPr marL="25400" marR="17780">
              <a:lnSpc>
                <a:spcPct val="100000"/>
              </a:lnSpc>
            </a:pPr>
            <a:r>
              <a:rPr dirty="0" sz="1000">
                <a:latin typeface="Arial MT"/>
                <a:cs typeface="Arial MT"/>
              </a:rPr>
              <a:t>Le Mémorial Démocratique </a:t>
            </a:r>
            <a:r>
              <a:rPr dirty="0" sz="1000" spc="-25">
                <a:latin typeface="Arial MT"/>
                <a:cs typeface="Arial MT"/>
              </a:rPr>
              <a:t>est </a:t>
            </a:r>
            <a:r>
              <a:rPr dirty="0" sz="1000">
                <a:latin typeface="Arial MT"/>
                <a:cs typeface="Arial MT"/>
              </a:rPr>
              <a:t>une institution qui dépend </a:t>
            </a:r>
            <a:r>
              <a:rPr dirty="0" sz="1000" spc="-25">
                <a:latin typeface="Arial MT"/>
                <a:cs typeface="Arial MT"/>
              </a:rPr>
              <a:t>du </a:t>
            </a:r>
            <a:r>
              <a:rPr dirty="0" sz="1000">
                <a:latin typeface="Arial MT"/>
                <a:cs typeface="Arial MT"/>
              </a:rPr>
              <a:t>Gouvernement de la </a:t>
            </a:r>
            <a:r>
              <a:rPr dirty="0" sz="1000" spc="-10">
                <a:latin typeface="Arial MT"/>
                <a:cs typeface="Arial MT"/>
              </a:rPr>
              <a:t>Generalitat </a:t>
            </a:r>
            <a:r>
              <a:rPr dirty="0" sz="1000">
                <a:latin typeface="Arial MT"/>
                <a:cs typeface="Arial MT"/>
              </a:rPr>
              <a:t>de Catalogne et qui </a:t>
            </a:r>
            <a:r>
              <a:rPr dirty="0" sz="1000" spc="-25">
                <a:latin typeface="Arial MT"/>
                <a:cs typeface="Arial MT"/>
              </a:rPr>
              <a:t>est </a:t>
            </a:r>
            <a:r>
              <a:rPr dirty="0" sz="1000">
                <a:latin typeface="Arial MT"/>
                <a:cs typeface="Arial MT"/>
              </a:rPr>
              <a:t>responsable des politiques </a:t>
            </a:r>
            <a:r>
              <a:rPr dirty="0" sz="1000" spc="-25">
                <a:latin typeface="Arial MT"/>
                <a:cs typeface="Arial MT"/>
              </a:rPr>
              <a:t>de </a:t>
            </a:r>
            <a:r>
              <a:rPr dirty="0" sz="1000">
                <a:latin typeface="Arial MT"/>
                <a:cs typeface="Arial MT"/>
              </a:rPr>
              <a:t>mémoire publique. Le </a:t>
            </a:r>
            <a:r>
              <a:rPr dirty="0" sz="1000" spc="-10">
                <a:latin typeface="Arial MT"/>
                <a:cs typeface="Arial MT"/>
              </a:rPr>
              <a:t>Mémorial </a:t>
            </a:r>
            <a:r>
              <a:rPr dirty="0" sz="1000">
                <a:latin typeface="Arial MT"/>
                <a:cs typeface="Arial MT"/>
              </a:rPr>
              <a:t>est issu de la Loi qui porte </a:t>
            </a:r>
            <a:r>
              <a:rPr dirty="0" sz="1000" spc="-25">
                <a:latin typeface="Arial MT"/>
                <a:cs typeface="Arial MT"/>
              </a:rPr>
              <a:t>le </a:t>
            </a:r>
            <a:r>
              <a:rPr dirty="0" sz="1000">
                <a:latin typeface="Arial MT"/>
                <a:cs typeface="Arial MT"/>
              </a:rPr>
              <a:t>même nom en </a:t>
            </a:r>
            <a:r>
              <a:rPr dirty="0" sz="1000" spc="-10">
                <a:latin typeface="Arial MT"/>
                <a:cs typeface="Arial MT"/>
              </a:rPr>
              <a:t>2007.</a:t>
            </a:r>
            <a:endParaRPr sz="1000">
              <a:latin typeface="Arial MT"/>
              <a:cs typeface="Arial MT"/>
            </a:endParaRPr>
          </a:p>
        </p:txBody>
      </p:sp>
    </p:spTree>
  </p:cSld>
  <p:clrMapOvr>
    <a:masterClrMapping/>
  </p:clrMapOvr>
  <p:transition spd="med">
    <p:fade thruBlk="0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8474" y="1196129"/>
            <a:ext cx="7169784" cy="3302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3.</a:t>
            </a:r>
            <a:r>
              <a:rPr dirty="0" spc="-70"/>
              <a:t> </a:t>
            </a:r>
            <a:r>
              <a:rPr dirty="0"/>
              <a:t>Le</a:t>
            </a:r>
            <a:r>
              <a:rPr dirty="0" spc="-55"/>
              <a:t> </a:t>
            </a:r>
            <a:r>
              <a:rPr dirty="0"/>
              <a:t>déploiement</a:t>
            </a:r>
            <a:r>
              <a:rPr dirty="0" spc="-50"/>
              <a:t> </a:t>
            </a:r>
            <a:r>
              <a:rPr dirty="0"/>
              <a:t>du</a:t>
            </a:r>
            <a:r>
              <a:rPr dirty="0" spc="-55"/>
              <a:t> </a:t>
            </a:r>
            <a:r>
              <a:rPr dirty="0"/>
              <a:t>Memorial</a:t>
            </a:r>
            <a:r>
              <a:rPr dirty="0" spc="-70"/>
              <a:t> </a:t>
            </a:r>
            <a:r>
              <a:rPr dirty="0"/>
              <a:t>Democràtic:</a:t>
            </a:r>
            <a:r>
              <a:rPr dirty="0" spc="-55"/>
              <a:t> </a:t>
            </a:r>
            <a:r>
              <a:rPr dirty="0"/>
              <a:t>les</a:t>
            </a:r>
            <a:r>
              <a:rPr dirty="0" spc="-70"/>
              <a:t> </a:t>
            </a:r>
            <a:r>
              <a:rPr dirty="0" spc="-10"/>
              <a:t>expositions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0906" y="1773173"/>
            <a:ext cx="7920989" cy="4772405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553070" y="311066"/>
            <a:ext cx="4162425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3.</a:t>
            </a:r>
            <a:r>
              <a:rPr dirty="0" sz="16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Le</a:t>
            </a:r>
            <a:r>
              <a:rPr dirty="0" sz="16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déploiement</a:t>
            </a:r>
            <a:r>
              <a:rPr dirty="0" sz="16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 sz="16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Memorial</a:t>
            </a:r>
            <a:r>
              <a:rPr dirty="0" sz="16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Democràtic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213600" y="12700"/>
            <a:ext cx="1930400" cy="12700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5080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r>
              <a:rPr dirty="0" sz="800" spc="-10" b="1" i="1">
                <a:latin typeface="Arial"/>
                <a:cs typeface="Arial"/>
              </a:rPr>
              <a:t>Moderador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dirty="0" sz="800" spc="-10" i="1">
                <a:latin typeface="Arial"/>
                <a:cs typeface="Arial"/>
              </a:rPr>
              <a:t>2024-04-</a:t>
            </a:r>
            <a:r>
              <a:rPr dirty="0" sz="800" i="1">
                <a:latin typeface="Arial"/>
                <a:cs typeface="Arial"/>
              </a:rPr>
              <a:t>26</a:t>
            </a:r>
            <a:r>
              <a:rPr dirty="0" sz="800" spc="35" i="1">
                <a:latin typeface="Arial"/>
                <a:cs typeface="Arial"/>
              </a:rPr>
              <a:t> </a:t>
            </a:r>
            <a:r>
              <a:rPr dirty="0" sz="800" spc="-10" i="1">
                <a:latin typeface="Arial"/>
                <a:cs typeface="Arial"/>
              </a:rPr>
              <a:t>10:57:54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dirty="0" sz="1000" spc="-10">
                <a:latin typeface="Arial MT"/>
                <a:cs typeface="Arial MT"/>
              </a:rPr>
              <a:t>-------------------------------------------</a:t>
            </a:r>
            <a:r>
              <a:rPr dirty="0" sz="1000" spc="-50">
                <a:latin typeface="Arial MT"/>
                <a:cs typeface="Arial MT"/>
              </a:rPr>
              <a:t>-</a:t>
            </a:r>
            <a:endParaRPr sz="1000">
              <a:latin typeface="Arial MT"/>
              <a:cs typeface="Arial MT"/>
            </a:endParaRPr>
          </a:p>
          <a:p>
            <a:pPr marL="25400" marR="17780">
              <a:lnSpc>
                <a:spcPct val="100000"/>
              </a:lnSpc>
            </a:pPr>
            <a:r>
              <a:rPr dirty="0" sz="1000">
                <a:latin typeface="Arial MT"/>
                <a:cs typeface="Arial MT"/>
              </a:rPr>
              <a:t>Le Mémorial Démocratique </a:t>
            </a:r>
            <a:r>
              <a:rPr dirty="0" sz="1000" spc="-25">
                <a:latin typeface="Arial MT"/>
                <a:cs typeface="Arial MT"/>
              </a:rPr>
              <a:t>est </a:t>
            </a:r>
            <a:r>
              <a:rPr dirty="0" sz="1000">
                <a:latin typeface="Arial MT"/>
                <a:cs typeface="Arial MT"/>
              </a:rPr>
              <a:t>une institution qui dépend </a:t>
            </a:r>
            <a:r>
              <a:rPr dirty="0" sz="1000" spc="-25">
                <a:latin typeface="Arial MT"/>
                <a:cs typeface="Arial MT"/>
              </a:rPr>
              <a:t>du </a:t>
            </a:r>
            <a:r>
              <a:rPr dirty="0" sz="1000">
                <a:latin typeface="Arial MT"/>
                <a:cs typeface="Arial MT"/>
              </a:rPr>
              <a:t>Gouvernement de la </a:t>
            </a:r>
            <a:r>
              <a:rPr dirty="0" sz="1000" spc="-10">
                <a:latin typeface="Arial MT"/>
                <a:cs typeface="Arial MT"/>
              </a:rPr>
              <a:t>Generalitat </a:t>
            </a:r>
            <a:r>
              <a:rPr dirty="0" sz="1000">
                <a:latin typeface="Arial MT"/>
                <a:cs typeface="Arial MT"/>
              </a:rPr>
              <a:t>de Catalogne et qui </a:t>
            </a:r>
            <a:r>
              <a:rPr dirty="0" sz="1000" spc="-25">
                <a:latin typeface="Arial MT"/>
                <a:cs typeface="Arial MT"/>
              </a:rPr>
              <a:t>est </a:t>
            </a:r>
            <a:r>
              <a:rPr dirty="0" sz="1000">
                <a:latin typeface="Arial MT"/>
                <a:cs typeface="Arial MT"/>
              </a:rPr>
              <a:t>responsable des politiques </a:t>
            </a:r>
            <a:r>
              <a:rPr dirty="0" sz="1000" spc="-25">
                <a:latin typeface="Arial MT"/>
                <a:cs typeface="Arial MT"/>
              </a:rPr>
              <a:t>de </a:t>
            </a:r>
            <a:r>
              <a:rPr dirty="0" sz="1000">
                <a:latin typeface="Arial MT"/>
                <a:cs typeface="Arial MT"/>
              </a:rPr>
              <a:t>mémoire publique. Le </a:t>
            </a:r>
            <a:r>
              <a:rPr dirty="0" sz="1000" spc="-10">
                <a:latin typeface="Arial MT"/>
                <a:cs typeface="Arial MT"/>
              </a:rPr>
              <a:t>Mémorial </a:t>
            </a:r>
            <a:r>
              <a:rPr dirty="0" sz="1000">
                <a:latin typeface="Arial MT"/>
                <a:cs typeface="Arial MT"/>
              </a:rPr>
              <a:t>est issu de la Loi qui porte </a:t>
            </a:r>
            <a:r>
              <a:rPr dirty="0" sz="1000" spc="-25">
                <a:latin typeface="Arial MT"/>
                <a:cs typeface="Arial MT"/>
              </a:rPr>
              <a:t>le </a:t>
            </a:r>
            <a:r>
              <a:rPr dirty="0" sz="1000">
                <a:latin typeface="Arial MT"/>
                <a:cs typeface="Arial MT"/>
              </a:rPr>
              <a:t>même nom en </a:t>
            </a:r>
            <a:r>
              <a:rPr dirty="0" sz="1000" spc="-10">
                <a:latin typeface="Arial MT"/>
                <a:cs typeface="Arial MT"/>
              </a:rPr>
              <a:t>2007.</a:t>
            </a:r>
            <a:endParaRPr sz="1000">
              <a:latin typeface="Arial MT"/>
              <a:cs typeface="Arial MT"/>
            </a:endParaRPr>
          </a:p>
        </p:txBody>
      </p:sp>
    </p:spTree>
  </p:cSld>
  <p:clrMapOvr>
    <a:masterClrMapping/>
  </p:clrMapOvr>
  <p:transition spd="med">
    <p:fade thruBlk="0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8474" y="1196129"/>
            <a:ext cx="7240270" cy="3302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64490" algn="l"/>
              </a:tabLst>
            </a:pPr>
            <a:r>
              <a:rPr dirty="0" spc="-25"/>
              <a:t>3.</a:t>
            </a:r>
            <a:r>
              <a:rPr dirty="0"/>
              <a:t>	Le</a:t>
            </a:r>
            <a:r>
              <a:rPr dirty="0" spc="-65"/>
              <a:t> </a:t>
            </a:r>
            <a:r>
              <a:rPr dirty="0"/>
              <a:t>déploiement</a:t>
            </a:r>
            <a:r>
              <a:rPr dirty="0" spc="-55"/>
              <a:t> </a:t>
            </a:r>
            <a:r>
              <a:rPr dirty="0"/>
              <a:t>du</a:t>
            </a:r>
            <a:r>
              <a:rPr dirty="0" spc="-55"/>
              <a:t> </a:t>
            </a:r>
            <a:r>
              <a:rPr dirty="0"/>
              <a:t>Memorial</a:t>
            </a:r>
            <a:r>
              <a:rPr dirty="0" spc="-70"/>
              <a:t> </a:t>
            </a:r>
            <a:r>
              <a:rPr dirty="0"/>
              <a:t>Democràtic:</a:t>
            </a:r>
            <a:r>
              <a:rPr dirty="0" spc="-60"/>
              <a:t> </a:t>
            </a:r>
            <a:r>
              <a:rPr dirty="0"/>
              <a:t>les</a:t>
            </a:r>
            <a:r>
              <a:rPr dirty="0" spc="-70"/>
              <a:t> </a:t>
            </a:r>
            <a:r>
              <a:rPr dirty="0" spc="-10"/>
              <a:t>expositions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31820" y="1633727"/>
            <a:ext cx="4421124" cy="5109209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61135" y="3383704"/>
            <a:ext cx="2346960" cy="33775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L="12700" marR="5080" indent="318135">
              <a:lnSpc>
                <a:spcPct val="100000"/>
              </a:lnSpc>
              <a:spcBef>
                <a:spcPts val="95"/>
              </a:spcBef>
            </a:pPr>
            <a:r>
              <a:rPr dirty="0" sz="2000" b="1">
                <a:solidFill>
                  <a:srgbClr val="953735"/>
                </a:solidFill>
                <a:latin typeface="Arial"/>
                <a:cs typeface="Arial"/>
              </a:rPr>
              <a:t>Paco</a:t>
            </a:r>
            <a:r>
              <a:rPr dirty="0" sz="2000" spc="-70" b="1">
                <a:solidFill>
                  <a:srgbClr val="953735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953735"/>
                </a:solidFill>
                <a:latin typeface="Arial"/>
                <a:cs typeface="Arial"/>
              </a:rPr>
              <a:t>Candel.</a:t>
            </a:r>
            <a:r>
              <a:rPr dirty="0" sz="2000" spc="-70" b="1">
                <a:solidFill>
                  <a:srgbClr val="953735"/>
                </a:solidFill>
                <a:latin typeface="Arial"/>
                <a:cs typeface="Arial"/>
              </a:rPr>
              <a:t> </a:t>
            </a:r>
            <a:r>
              <a:rPr dirty="0" sz="2000" spc="-25" b="1">
                <a:solidFill>
                  <a:srgbClr val="953735"/>
                </a:solidFill>
                <a:latin typeface="Arial"/>
                <a:cs typeface="Arial"/>
              </a:rPr>
              <a:t>Un </a:t>
            </a:r>
            <a:r>
              <a:rPr dirty="0" sz="2000" b="1">
                <a:solidFill>
                  <a:srgbClr val="953735"/>
                </a:solidFill>
                <a:latin typeface="Arial"/>
                <a:cs typeface="Arial"/>
              </a:rPr>
              <a:t>portrait</a:t>
            </a:r>
            <a:r>
              <a:rPr dirty="0" sz="2000" spc="-70" b="1">
                <a:solidFill>
                  <a:srgbClr val="953735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953735"/>
                </a:solidFill>
                <a:latin typeface="Arial"/>
                <a:cs typeface="Arial"/>
              </a:rPr>
              <a:t>littéraire</a:t>
            </a:r>
            <a:r>
              <a:rPr dirty="0" sz="2000" spc="-70" b="1">
                <a:solidFill>
                  <a:srgbClr val="953735"/>
                </a:solidFill>
                <a:latin typeface="Arial"/>
                <a:cs typeface="Arial"/>
              </a:rPr>
              <a:t> </a:t>
            </a:r>
            <a:r>
              <a:rPr dirty="0" sz="2000" spc="-25" b="1">
                <a:solidFill>
                  <a:srgbClr val="953735"/>
                </a:solidFill>
                <a:latin typeface="Arial"/>
                <a:cs typeface="Arial"/>
              </a:rPr>
              <a:t>de </a:t>
            </a:r>
            <a:r>
              <a:rPr dirty="0" sz="2000" b="1">
                <a:solidFill>
                  <a:srgbClr val="953735"/>
                </a:solidFill>
                <a:latin typeface="Arial"/>
                <a:cs typeface="Arial"/>
              </a:rPr>
              <a:t>l’immigration</a:t>
            </a:r>
            <a:r>
              <a:rPr dirty="0" sz="2000" spc="-105" b="1">
                <a:solidFill>
                  <a:srgbClr val="953735"/>
                </a:solidFill>
                <a:latin typeface="Arial"/>
                <a:cs typeface="Arial"/>
              </a:rPr>
              <a:t> </a:t>
            </a:r>
            <a:r>
              <a:rPr dirty="0" sz="2000" spc="-25" b="1">
                <a:solidFill>
                  <a:srgbClr val="953735"/>
                </a:solidFill>
                <a:latin typeface="Arial"/>
                <a:cs typeface="Arial"/>
              </a:rPr>
              <a:t>en</a:t>
            </a:r>
            <a:endParaRPr sz="2000">
              <a:latin typeface="Arial"/>
              <a:cs typeface="Arial"/>
            </a:endParaRPr>
          </a:p>
          <a:p>
            <a:pPr algn="r" marR="5080">
              <a:lnSpc>
                <a:spcPts val="2400"/>
              </a:lnSpc>
            </a:pPr>
            <a:r>
              <a:rPr dirty="0" sz="2000" spc="-10" b="1">
                <a:solidFill>
                  <a:srgbClr val="953735"/>
                </a:solidFill>
                <a:latin typeface="Arial"/>
                <a:cs typeface="Arial"/>
              </a:rPr>
              <a:t>Catalogne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2000">
              <a:latin typeface="Arial"/>
              <a:cs typeface="Arial"/>
            </a:endParaRPr>
          </a:p>
          <a:p>
            <a:pPr algn="r" marL="742315" marR="5080" indent="434975">
              <a:lnSpc>
                <a:spcPct val="100000"/>
              </a:lnSpc>
            </a:pPr>
            <a:r>
              <a:rPr dirty="0" sz="2000" b="1">
                <a:solidFill>
                  <a:srgbClr val="953735"/>
                </a:solidFill>
                <a:latin typeface="Arial"/>
                <a:cs typeface="Arial"/>
              </a:rPr>
              <a:t>Musée</a:t>
            </a:r>
            <a:r>
              <a:rPr dirty="0" sz="2000" spc="-80" b="1">
                <a:solidFill>
                  <a:srgbClr val="953735"/>
                </a:solidFill>
                <a:latin typeface="Arial"/>
                <a:cs typeface="Arial"/>
              </a:rPr>
              <a:t> </a:t>
            </a:r>
            <a:r>
              <a:rPr dirty="0" sz="2000" spc="-25" b="1">
                <a:solidFill>
                  <a:srgbClr val="953735"/>
                </a:solidFill>
                <a:latin typeface="Arial"/>
                <a:cs typeface="Arial"/>
              </a:rPr>
              <a:t>de </a:t>
            </a:r>
            <a:r>
              <a:rPr dirty="0" sz="2000" spc="-10" b="1">
                <a:solidFill>
                  <a:srgbClr val="953735"/>
                </a:solidFill>
                <a:latin typeface="Arial"/>
                <a:cs typeface="Arial"/>
              </a:rPr>
              <a:t>l’immigration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20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</a:pPr>
            <a:r>
              <a:rPr dirty="0" sz="2000" b="1">
                <a:solidFill>
                  <a:srgbClr val="953735"/>
                </a:solidFill>
                <a:latin typeface="Arial"/>
                <a:cs typeface="Arial"/>
              </a:rPr>
              <a:t>Production</a:t>
            </a:r>
            <a:r>
              <a:rPr dirty="0" sz="2000" spc="-105" b="1">
                <a:solidFill>
                  <a:srgbClr val="953735"/>
                </a:solidFill>
                <a:latin typeface="Arial"/>
                <a:cs typeface="Arial"/>
              </a:rPr>
              <a:t> </a:t>
            </a:r>
            <a:r>
              <a:rPr dirty="0" sz="2000" spc="-25" b="1">
                <a:solidFill>
                  <a:srgbClr val="953735"/>
                </a:solidFill>
                <a:latin typeface="Arial"/>
                <a:cs typeface="Arial"/>
              </a:rPr>
              <a:t>du</a:t>
            </a:r>
            <a:endParaRPr sz="2000">
              <a:latin typeface="Arial"/>
              <a:cs typeface="Arial"/>
            </a:endParaRPr>
          </a:p>
          <a:p>
            <a:pPr algn="r" marL="951230" marR="5080" indent="267335">
              <a:lnSpc>
                <a:spcPct val="100000"/>
              </a:lnSpc>
            </a:pPr>
            <a:r>
              <a:rPr dirty="0" sz="2000" spc="-10" b="1">
                <a:solidFill>
                  <a:srgbClr val="953735"/>
                </a:solidFill>
                <a:latin typeface="Arial"/>
                <a:cs typeface="Arial"/>
              </a:rPr>
              <a:t>Memorial Democràtic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553070" y="311066"/>
            <a:ext cx="4162425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3.</a:t>
            </a:r>
            <a:r>
              <a:rPr dirty="0" sz="16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Le</a:t>
            </a:r>
            <a:r>
              <a:rPr dirty="0" sz="16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déploiement</a:t>
            </a:r>
            <a:r>
              <a:rPr dirty="0" sz="16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 sz="16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Memorial</a:t>
            </a:r>
            <a:r>
              <a:rPr dirty="0" sz="16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Democràtic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213600" y="12700"/>
            <a:ext cx="1930400" cy="12700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5080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r>
              <a:rPr dirty="0" sz="800" spc="-10" b="1" i="1">
                <a:latin typeface="Arial"/>
                <a:cs typeface="Arial"/>
              </a:rPr>
              <a:t>Moderador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dirty="0" sz="800" spc="-10" i="1">
                <a:latin typeface="Arial"/>
                <a:cs typeface="Arial"/>
              </a:rPr>
              <a:t>2024-04-</a:t>
            </a:r>
            <a:r>
              <a:rPr dirty="0" sz="800" i="1">
                <a:latin typeface="Arial"/>
                <a:cs typeface="Arial"/>
              </a:rPr>
              <a:t>26</a:t>
            </a:r>
            <a:r>
              <a:rPr dirty="0" sz="800" spc="35" i="1">
                <a:latin typeface="Arial"/>
                <a:cs typeface="Arial"/>
              </a:rPr>
              <a:t> </a:t>
            </a:r>
            <a:r>
              <a:rPr dirty="0" sz="800" spc="-10" i="1">
                <a:latin typeface="Arial"/>
                <a:cs typeface="Arial"/>
              </a:rPr>
              <a:t>10:57:54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dirty="0" sz="1000" spc="-10">
                <a:latin typeface="Arial MT"/>
                <a:cs typeface="Arial MT"/>
              </a:rPr>
              <a:t>-------------------------------------------</a:t>
            </a:r>
            <a:r>
              <a:rPr dirty="0" sz="1000" spc="-50">
                <a:latin typeface="Arial MT"/>
                <a:cs typeface="Arial MT"/>
              </a:rPr>
              <a:t>-</a:t>
            </a:r>
            <a:endParaRPr sz="1000">
              <a:latin typeface="Arial MT"/>
              <a:cs typeface="Arial MT"/>
            </a:endParaRPr>
          </a:p>
          <a:p>
            <a:pPr marL="25400" marR="17780">
              <a:lnSpc>
                <a:spcPct val="100000"/>
              </a:lnSpc>
            </a:pPr>
            <a:r>
              <a:rPr dirty="0" sz="1000">
                <a:latin typeface="Arial MT"/>
                <a:cs typeface="Arial MT"/>
              </a:rPr>
              <a:t>Le Mémorial Démocratique </a:t>
            </a:r>
            <a:r>
              <a:rPr dirty="0" sz="1000" spc="-25">
                <a:latin typeface="Arial MT"/>
                <a:cs typeface="Arial MT"/>
              </a:rPr>
              <a:t>est </a:t>
            </a:r>
            <a:r>
              <a:rPr dirty="0" sz="1000">
                <a:latin typeface="Arial MT"/>
                <a:cs typeface="Arial MT"/>
              </a:rPr>
              <a:t>une institution qui dépend </a:t>
            </a:r>
            <a:r>
              <a:rPr dirty="0" sz="1000" spc="-25">
                <a:latin typeface="Arial MT"/>
                <a:cs typeface="Arial MT"/>
              </a:rPr>
              <a:t>du </a:t>
            </a:r>
            <a:r>
              <a:rPr dirty="0" sz="1000">
                <a:latin typeface="Arial MT"/>
                <a:cs typeface="Arial MT"/>
              </a:rPr>
              <a:t>Gouvernement de la </a:t>
            </a:r>
            <a:r>
              <a:rPr dirty="0" sz="1000" spc="-10">
                <a:latin typeface="Arial MT"/>
                <a:cs typeface="Arial MT"/>
              </a:rPr>
              <a:t>Generalitat </a:t>
            </a:r>
            <a:r>
              <a:rPr dirty="0" sz="1000">
                <a:latin typeface="Arial MT"/>
                <a:cs typeface="Arial MT"/>
              </a:rPr>
              <a:t>de Catalogne et qui </a:t>
            </a:r>
            <a:r>
              <a:rPr dirty="0" sz="1000" spc="-25">
                <a:latin typeface="Arial MT"/>
                <a:cs typeface="Arial MT"/>
              </a:rPr>
              <a:t>est </a:t>
            </a:r>
            <a:r>
              <a:rPr dirty="0" sz="1000">
                <a:latin typeface="Arial MT"/>
                <a:cs typeface="Arial MT"/>
              </a:rPr>
              <a:t>responsable des politiques </a:t>
            </a:r>
            <a:r>
              <a:rPr dirty="0" sz="1000" spc="-25">
                <a:latin typeface="Arial MT"/>
                <a:cs typeface="Arial MT"/>
              </a:rPr>
              <a:t>de </a:t>
            </a:r>
            <a:r>
              <a:rPr dirty="0" sz="1000">
                <a:latin typeface="Arial MT"/>
                <a:cs typeface="Arial MT"/>
              </a:rPr>
              <a:t>mémoire publique. Le </a:t>
            </a:r>
            <a:r>
              <a:rPr dirty="0" sz="1000" spc="-10">
                <a:latin typeface="Arial MT"/>
                <a:cs typeface="Arial MT"/>
              </a:rPr>
              <a:t>Mémorial </a:t>
            </a:r>
            <a:r>
              <a:rPr dirty="0" sz="1000">
                <a:latin typeface="Arial MT"/>
                <a:cs typeface="Arial MT"/>
              </a:rPr>
              <a:t>est issu de la Loi qui porte </a:t>
            </a:r>
            <a:r>
              <a:rPr dirty="0" sz="1000" spc="-25">
                <a:latin typeface="Arial MT"/>
                <a:cs typeface="Arial MT"/>
              </a:rPr>
              <a:t>le </a:t>
            </a:r>
            <a:r>
              <a:rPr dirty="0" sz="1000">
                <a:latin typeface="Arial MT"/>
                <a:cs typeface="Arial MT"/>
              </a:rPr>
              <a:t>même nom en </a:t>
            </a:r>
            <a:r>
              <a:rPr dirty="0" sz="1000" spc="-10">
                <a:latin typeface="Arial MT"/>
                <a:cs typeface="Arial MT"/>
              </a:rPr>
              <a:t>2007.</a:t>
            </a:r>
            <a:endParaRPr sz="1000">
              <a:latin typeface="Arial MT"/>
              <a:cs typeface="Arial MT"/>
            </a:endParaRPr>
          </a:p>
        </p:txBody>
      </p:sp>
    </p:spTree>
  </p:cSld>
  <p:clrMapOvr>
    <a:masterClrMapping/>
  </p:clrMapOvr>
  <p:transition spd="med">
    <p:fade thruBlk="0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8474" y="1196129"/>
            <a:ext cx="7157084" cy="3302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64490" algn="l"/>
              </a:tabLst>
            </a:pPr>
            <a:r>
              <a:rPr dirty="0" spc="-25"/>
              <a:t>3.</a:t>
            </a:r>
            <a:r>
              <a:rPr dirty="0"/>
              <a:t>	Le</a:t>
            </a:r>
            <a:r>
              <a:rPr dirty="0" spc="-70"/>
              <a:t> </a:t>
            </a:r>
            <a:r>
              <a:rPr dirty="0"/>
              <a:t>déploiement</a:t>
            </a:r>
            <a:r>
              <a:rPr dirty="0" spc="-65"/>
              <a:t> </a:t>
            </a:r>
            <a:r>
              <a:rPr dirty="0"/>
              <a:t>du</a:t>
            </a:r>
            <a:r>
              <a:rPr dirty="0" spc="-60"/>
              <a:t> </a:t>
            </a:r>
            <a:r>
              <a:rPr dirty="0"/>
              <a:t>Memorial</a:t>
            </a:r>
            <a:r>
              <a:rPr dirty="0" spc="-75"/>
              <a:t> </a:t>
            </a:r>
            <a:r>
              <a:rPr dirty="0"/>
              <a:t>Democràtic:</a:t>
            </a:r>
            <a:r>
              <a:rPr dirty="0" spc="-65"/>
              <a:t> </a:t>
            </a:r>
            <a:r>
              <a:rPr dirty="0"/>
              <a:t>les</a:t>
            </a:r>
            <a:r>
              <a:rPr dirty="0" spc="-80"/>
              <a:t> </a:t>
            </a:r>
            <a:r>
              <a:rPr dirty="0" spc="-10"/>
              <a:t>séminaires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4223765" y="1690116"/>
            <a:ext cx="4174490" cy="4981575"/>
            <a:chOff x="4223765" y="1690116"/>
            <a:chExt cx="4174490" cy="498157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33671" y="1700022"/>
              <a:ext cx="4154423" cy="4961381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4228718" y="1695069"/>
              <a:ext cx="4164329" cy="4971415"/>
            </a:xfrm>
            <a:custGeom>
              <a:avLst/>
              <a:gdLst/>
              <a:ahLst/>
              <a:cxnLst/>
              <a:rect l="l" t="t" r="r" b="b"/>
              <a:pathLst>
                <a:path w="4164329" h="4971415">
                  <a:moveTo>
                    <a:pt x="0" y="0"/>
                  </a:moveTo>
                  <a:lnTo>
                    <a:pt x="4164329" y="0"/>
                  </a:lnTo>
                  <a:lnTo>
                    <a:pt x="4164329" y="4971288"/>
                  </a:lnTo>
                  <a:lnTo>
                    <a:pt x="0" y="4971288"/>
                  </a:lnTo>
                  <a:lnTo>
                    <a:pt x="0" y="0"/>
                  </a:lnTo>
                  <a:close/>
                </a:path>
              </a:pathLst>
            </a:custGeom>
            <a:ln w="99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1019909" y="3527341"/>
            <a:ext cx="2898140" cy="1976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520065" marR="5715" indent="-45593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953735"/>
                </a:solidFill>
                <a:latin typeface="Arial"/>
                <a:cs typeface="Arial"/>
              </a:rPr>
              <a:t>VIII</a:t>
            </a:r>
            <a:r>
              <a:rPr dirty="0" sz="1800" spc="-65" b="1">
                <a:solidFill>
                  <a:srgbClr val="953735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953735"/>
                </a:solidFill>
                <a:latin typeface="Arial"/>
                <a:cs typeface="Arial"/>
              </a:rPr>
              <a:t>Colloque</a:t>
            </a:r>
            <a:r>
              <a:rPr dirty="0" sz="1800" spc="-50" b="1">
                <a:solidFill>
                  <a:srgbClr val="953735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953735"/>
                </a:solidFill>
                <a:latin typeface="Arial"/>
                <a:cs typeface="Arial"/>
              </a:rPr>
              <a:t>International </a:t>
            </a:r>
            <a:r>
              <a:rPr dirty="0" sz="1800" b="1">
                <a:solidFill>
                  <a:srgbClr val="953735"/>
                </a:solidFill>
                <a:latin typeface="Arial"/>
                <a:cs typeface="Arial"/>
              </a:rPr>
              <a:t>Walter</a:t>
            </a:r>
            <a:r>
              <a:rPr dirty="0" sz="1800" spc="-30" b="1">
                <a:solidFill>
                  <a:srgbClr val="953735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953735"/>
                </a:solidFill>
                <a:latin typeface="Arial"/>
                <a:cs typeface="Arial"/>
              </a:rPr>
              <a:t>Benjamin</a:t>
            </a:r>
            <a:r>
              <a:rPr dirty="0" sz="1800" spc="-35" b="1">
                <a:solidFill>
                  <a:srgbClr val="953735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953735"/>
                </a:solidFill>
                <a:latin typeface="Arial"/>
                <a:cs typeface="Arial"/>
              </a:rPr>
              <a:t>2022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25"/>
              </a:spcBef>
            </a:pPr>
            <a:endParaRPr sz="1800">
              <a:latin typeface="Arial"/>
              <a:cs typeface="Arial"/>
            </a:endParaRPr>
          </a:p>
          <a:p>
            <a:pPr algn="r" marL="12700" marR="5080" indent="800100">
              <a:lnSpc>
                <a:spcPct val="100000"/>
              </a:lnSpc>
              <a:spcBef>
                <a:spcPts val="5"/>
              </a:spcBef>
            </a:pPr>
            <a:r>
              <a:rPr dirty="0" sz="1800" b="1">
                <a:solidFill>
                  <a:srgbClr val="953735"/>
                </a:solidFill>
                <a:latin typeface="Arial"/>
                <a:cs typeface="Arial"/>
              </a:rPr>
              <a:t>Exilés</a:t>
            </a:r>
            <a:r>
              <a:rPr dirty="0" sz="1800" spc="-20" b="1">
                <a:solidFill>
                  <a:srgbClr val="953735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953735"/>
                </a:solidFill>
                <a:latin typeface="Arial"/>
                <a:cs typeface="Arial"/>
              </a:rPr>
              <a:t>et</a:t>
            </a:r>
            <a:r>
              <a:rPr dirty="0" sz="1800" spc="-20" b="1">
                <a:solidFill>
                  <a:srgbClr val="953735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953735"/>
                </a:solidFill>
                <a:latin typeface="Arial"/>
                <a:cs typeface="Arial"/>
              </a:rPr>
              <a:t>réfugiés</a:t>
            </a:r>
            <a:r>
              <a:rPr dirty="0" sz="1800" spc="-20" b="1">
                <a:solidFill>
                  <a:srgbClr val="953735"/>
                </a:solidFill>
                <a:latin typeface="Arial"/>
                <a:cs typeface="Arial"/>
              </a:rPr>
              <a:t> </a:t>
            </a:r>
            <a:r>
              <a:rPr dirty="0" sz="1800" spc="-50" b="1">
                <a:solidFill>
                  <a:srgbClr val="953735"/>
                </a:solidFill>
                <a:latin typeface="Arial"/>
                <a:cs typeface="Arial"/>
              </a:rPr>
              <a:t>à </a:t>
            </a:r>
            <a:r>
              <a:rPr dirty="0" sz="1800" b="1">
                <a:solidFill>
                  <a:srgbClr val="953735"/>
                </a:solidFill>
                <a:latin typeface="Arial"/>
                <a:cs typeface="Arial"/>
              </a:rPr>
              <a:t>l’époque</a:t>
            </a:r>
            <a:r>
              <a:rPr dirty="0" sz="1800" spc="-75" b="1">
                <a:solidFill>
                  <a:srgbClr val="953735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953735"/>
                </a:solidFill>
                <a:latin typeface="Arial"/>
                <a:cs typeface="Arial"/>
              </a:rPr>
              <a:t>contemporaine: </a:t>
            </a:r>
            <a:r>
              <a:rPr dirty="0" sz="1800" b="1">
                <a:solidFill>
                  <a:srgbClr val="953735"/>
                </a:solidFill>
                <a:latin typeface="Arial"/>
                <a:cs typeface="Arial"/>
              </a:rPr>
              <a:t>leurs</a:t>
            </a:r>
            <a:r>
              <a:rPr dirty="0" sz="1800" spc="-10" b="1">
                <a:solidFill>
                  <a:srgbClr val="953735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953735"/>
                </a:solidFill>
                <a:latin typeface="Arial"/>
                <a:cs typeface="Arial"/>
              </a:rPr>
              <a:t>expériences</a:t>
            </a:r>
            <a:r>
              <a:rPr dirty="0" sz="1800" spc="-15" b="1">
                <a:solidFill>
                  <a:srgbClr val="953735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953735"/>
                </a:solidFill>
                <a:latin typeface="Arial"/>
                <a:cs typeface="Arial"/>
              </a:rPr>
              <a:t>et</a:t>
            </a:r>
            <a:r>
              <a:rPr dirty="0" sz="1800" spc="484" b="1">
                <a:solidFill>
                  <a:srgbClr val="953735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953735"/>
                </a:solidFill>
                <a:latin typeface="Arial"/>
                <a:cs typeface="Arial"/>
              </a:rPr>
              <a:t>leurs</a:t>
            </a:r>
            <a:endParaRPr sz="1800">
              <a:latin typeface="Arial"/>
              <a:cs typeface="Arial"/>
            </a:endParaRPr>
          </a:p>
          <a:p>
            <a:pPr algn="r" marR="5715">
              <a:lnSpc>
                <a:spcPct val="100000"/>
              </a:lnSpc>
            </a:pPr>
            <a:r>
              <a:rPr dirty="0" sz="1800" spc="-10" b="1">
                <a:solidFill>
                  <a:srgbClr val="953735"/>
                </a:solidFill>
                <a:latin typeface="Arial"/>
                <a:cs typeface="Arial"/>
              </a:rPr>
              <a:t>représentations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553070" y="311066"/>
            <a:ext cx="4162425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3.</a:t>
            </a:r>
            <a:r>
              <a:rPr dirty="0" sz="16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Le</a:t>
            </a:r>
            <a:r>
              <a:rPr dirty="0" sz="16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déploiement</a:t>
            </a:r>
            <a:r>
              <a:rPr dirty="0" sz="16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 sz="16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Memorial</a:t>
            </a:r>
            <a:r>
              <a:rPr dirty="0" sz="16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Democràtic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 thruBlk="0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8474" y="1103592"/>
            <a:ext cx="765302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/>
              <a:t>3.</a:t>
            </a:r>
            <a:r>
              <a:rPr dirty="0" spc="-60"/>
              <a:t> </a:t>
            </a:r>
            <a:r>
              <a:rPr dirty="0"/>
              <a:t>Le</a:t>
            </a:r>
            <a:r>
              <a:rPr dirty="0" spc="-50"/>
              <a:t> </a:t>
            </a:r>
            <a:r>
              <a:rPr dirty="0"/>
              <a:t>déploiement</a:t>
            </a:r>
            <a:r>
              <a:rPr dirty="0" spc="-50"/>
              <a:t> </a:t>
            </a:r>
            <a:r>
              <a:rPr dirty="0"/>
              <a:t>du</a:t>
            </a:r>
            <a:r>
              <a:rPr dirty="0" spc="-45"/>
              <a:t> </a:t>
            </a:r>
            <a:r>
              <a:rPr dirty="0"/>
              <a:t>Memorial</a:t>
            </a:r>
            <a:r>
              <a:rPr dirty="0" spc="-65"/>
              <a:t> </a:t>
            </a:r>
            <a:r>
              <a:rPr dirty="0"/>
              <a:t>Democràtic:</a:t>
            </a:r>
            <a:r>
              <a:rPr dirty="0" spc="-50"/>
              <a:t> </a:t>
            </a:r>
            <a:r>
              <a:rPr dirty="0" spc="-10"/>
              <a:t>Commémoration</a:t>
            </a:r>
            <a:r>
              <a:rPr dirty="0" spc="-35"/>
              <a:t> </a:t>
            </a:r>
            <a:r>
              <a:rPr dirty="0" spc="-25"/>
              <a:t>et </a:t>
            </a:r>
            <a:r>
              <a:rPr dirty="0" spc="-10"/>
              <a:t>réparation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03448" y="4941570"/>
            <a:ext cx="2305037" cy="1784603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55748" y="1844802"/>
            <a:ext cx="5903975" cy="2995421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539876" y="1773554"/>
            <a:ext cx="1946910" cy="3096260"/>
          </a:xfrm>
          <a:prstGeom prst="rect">
            <a:avLst/>
          </a:prstGeom>
          <a:solidFill>
            <a:srgbClr val="800000"/>
          </a:solidFill>
          <a:ln w="25146">
            <a:solidFill>
              <a:srgbClr val="385D8A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25"/>
              </a:spcBef>
            </a:pP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1800">
                <a:solidFill>
                  <a:srgbClr val="FFFFFF"/>
                </a:solidFill>
                <a:latin typeface="Arial MT"/>
                <a:cs typeface="Arial MT"/>
              </a:rPr>
              <a:t>Depuis</a:t>
            </a:r>
            <a:r>
              <a:rPr dirty="0" sz="1800" spc="-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Arial MT"/>
                <a:cs typeface="Arial MT"/>
              </a:rPr>
              <a:t>2017</a:t>
            </a:r>
            <a:endParaRPr sz="1800">
              <a:latin typeface="Arial MT"/>
              <a:cs typeface="Arial MT"/>
            </a:endParaRPr>
          </a:p>
          <a:p>
            <a:pPr algn="ctr" marL="248920" marR="242570" indent="1270">
              <a:lnSpc>
                <a:spcPct val="100000"/>
              </a:lnSpc>
            </a:pPr>
            <a:r>
              <a:rPr dirty="0" sz="1800">
                <a:solidFill>
                  <a:srgbClr val="FFFFFF"/>
                </a:solidFill>
                <a:latin typeface="Arial MT"/>
                <a:cs typeface="Arial MT"/>
              </a:rPr>
              <a:t>plus</a:t>
            </a:r>
            <a:r>
              <a:rPr dirty="0" sz="1800" spc="-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dirty="0" sz="1800" spc="-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 MT"/>
                <a:cs typeface="Arial MT"/>
              </a:rPr>
              <a:t>500 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Stolpersteine </a:t>
            </a:r>
            <a:r>
              <a:rPr dirty="0" sz="1800">
                <a:solidFill>
                  <a:srgbClr val="FFFFFF"/>
                </a:solidFill>
                <a:latin typeface="Arial MT"/>
                <a:cs typeface="Arial MT"/>
              </a:rPr>
              <a:t>dans</a:t>
            </a:r>
            <a:r>
              <a:rPr dirty="0" sz="1800" spc="-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 MT"/>
                <a:cs typeface="Arial MT"/>
              </a:rPr>
              <a:t>60 </a:t>
            </a:r>
            <a:r>
              <a:rPr dirty="0" sz="1800" spc="-10">
                <a:solidFill>
                  <a:srgbClr val="FFFFFF"/>
                </a:solidFill>
                <a:latin typeface="Arial MT"/>
                <a:cs typeface="Arial MT"/>
              </a:rPr>
              <a:t>communes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553070" y="311066"/>
            <a:ext cx="4162425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3.</a:t>
            </a:r>
            <a:r>
              <a:rPr dirty="0" sz="16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Le</a:t>
            </a:r>
            <a:r>
              <a:rPr dirty="0" sz="16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déploiement</a:t>
            </a:r>
            <a:r>
              <a:rPr dirty="0" sz="16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 sz="16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Memorial</a:t>
            </a:r>
            <a:r>
              <a:rPr dirty="0" sz="16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Democràtic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7213600" y="12700"/>
            <a:ext cx="1930400" cy="12700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5080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r>
              <a:rPr dirty="0" sz="800" spc="-10" b="1" i="1">
                <a:latin typeface="Arial"/>
                <a:cs typeface="Arial"/>
              </a:rPr>
              <a:t>Moderador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dirty="0" sz="800" spc="-10" i="1">
                <a:latin typeface="Arial"/>
                <a:cs typeface="Arial"/>
              </a:rPr>
              <a:t>2024-04-</a:t>
            </a:r>
            <a:r>
              <a:rPr dirty="0" sz="800" i="1">
                <a:latin typeface="Arial"/>
                <a:cs typeface="Arial"/>
              </a:rPr>
              <a:t>26</a:t>
            </a:r>
            <a:r>
              <a:rPr dirty="0" sz="800" spc="35" i="1">
                <a:latin typeface="Arial"/>
                <a:cs typeface="Arial"/>
              </a:rPr>
              <a:t> </a:t>
            </a:r>
            <a:r>
              <a:rPr dirty="0" sz="800" spc="-10" i="1">
                <a:latin typeface="Arial"/>
                <a:cs typeface="Arial"/>
              </a:rPr>
              <a:t>10:57:55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dirty="0" sz="1000" spc="-10">
                <a:latin typeface="Arial MT"/>
                <a:cs typeface="Arial MT"/>
              </a:rPr>
              <a:t>-------------------------------------------</a:t>
            </a:r>
            <a:r>
              <a:rPr dirty="0" sz="1000" spc="-50">
                <a:latin typeface="Arial MT"/>
                <a:cs typeface="Arial MT"/>
              </a:rPr>
              <a:t>-</a:t>
            </a:r>
            <a:endParaRPr sz="1000">
              <a:latin typeface="Arial MT"/>
              <a:cs typeface="Arial MT"/>
            </a:endParaRPr>
          </a:p>
          <a:p>
            <a:pPr marL="25400" marR="17780">
              <a:lnSpc>
                <a:spcPct val="100000"/>
              </a:lnSpc>
            </a:pPr>
            <a:r>
              <a:rPr dirty="0" sz="1000">
                <a:latin typeface="Arial MT"/>
                <a:cs typeface="Arial MT"/>
              </a:rPr>
              <a:t>Le Mémorial Démocratique </a:t>
            </a:r>
            <a:r>
              <a:rPr dirty="0" sz="1000" spc="-25">
                <a:latin typeface="Arial MT"/>
                <a:cs typeface="Arial MT"/>
              </a:rPr>
              <a:t>est </a:t>
            </a:r>
            <a:r>
              <a:rPr dirty="0" sz="1000">
                <a:latin typeface="Arial MT"/>
                <a:cs typeface="Arial MT"/>
              </a:rPr>
              <a:t>une institution qui dépend </a:t>
            </a:r>
            <a:r>
              <a:rPr dirty="0" sz="1000" spc="-25">
                <a:latin typeface="Arial MT"/>
                <a:cs typeface="Arial MT"/>
              </a:rPr>
              <a:t>du </a:t>
            </a:r>
            <a:r>
              <a:rPr dirty="0" sz="1000">
                <a:latin typeface="Arial MT"/>
                <a:cs typeface="Arial MT"/>
              </a:rPr>
              <a:t>Gouvernement de la </a:t>
            </a:r>
            <a:r>
              <a:rPr dirty="0" sz="1000" spc="-10">
                <a:latin typeface="Arial MT"/>
                <a:cs typeface="Arial MT"/>
              </a:rPr>
              <a:t>Generalitat </a:t>
            </a:r>
            <a:r>
              <a:rPr dirty="0" sz="1000">
                <a:latin typeface="Arial MT"/>
                <a:cs typeface="Arial MT"/>
              </a:rPr>
              <a:t>de Catalogne et qui </a:t>
            </a:r>
            <a:r>
              <a:rPr dirty="0" sz="1000" spc="-25">
                <a:latin typeface="Arial MT"/>
                <a:cs typeface="Arial MT"/>
              </a:rPr>
              <a:t>est </a:t>
            </a:r>
            <a:r>
              <a:rPr dirty="0" sz="1000">
                <a:latin typeface="Arial MT"/>
                <a:cs typeface="Arial MT"/>
              </a:rPr>
              <a:t>responsable des politiques </a:t>
            </a:r>
            <a:r>
              <a:rPr dirty="0" sz="1000" spc="-25">
                <a:latin typeface="Arial MT"/>
                <a:cs typeface="Arial MT"/>
              </a:rPr>
              <a:t>de </a:t>
            </a:r>
            <a:r>
              <a:rPr dirty="0" sz="1000">
                <a:latin typeface="Arial MT"/>
                <a:cs typeface="Arial MT"/>
              </a:rPr>
              <a:t>mémoire publique. Le </a:t>
            </a:r>
            <a:r>
              <a:rPr dirty="0" sz="1000" spc="-10">
                <a:latin typeface="Arial MT"/>
                <a:cs typeface="Arial MT"/>
              </a:rPr>
              <a:t>Mémorial </a:t>
            </a:r>
            <a:r>
              <a:rPr dirty="0" sz="1000">
                <a:latin typeface="Arial MT"/>
                <a:cs typeface="Arial MT"/>
              </a:rPr>
              <a:t>est issu de la Loi qui porte </a:t>
            </a:r>
            <a:r>
              <a:rPr dirty="0" sz="1000" spc="-25">
                <a:latin typeface="Arial MT"/>
                <a:cs typeface="Arial MT"/>
              </a:rPr>
              <a:t>le </a:t>
            </a:r>
            <a:r>
              <a:rPr dirty="0" sz="1000">
                <a:latin typeface="Arial MT"/>
                <a:cs typeface="Arial MT"/>
              </a:rPr>
              <a:t>même nom en </a:t>
            </a:r>
            <a:r>
              <a:rPr dirty="0" sz="1000" spc="-10">
                <a:latin typeface="Arial MT"/>
                <a:cs typeface="Arial MT"/>
              </a:rPr>
              <a:t>2007.</a:t>
            </a:r>
            <a:endParaRPr sz="1000">
              <a:latin typeface="Arial MT"/>
              <a:cs typeface="Arial MT"/>
            </a:endParaRPr>
          </a:p>
        </p:txBody>
      </p:sp>
    </p:spTree>
  </p:cSld>
  <p:clrMapOvr>
    <a:masterClrMapping/>
  </p:clrMapOvr>
  <p:transition spd="med">
    <p:fade thruBlk="0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44423" y="2082546"/>
            <a:ext cx="4324350" cy="3335020"/>
            <a:chOff x="344423" y="2082546"/>
            <a:chExt cx="4324350" cy="33350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4423" y="2082546"/>
              <a:ext cx="4324337" cy="333451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8734" y="2276856"/>
              <a:ext cx="3737609" cy="2747771"/>
            </a:xfrm>
            <a:prstGeom prst="rect">
              <a:avLst/>
            </a:prstGeom>
          </p:spPr>
        </p:pic>
      </p:grpSp>
      <p:grpSp>
        <p:nvGrpSpPr>
          <p:cNvPr id="5" name="object 5" descr=""/>
          <p:cNvGrpSpPr/>
          <p:nvPr/>
        </p:nvGrpSpPr>
        <p:grpSpPr>
          <a:xfrm>
            <a:off x="4733544" y="2101596"/>
            <a:ext cx="4173854" cy="3335020"/>
            <a:chOff x="4733544" y="2101596"/>
            <a:chExt cx="4173854" cy="333502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33544" y="2101596"/>
              <a:ext cx="4173448" cy="333451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27854" y="2295905"/>
              <a:ext cx="3586733" cy="2747771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/>
          <p:nvPr/>
        </p:nvSpPr>
        <p:spPr>
          <a:xfrm>
            <a:off x="1527649" y="5321216"/>
            <a:ext cx="1619250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latin typeface="Arial"/>
                <a:cs typeface="Arial"/>
              </a:rPr>
              <a:t>Camp</a:t>
            </a:r>
            <a:r>
              <a:rPr dirty="0" sz="1600" spc="-2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de</a:t>
            </a:r>
            <a:r>
              <a:rPr dirty="0" sz="1600" spc="-2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la</a:t>
            </a:r>
            <a:r>
              <a:rPr dirty="0" sz="1600" spc="-10" b="1">
                <a:latin typeface="Arial"/>
                <a:cs typeface="Arial"/>
              </a:rPr>
              <a:t> </a:t>
            </a:r>
            <a:r>
              <a:rPr dirty="0" sz="1600" spc="-20" b="1">
                <a:latin typeface="Arial"/>
                <a:cs typeface="Arial"/>
              </a:rPr>
              <a:t>Bota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5676077" y="5321216"/>
            <a:ext cx="2092325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latin typeface="Arial"/>
                <a:cs typeface="Arial"/>
              </a:rPr>
              <a:t>Fossar</a:t>
            </a:r>
            <a:r>
              <a:rPr dirty="0" sz="1600" spc="-2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de</a:t>
            </a:r>
            <a:r>
              <a:rPr dirty="0" sz="1600" spc="-2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La</a:t>
            </a:r>
            <a:r>
              <a:rPr dirty="0" sz="1600" spc="-1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Pedrera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17749" y="995406"/>
            <a:ext cx="735457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/>
              <a:t>3.</a:t>
            </a:r>
            <a:r>
              <a:rPr dirty="0" spc="-65"/>
              <a:t> </a:t>
            </a:r>
            <a:r>
              <a:rPr dirty="0"/>
              <a:t>Le</a:t>
            </a:r>
            <a:r>
              <a:rPr dirty="0" spc="-55"/>
              <a:t> </a:t>
            </a:r>
            <a:r>
              <a:rPr dirty="0"/>
              <a:t>déploiement</a:t>
            </a:r>
            <a:r>
              <a:rPr dirty="0" spc="-50"/>
              <a:t> </a:t>
            </a:r>
            <a:r>
              <a:rPr dirty="0"/>
              <a:t>du</a:t>
            </a:r>
            <a:r>
              <a:rPr dirty="0" spc="-50"/>
              <a:t> </a:t>
            </a:r>
            <a:r>
              <a:rPr dirty="0"/>
              <a:t>Memorial</a:t>
            </a:r>
            <a:r>
              <a:rPr dirty="0" spc="-70"/>
              <a:t> </a:t>
            </a:r>
            <a:r>
              <a:rPr dirty="0"/>
              <a:t>Democràtic:</a:t>
            </a:r>
            <a:r>
              <a:rPr dirty="0" spc="-55"/>
              <a:t> </a:t>
            </a:r>
            <a:r>
              <a:rPr dirty="0" spc="-10"/>
              <a:t>Commémoration </a:t>
            </a:r>
            <a:r>
              <a:rPr dirty="0"/>
              <a:t>et</a:t>
            </a:r>
            <a:r>
              <a:rPr dirty="0" spc="-25"/>
              <a:t> </a:t>
            </a:r>
            <a:r>
              <a:rPr dirty="0" spc="-10"/>
              <a:t>réparation</a:t>
            </a:r>
          </a:p>
        </p:txBody>
      </p:sp>
      <p:sp>
        <p:nvSpPr>
          <p:cNvPr id="11" name="object 11" descr=""/>
          <p:cNvSpPr txBox="1"/>
          <p:nvPr/>
        </p:nvSpPr>
        <p:spPr>
          <a:xfrm>
            <a:off x="4553070" y="311066"/>
            <a:ext cx="4162425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3.</a:t>
            </a:r>
            <a:r>
              <a:rPr dirty="0" sz="16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Le</a:t>
            </a:r>
            <a:r>
              <a:rPr dirty="0" sz="16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déploiement</a:t>
            </a:r>
            <a:r>
              <a:rPr dirty="0" sz="16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 sz="16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Memorial</a:t>
            </a:r>
            <a:r>
              <a:rPr dirty="0" sz="16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Democràtic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 thruBlk="0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99653" y="2555016"/>
            <a:ext cx="4062095" cy="31521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85115" marR="254000" indent="-273050">
              <a:lnSpc>
                <a:spcPct val="100000"/>
              </a:lnSpc>
              <a:spcBef>
                <a:spcPts val="95"/>
              </a:spcBef>
              <a:buSzPct val="105000"/>
              <a:buFont typeface="Arial MT"/>
              <a:buChar char="•"/>
              <a:tabLst>
                <a:tab pos="285115" algn="l"/>
              </a:tabLst>
            </a:pPr>
            <a:r>
              <a:rPr dirty="0" sz="2000">
                <a:latin typeface="Arial MT"/>
                <a:cs typeface="Arial MT"/>
              </a:rPr>
              <a:t>Spécialisé</a:t>
            </a:r>
            <a:r>
              <a:rPr dirty="0" sz="2000" spc="-5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dans</a:t>
            </a:r>
            <a:r>
              <a:rPr dirty="0" sz="2000" spc="-7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la</a:t>
            </a:r>
            <a:r>
              <a:rPr dirty="0" sz="2000" spc="-65">
                <a:latin typeface="Arial MT"/>
                <a:cs typeface="Arial MT"/>
              </a:rPr>
              <a:t> </a:t>
            </a:r>
            <a:r>
              <a:rPr dirty="0" sz="2000" spc="-10">
                <a:latin typeface="Arial MT"/>
                <a:cs typeface="Arial MT"/>
              </a:rPr>
              <a:t>deuxième </a:t>
            </a:r>
            <a:r>
              <a:rPr dirty="0" sz="2000">
                <a:latin typeface="Arial MT"/>
                <a:cs typeface="Arial MT"/>
              </a:rPr>
              <a:t>République,</a:t>
            </a:r>
            <a:r>
              <a:rPr dirty="0" sz="2000" spc="-5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la</a:t>
            </a:r>
            <a:r>
              <a:rPr dirty="0" sz="2000" spc="-6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Guerre</a:t>
            </a:r>
            <a:r>
              <a:rPr dirty="0" sz="2000" spc="-8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Civile,</a:t>
            </a:r>
            <a:r>
              <a:rPr dirty="0" sz="2000" spc="-55">
                <a:latin typeface="Arial MT"/>
                <a:cs typeface="Arial MT"/>
              </a:rPr>
              <a:t> </a:t>
            </a:r>
            <a:r>
              <a:rPr dirty="0" sz="2000" spc="-25">
                <a:latin typeface="Arial MT"/>
                <a:cs typeface="Arial MT"/>
              </a:rPr>
              <a:t>le </a:t>
            </a:r>
            <a:r>
              <a:rPr dirty="0" sz="2000">
                <a:latin typeface="Arial MT"/>
                <a:cs typeface="Arial MT"/>
              </a:rPr>
              <a:t>Franquisme</a:t>
            </a:r>
            <a:r>
              <a:rPr dirty="0" sz="2000" spc="-4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et</a:t>
            </a:r>
            <a:r>
              <a:rPr dirty="0" sz="2000" spc="-6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la</a:t>
            </a:r>
            <a:r>
              <a:rPr dirty="0" sz="2000" spc="-45">
                <a:latin typeface="Arial MT"/>
                <a:cs typeface="Arial MT"/>
              </a:rPr>
              <a:t> </a:t>
            </a:r>
            <a:r>
              <a:rPr dirty="0" sz="2000" spc="-10">
                <a:latin typeface="Arial MT"/>
                <a:cs typeface="Arial MT"/>
              </a:rPr>
              <a:t>transition.</a:t>
            </a:r>
            <a:endParaRPr sz="2000">
              <a:latin typeface="Arial MT"/>
              <a:cs typeface="Arial MT"/>
            </a:endParaRPr>
          </a:p>
          <a:p>
            <a:pPr marL="285115" marR="150495" indent="-273050">
              <a:lnSpc>
                <a:spcPct val="100000"/>
              </a:lnSpc>
              <a:spcBef>
                <a:spcPts val="1005"/>
              </a:spcBef>
              <a:buSzPct val="105000"/>
              <a:buChar char="•"/>
              <a:tabLst>
                <a:tab pos="285115" algn="l"/>
              </a:tabLst>
            </a:pPr>
            <a:r>
              <a:rPr dirty="0" sz="2000">
                <a:latin typeface="Arial MT"/>
                <a:cs typeface="Arial MT"/>
              </a:rPr>
              <a:t>Fonds</a:t>
            </a:r>
            <a:r>
              <a:rPr dirty="0" sz="2000" spc="-4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d'études</a:t>
            </a:r>
            <a:r>
              <a:rPr dirty="0" sz="2000" spc="-5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de</a:t>
            </a:r>
            <a:r>
              <a:rPr dirty="0" sz="2000" spc="-5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la</a:t>
            </a:r>
            <a:r>
              <a:rPr dirty="0" sz="2000" spc="-4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Mémoire</a:t>
            </a:r>
            <a:r>
              <a:rPr dirty="0" sz="2000" spc="-50">
                <a:latin typeface="Arial MT"/>
                <a:cs typeface="Arial MT"/>
              </a:rPr>
              <a:t> à </a:t>
            </a:r>
            <a:r>
              <a:rPr dirty="0" sz="2000">
                <a:latin typeface="Arial MT"/>
                <a:cs typeface="Arial MT"/>
              </a:rPr>
              <a:t>l'échelle</a:t>
            </a:r>
            <a:r>
              <a:rPr dirty="0" sz="2000" spc="-80">
                <a:latin typeface="Arial MT"/>
                <a:cs typeface="Arial MT"/>
              </a:rPr>
              <a:t> </a:t>
            </a:r>
            <a:r>
              <a:rPr dirty="0" sz="2000" spc="-10">
                <a:latin typeface="Arial MT"/>
                <a:cs typeface="Arial MT"/>
              </a:rPr>
              <a:t>internationale.</a:t>
            </a:r>
            <a:endParaRPr sz="2000">
              <a:latin typeface="Arial MT"/>
              <a:cs typeface="Arial MT"/>
            </a:endParaRPr>
          </a:p>
          <a:p>
            <a:pPr marL="285115" marR="195580" indent="-273050">
              <a:lnSpc>
                <a:spcPct val="100000"/>
              </a:lnSpc>
              <a:spcBef>
                <a:spcPts val="994"/>
              </a:spcBef>
              <a:buSzPct val="105000"/>
              <a:buChar char="•"/>
              <a:tabLst>
                <a:tab pos="285115" algn="l"/>
              </a:tabLst>
            </a:pPr>
            <a:r>
              <a:rPr dirty="0" sz="2000">
                <a:latin typeface="Arial MT"/>
                <a:cs typeface="Arial MT"/>
              </a:rPr>
              <a:t>Intégré</a:t>
            </a:r>
            <a:r>
              <a:rPr dirty="0" sz="2000" spc="-7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dans</a:t>
            </a:r>
            <a:r>
              <a:rPr dirty="0" sz="2000" spc="-5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le</a:t>
            </a:r>
            <a:r>
              <a:rPr dirty="0" sz="2000" spc="-5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Réseau</a:t>
            </a:r>
            <a:r>
              <a:rPr dirty="0" sz="2000" spc="-50">
                <a:latin typeface="Arial MT"/>
                <a:cs typeface="Arial MT"/>
              </a:rPr>
              <a:t> </a:t>
            </a:r>
            <a:r>
              <a:rPr dirty="0" sz="2000" spc="-25">
                <a:latin typeface="Arial MT"/>
                <a:cs typeface="Arial MT"/>
              </a:rPr>
              <a:t>des </a:t>
            </a:r>
            <a:r>
              <a:rPr dirty="0" sz="2000" spc="-10">
                <a:latin typeface="Arial MT"/>
                <a:cs typeface="Arial MT"/>
              </a:rPr>
              <a:t>bibliothèques</a:t>
            </a:r>
            <a:r>
              <a:rPr dirty="0" sz="2000" spc="-5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spécialisées</a:t>
            </a:r>
            <a:r>
              <a:rPr dirty="0" sz="2000" spc="-5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de</a:t>
            </a:r>
            <a:r>
              <a:rPr dirty="0" sz="2000" spc="-70">
                <a:latin typeface="Arial MT"/>
                <a:cs typeface="Arial MT"/>
              </a:rPr>
              <a:t> </a:t>
            </a:r>
            <a:r>
              <a:rPr dirty="0" sz="2000" spc="-25">
                <a:latin typeface="Arial MT"/>
                <a:cs typeface="Arial MT"/>
              </a:rPr>
              <a:t>la </a:t>
            </a:r>
            <a:r>
              <a:rPr dirty="0" sz="2000">
                <a:latin typeface="Arial MT"/>
                <a:cs typeface="Arial MT"/>
              </a:rPr>
              <a:t>Generalitat</a:t>
            </a:r>
            <a:r>
              <a:rPr dirty="0" sz="2000" spc="-7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de</a:t>
            </a:r>
            <a:r>
              <a:rPr dirty="0" sz="2000" spc="-75">
                <a:latin typeface="Arial MT"/>
                <a:cs typeface="Arial MT"/>
              </a:rPr>
              <a:t> </a:t>
            </a:r>
            <a:r>
              <a:rPr dirty="0" sz="2000" spc="-10">
                <a:latin typeface="Arial MT"/>
                <a:cs typeface="Arial MT"/>
              </a:rPr>
              <a:t>Catalogne.</a:t>
            </a:r>
            <a:endParaRPr sz="2000">
              <a:latin typeface="Arial MT"/>
              <a:cs typeface="Arial MT"/>
            </a:endParaRPr>
          </a:p>
          <a:p>
            <a:pPr marL="285115" indent="-272415">
              <a:lnSpc>
                <a:spcPct val="100000"/>
              </a:lnSpc>
              <a:spcBef>
                <a:spcPts val="1000"/>
              </a:spcBef>
              <a:buSzPct val="105000"/>
              <a:buChar char="•"/>
              <a:tabLst>
                <a:tab pos="285115" algn="l"/>
              </a:tabLst>
            </a:pPr>
            <a:r>
              <a:rPr dirty="0" sz="2000">
                <a:latin typeface="Arial MT"/>
                <a:cs typeface="Arial MT"/>
              </a:rPr>
              <a:t>Il</a:t>
            </a:r>
            <a:r>
              <a:rPr dirty="0" sz="2000" spc="-5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contient</a:t>
            </a:r>
            <a:r>
              <a:rPr dirty="0" sz="2000" spc="-5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plus</a:t>
            </a:r>
            <a:r>
              <a:rPr dirty="0" sz="2000" spc="-3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de</a:t>
            </a:r>
            <a:r>
              <a:rPr dirty="0" sz="2000" spc="-5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8.000</a:t>
            </a:r>
            <a:r>
              <a:rPr dirty="0" sz="2000" spc="-45">
                <a:latin typeface="Arial MT"/>
                <a:cs typeface="Arial MT"/>
              </a:rPr>
              <a:t> </a:t>
            </a:r>
            <a:r>
              <a:rPr dirty="0" sz="2000" spc="-10">
                <a:latin typeface="Arial MT"/>
                <a:cs typeface="Arial MT"/>
              </a:rPr>
              <a:t>volumes.</a:t>
            </a:r>
            <a:endParaRPr sz="2000">
              <a:latin typeface="Arial MT"/>
              <a:cs typeface="Arial MT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5287517" y="1794509"/>
            <a:ext cx="3503295" cy="4979670"/>
            <a:chOff x="5287517" y="1794509"/>
            <a:chExt cx="3503295" cy="49796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87518" y="4242816"/>
              <a:ext cx="3502913" cy="253136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81828" y="4437126"/>
              <a:ext cx="2916173" cy="194462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87517" y="1794509"/>
              <a:ext cx="3467837" cy="274774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81828" y="1988820"/>
              <a:ext cx="2881121" cy="2161031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88682" rIns="0" bIns="0" rtlCol="0" vert="horz">
            <a:spAutoFit/>
          </a:bodyPr>
          <a:lstStyle/>
          <a:p>
            <a:pPr marL="398145" marR="5080">
              <a:lnSpc>
                <a:spcPct val="100000"/>
              </a:lnSpc>
              <a:spcBef>
                <a:spcPts val="95"/>
              </a:spcBef>
            </a:pPr>
            <a:r>
              <a:rPr dirty="0"/>
              <a:t>3.</a:t>
            </a:r>
            <a:r>
              <a:rPr dirty="0" spc="-65"/>
              <a:t> </a:t>
            </a:r>
            <a:r>
              <a:rPr dirty="0"/>
              <a:t>Le</a:t>
            </a:r>
            <a:r>
              <a:rPr dirty="0" spc="-50"/>
              <a:t> </a:t>
            </a:r>
            <a:r>
              <a:rPr dirty="0"/>
              <a:t>déploiement</a:t>
            </a:r>
            <a:r>
              <a:rPr dirty="0" spc="-45"/>
              <a:t> </a:t>
            </a:r>
            <a:r>
              <a:rPr dirty="0"/>
              <a:t>du</a:t>
            </a:r>
            <a:r>
              <a:rPr dirty="0" spc="-50"/>
              <a:t> </a:t>
            </a:r>
            <a:r>
              <a:rPr dirty="0"/>
              <a:t>Memorial</a:t>
            </a:r>
            <a:r>
              <a:rPr dirty="0" spc="-65"/>
              <a:t> </a:t>
            </a:r>
            <a:r>
              <a:rPr dirty="0"/>
              <a:t>Democràtic:</a:t>
            </a:r>
            <a:r>
              <a:rPr dirty="0" spc="-50"/>
              <a:t> </a:t>
            </a:r>
            <a:r>
              <a:rPr dirty="0"/>
              <a:t>le</a:t>
            </a:r>
            <a:r>
              <a:rPr dirty="0" spc="-65"/>
              <a:t> </a:t>
            </a:r>
            <a:r>
              <a:rPr dirty="0"/>
              <a:t>Centre</a:t>
            </a:r>
            <a:r>
              <a:rPr dirty="0" spc="-45"/>
              <a:t> </a:t>
            </a:r>
            <a:r>
              <a:rPr dirty="0" spc="-25"/>
              <a:t>de </a:t>
            </a:r>
            <a:r>
              <a:rPr dirty="0" spc="-10"/>
              <a:t>Documentation</a:t>
            </a:r>
            <a:r>
              <a:rPr dirty="0" spc="-5"/>
              <a:t> </a:t>
            </a:r>
            <a:r>
              <a:rPr dirty="0"/>
              <a:t>et</a:t>
            </a:r>
            <a:r>
              <a:rPr dirty="0" spc="-35"/>
              <a:t> </a:t>
            </a:r>
            <a:r>
              <a:rPr dirty="0" spc="-10"/>
              <a:t>d'Information</a:t>
            </a:r>
          </a:p>
        </p:txBody>
      </p:sp>
      <p:sp>
        <p:nvSpPr>
          <p:cNvPr id="9" name="object 9" descr=""/>
          <p:cNvSpPr txBox="1"/>
          <p:nvPr/>
        </p:nvSpPr>
        <p:spPr>
          <a:xfrm>
            <a:off x="4553070" y="311066"/>
            <a:ext cx="4162425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3.</a:t>
            </a:r>
            <a:r>
              <a:rPr dirty="0" sz="16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Le</a:t>
            </a:r>
            <a:r>
              <a:rPr dirty="0" sz="16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déploiement</a:t>
            </a:r>
            <a:r>
              <a:rPr dirty="0" sz="16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 sz="16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Memorial</a:t>
            </a:r>
            <a:r>
              <a:rPr dirty="0" sz="16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Democràtic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 thruBlk="0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4737366" y="1650491"/>
            <a:ext cx="4357370" cy="4834890"/>
            <a:chOff x="4737366" y="1650491"/>
            <a:chExt cx="4357370" cy="483489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37366" y="1650491"/>
              <a:ext cx="4357103" cy="4834865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31663" y="1844802"/>
              <a:ext cx="3770375" cy="4248149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684276" y="2680716"/>
            <a:ext cx="3888104" cy="2918460"/>
          </a:xfrm>
          <a:prstGeom prst="rect">
            <a:avLst/>
          </a:prstGeom>
          <a:solidFill>
            <a:srgbClr val="800000"/>
          </a:solidFill>
        </p:spPr>
        <p:txBody>
          <a:bodyPr wrap="square" lIns="0" tIns="12700" rIns="0" bIns="0" rtlCol="0" vert="horz">
            <a:spAutoFit/>
          </a:bodyPr>
          <a:lstStyle/>
          <a:p>
            <a:pPr marL="90805" marR="218440">
              <a:lnSpc>
                <a:spcPct val="114999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Arial MT"/>
                <a:cs typeface="Arial MT"/>
              </a:rPr>
              <a:t>LA</a:t>
            </a:r>
            <a:r>
              <a:rPr dirty="0" sz="1800" spc="-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FFFFFF"/>
                </a:solidFill>
                <a:latin typeface="Arial MT"/>
                <a:cs typeface="Arial MT"/>
              </a:rPr>
              <a:t>BANQUE</a:t>
            </a:r>
            <a:r>
              <a:rPr dirty="0" sz="18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dirty="0" sz="18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FFFFFF"/>
                </a:solidFill>
                <a:latin typeface="Arial MT"/>
                <a:cs typeface="Arial MT"/>
              </a:rPr>
              <a:t>LA</a:t>
            </a:r>
            <a:r>
              <a:rPr dirty="0" sz="18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FFFFFF"/>
                </a:solidFill>
                <a:latin typeface="Arial MT"/>
                <a:cs typeface="Arial MT"/>
              </a:rPr>
              <a:t>MÉMOIRE</a:t>
            </a:r>
            <a:r>
              <a:rPr dirty="0" sz="1800" spc="-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 MT"/>
                <a:cs typeface="Arial MT"/>
              </a:rPr>
              <a:t>EN </a:t>
            </a:r>
            <a:r>
              <a:rPr dirty="0" sz="1800" spc="-10">
                <a:solidFill>
                  <a:srgbClr val="FFFFFF"/>
                </a:solidFill>
                <a:latin typeface="Arial MT"/>
                <a:cs typeface="Arial MT"/>
              </a:rPr>
              <a:t>CHIFFRES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09"/>
              </a:spcBef>
            </a:pPr>
            <a:endParaRPr sz="1800">
              <a:latin typeface="Arial MT"/>
              <a:cs typeface="Arial MT"/>
            </a:endParaRPr>
          </a:p>
          <a:p>
            <a:pPr marL="90805" marR="332105" indent="113664">
              <a:lnSpc>
                <a:spcPct val="114999"/>
              </a:lnSpc>
              <a:spcBef>
                <a:spcPts val="5"/>
              </a:spcBef>
              <a:buChar char="•"/>
              <a:tabLst>
                <a:tab pos="204470" algn="l"/>
              </a:tabLst>
            </a:pPr>
            <a:r>
              <a:rPr dirty="0" sz="1800">
                <a:solidFill>
                  <a:srgbClr val="FFFFFF"/>
                </a:solidFill>
                <a:latin typeface="Arial MT"/>
                <a:cs typeface="Arial MT"/>
              </a:rPr>
              <a:t>Les</a:t>
            </a:r>
            <a:r>
              <a:rPr dirty="0" sz="18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FFFFFF"/>
                </a:solidFill>
                <a:latin typeface="Arial MT"/>
                <a:cs typeface="Arial MT"/>
              </a:rPr>
              <a:t>premières</a:t>
            </a:r>
            <a:r>
              <a:rPr dirty="0" sz="18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FFFFFF"/>
                </a:solidFill>
                <a:latin typeface="Arial MT"/>
                <a:cs typeface="Arial MT"/>
              </a:rPr>
              <a:t>archives</a:t>
            </a:r>
            <a:r>
              <a:rPr dirty="0" sz="1800" spc="-10">
                <a:solidFill>
                  <a:srgbClr val="FFFFFF"/>
                </a:solidFill>
                <a:latin typeface="Arial MT"/>
                <a:cs typeface="Arial MT"/>
              </a:rPr>
              <a:t> d’histoire </a:t>
            </a:r>
            <a:r>
              <a:rPr dirty="0" sz="1800">
                <a:solidFill>
                  <a:srgbClr val="FFFFFF"/>
                </a:solidFill>
                <a:latin typeface="Arial MT"/>
                <a:cs typeface="Arial MT"/>
              </a:rPr>
              <a:t>orale</a:t>
            </a:r>
            <a:r>
              <a:rPr dirty="0" sz="1800" spc="-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FFFFFF"/>
                </a:solidFill>
                <a:latin typeface="Arial MT"/>
                <a:cs typeface="Arial MT"/>
              </a:rPr>
              <a:t>en ligne</a:t>
            </a:r>
            <a:r>
              <a:rPr dirty="0" sz="18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FFFFFF"/>
                </a:solidFill>
                <a:latin typeface="Arial MT"/>
                <a:cs typeface="Arial MT"/>
              </a:rPr>
              <a:t>de </a:t>
            </a:r>
            <a:r>
              <a:rPr dirty="0" sz="1800" spc="-10">
                <a:solidFill>
                  <a:srgbClr val="FFFFFF"/>
                </a:solidFill>
                <a:latin typeface="Arial MT"/>
                <a:cs typeface="Arial MT"/>
              </a:rPr>
              <a:t>l’Espagne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09"/>
              </a:spcBef>
              <a:buClr>
                <a:srgbClr val="FFFFFF"/>
              </a:buClr>
              <a:buFont typeface="Arial MT"/>
              <a:buChar char="•"/>
            </a:pPr>
            <a:endParaRPr sz="1800">
              <a:latin typeface="Arial MT"/>
              <a:cs typeface="Arial MT"/>
            </a:endParaRPr>
          </a:p>
          <a:p>
            <a:pPr marL="90805" marR="242570" indent="113664">
              <a:lnSpc>
                <a:spcPct val="114999"/>
              </a:lnSpc>
              <a:buFont typeface="Arial MT"/>
              <a:buChar char="•"/>
              <a:tabLst>
                <a:tab pos="204470" algn="l"/>
              </a:tabLst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988</a:t>
            </a:r>
            <a:r>
              <a:rPr dirty="0" sz="18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témoignages</a:t>
            </a:r>
            <a:r>
              <a:rPr dirty="0" sz="1800">
                <a:solidFill>
                  <a:srgbClr val="FFFFFF"/>
                </a:solidFill>
                <a:latin typeface="Arial MT"/>
                <a:cs typeface="Arial MT"/>
              </a:rPr>
              <a:t>,</a:t>
            </a:r>
            <a:r>
              <a:rPr dirty="0" sz="1800" spc="-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FFFFFF"/>
                </a:solidFill>
                <a:latin typeface="Arial MT"/>
                <a:cs typeface="Arial MT"/>
              </a:rPr>
              <a:t>412</a:t>
            </a:r>
            <a:r>
              <a:rPr dirty="0" sz="1800" spc="-2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 MT"/>
                <a:cs typeface="Arial MT"/>
              </a:rPr>
              <a:t>entretiens </a:t>
            </a:r>
            <a:r>
              <a:rPr dirty="0" sz="1800">
                <a:solidFill>
                  <a:srgbClr val="FFFFFF"/>
                </a:solidFill>
                <a:latin typeface="Arial MT"/>
                <a:cs typeface="Arial MT"/>
              </a:rPr>
              <a:t>publiés,</a:t>
            </a:r>
            <a:r>
              <a:rPr dirty="0" sz="1800" spc="-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FFFFFF"/>
                </a:solidFill>
                <a:latin typeface="Arial MT"/>
                <a:cs typeface="Arial MT"/>
              </a:rPr>
              <a:t>1.185</a:t>
            </a:r>
            <a:r>
              <a:rPr dirty="0" sz="1800" spc="-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FFFFFF"/>
                </a:solidFill>
                <a:latin typeface="Arial MT"/>
                <a:cs typeface="Arial MT"/>
              </a:rPr>
              <a:t>heures</a:t>
            </a:r>
            <a:r>
              <a:rPr dirty="0" sz="1800" spc="-10">
                <a:solidFill>
                  <a:srgbClr val="FFFFFF"/>
                </a:solidFill>
                <a:latin typeface="Arial MT"/>
                <a:cs typeface="Arial MT"/>
              </a:rPr>
              <a:t> enregistrées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244449" y="6376014"/>
            <a:ext cx="308356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1000" spc="-1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 MT"/>
                <a:cs typeface="Arial MT"/>
                <a:hlinkClick r:id="rId4"/>
              </a:rPr>
              <a:t>http://bancmemorial.gencat.cat/web/home/?&amp;lang=eng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57222" y="1082377"/>
            <a:ext cx="679069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/>
              <a:t>3.</a:t>
            </a:r>
            <a:r>
              <a:rPr dirty="0" spc="-65"/>
              <a:t> </a:t>
            </a:r>
            <a:r>
              <a:rPr dirty="0"/>
              <a:t>Le</a:t>
            </a:r>
            <a:r>
              <a:rPr dirty="0" spc="-50"/>
              <a:t> </a:t>
            </a:r>
            <a:r>
              <a:rPr dirty="0"/>
              <a:t>déploiement</a:t>
            </a:r>
            <a:r>
              <a:rPr dirty="0" spc="-45"/>
              <a:t> </a:t>
            </a:r>
            <a:r>
              <a:rPr dirty="0"/>
              <a:t>du</a:t>
            </a:r>
            <a:r>
              <a:rPr dirty="0" spc="-50"/>
              <a:t> </a:t>
            </a:r>
            <a:r>
              <a:rPr dirty="0"/>
              <a:t>Memorial</a:t>
            </a:r>
            <a:r>
              <a:rPr dirty="0" spc="-65"/>
              <a:t> </a:t>
            </a:r>
            <a:r>
              <a:rPr dirty="0"/>
              <a:t>Democràtic:</a:t>
            </a:r>
            <a:r>
              <a:rPr dirty="0" spc="-50"/>
              <a:t> </a:t>
            </a:r>
            <a:r>
              <a:rPr dirty="0"/>
              <a:t>le</a:t>
            </a:r>
            <a:r>
              <a:rPr dirty="0" spc="-65"/>
              <a:t> </a:t>
            </a:r>
            <a:r>
              <a:rPr dirty="0"/>
              <a:t>Centre</a:t>
            </a:r>
            <a:r>
              <a:rPr dirty="0" spc="-45"/>
              <a:t> </a:t>
            </a:r>
            <a:r>
              <a:rPr dirty="0" spc="-25"/>
              <a:t>de </a:t>
            </a:r>
            <a:r>
              <a:rPr dirty="0" spc="-10"/>
              <a:t>Documentation</a:t>
            </a:r>
            <a:r>
              <a:rPr dirty="0" spc="-5"/>
              <a:t> </a:t>
            </a:r>
            <a:r>
              <a:rPr dirty="0"/>
              <a:t>et</a:t>
            </a:r>
            <a:r>
              <a:rPr dirty="0" spc="-35"/>
              <a:t> </a:t>
            </a:r>
            <a:r>
              <a:rPr dirty="0" spc="-10"/>
              <a:t>d'Information</a:t>
            </a:r>
          </a:p>
        </p:txBody>
      </p:sp>
      <p:sp>
        <p:nvSpPr>
          <p:cNvPr id="8" name="object 8" descr=""/>
          <p:cNvSpPr txBox="1"/>
          <p:nvPr/>
        </p:nvSpPr>
        <p:spPr>
          <a:xfrm>
            <a:off x="4553070" y="311066"/>
            <a:ext cx="4162425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3.</a:t>
            </a:r>
            <a:r>
              <a:rPr dirty="0" sz="16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Le</a:t>
            </a:r>
            <a:r>
              <a:rPr dirty="0" sz="16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déploiement</a:t>
            </a:r>
            <a:r>
              <a:rPr dirty="0" sz="16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 sz="16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Memorial</a:t>
            </a:r>
            <a:r>
              <a:rPr dirty="0" sz="16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Democràtic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7213600" y="12700"/>
            <a:ext cx="1930400" cy="12700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5080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r>
              <a:rPr dirty="0" sz="800" spc="-10" b="1" i="1">
                <a:latin typeface="Arial"/>
                <a:cs typeface="Arial"/>
              </a:rPr>
              <a:t>Moderador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dirty="0" sz="800" spc="-10" i="1">
                <a:latin typeface="Arial"/>
                <a:cs typeface="Arial"/>
              </a:rPr>
              <a:t>2024-04-</a:t>
            </a:r>
            <a:r>
              <a:rPr dirty="0" sz="800" i="1">
                <a:latin typeface="Arial"/>
                <a:cs typeface="Arial"/>
              </a:rPr>
              <a:t>26</a:t>
            </a:r>
            <a:r>
              <a:rPr dirty="0" sz="800" spc="35" i="1">
                <a:latin typeface="Arial"/>
                <a:cs typeface="Arial"/>
              </a:rPr>
              <a:t> </a:t>
            </a:r>
            <a:r>
              <a:rPr dirty="0" sz="800" spc="-10" i="1">
                <a:latin typeface="Arial"/>
                <a:cs typeface="Arial"/>
              </a:rPr>
              <a:t>10:57:56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dirty="0" sz="1000" spc="-10">
                <a:latin typeface="Arial MT"/>
                <a:cs typeface="Arial MT"/>
              </a:rPr>
              <a:t>-------------------------------------------</a:t>
            </a:r>
            <a:r>
              <a:rPr dirty="0" sz="1000" spc="-50">
                <a:latin typeface="Arial MT"/>
                <a:cs typeface="Arial MT"/>
              </a:rPr>
              <a:t>-</a:t>
            </a:r>
            <a:endParaRPr sz="1000">
              <a:latin typeface="Arial MT"/>
              <a:cs typeface="Arial MT"/>
            </a:endParaRPr>
          </a:p>
          <a:p>
            <a:pPr marL="25400" marR="17780">
              <a:lnSpc>
                <a:spcPct val="100000"/>
              </a:lnSpc>
            </a:pPr>
            <a:r>
              <a:rPr dirty="0" sz="1000">
                <a:latin typeface="Arial MT"/>
                <a:cs typeface="Arial MT"/>
              </a:rPr>
              <a:t>Le Mémorial Démocratique </a:t>
            </a:r>
            <a:r>
              <a:rPr dirty="0" sz="1000" spc="-25">
                <a:latin typeface="Arial MT"/>
                <a:cs typeface="Arial MT"/>
              </a:rPr>
              <a:t>est </a:t>
            </a:r>
            <a:r>
              <a:rPr dirty="0" sz="1000">
                <a:latin typeface="Arial MT"/>
                <a:cs typeface="Arial MT"/>
              </a:rPr>
              <a:t>une institution qui dépend </a:t>
            </a:r>
            <a:r>
              <a:rPr dirty="0" sz="1000" spc="-25">
                <a:latin typeface="Arial MT"/>
                <a:cs typeface="Arial MT"/>
              </a:rPr>
              <a:t>du </a:t>
            </a:r>
            <a:r>
              <a:rPr dirty="0" sz="1000">
                <a:latin typeface="Arial MT"/>
                <a:cs typeface="Arial MT"/>
              </a:rPr>
              <a:t>Gouvernement de la </a:t>
            </a:r>
            <a:r>
              <a:rPr dirty="0" sz="1000" spc="-10">
                <a:latin typeface="Arial MT"/>
                <a:cs typeface="Arial MT"/>
              </a:rPr>
              <a:t>Generalitat </a:t>
            </a:r>
            <a:r>
              <a:rPr dirty="0" sz="1000">
                <a:latin typeface="Arial MT"/>
                <a:cs typeface="Arial MT"/>
              </a:rPr>
              <a:t>de Catalogne et qui </a:t>
            </a:r>
            <a:r>
              <a:rPr dirty="0" sz="1000" spc="-25">
                <a:latin typeface="Arial MT"/>
                <a:cs typeface="Arial MT"/>
              </a:rPr>
              <a:t>est </a:t>
            </a:r>
            <a:r>
              <a:rPr dirty="0" sz="1000">
                <a:latin typeface="Arial MT"/>
                <a:cs typeface="Arial MT"/>
              </a:rPr>
              <a:t>responsable des politiques </a:t>
            </a:r>
            <a:r>
              <a:rPr dirty="0" sz="1000" spc="-25">
                <a:latin typeface="Arial MT"/>
                <a:cs typeface="Arial MT"/>
              </a:rPr>
              <a:t>de </a:t>
            </a:r>
            <a:r>
              <a:rPr dirty="0" sz="1000">
                <a:latin typeface="Arial MT"/>
                <a:cs typeface="Arial MT"/>
              </a:rPr>
              <a:t>mémoire publique. Le </a:t>
            </a:r>
            <a:r>
              <a:rPr dirty="0" sz="1000" spc="-10">
                <a:latin typeface="Arial MT"/>
                <a:cs typeface="Arial MT"/>
              </a:rPr>
              <a:t>Mémorial </a:t>
            </a:r>
            <a:r>
              <a:rPr dirty="0" sz="1000">
                <a:latin typeface="Arial MT"/>
                <a:cs typeface="Arial MT"/>
              </a:rPr>
              <a:t>est issu de la Loi qui porte </a:t>
            </a:r>
            <a:r>
              <a:rPr dirty="0" sz="1000" spc="-25">
                <a:latin typeface="Arial MT"/>
                <a:cs typeface="Arial MT"/>
              </a:rPr>
              <a:t>le </a:t>
            </a:r>
            <a:r>
              <a:rPr dirty="0" sz="1000">
                <a:latin typeface="Arial MT"/>
                <a:cs typeface="Arial MT"/>
              </a:rPr>
              <a:t>même nom en </a:t>
            </a:r>
            <a:r>
              <a:rPr dirty="0" sz="1000" spc="-10">
                <a:latin typeface="Arial MT"/>
                <a:cs typeface="Arial MT"/>
              </a:rPr>
              <a:t>2007.</a:t>
            </a:r>
            <a:endParaRPr sz="1000">
              <a:latin typeface="Arial MT"/>
              <a:cs typeface="Arial MT"/>
            </a:endParaRPr>
          </a:p>
        </p:txBody>
      </p:sp>
    </p:spTree>
  </p:cSld>
  <p:clrMapOvr>
    <a:masterClrMapping/>
  </p:clrMapOvr>
  <p:transition spd="med">
    <p:fade thruBlk="0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24231" y="1922907"/>
            <a:ext cx="1270635" cy="1066800"/>
          </a:xfrm>
          <a:prstGeom prst="rect">
            <a:avLst/>
          </a:prstGeom>
          <a:solidFill>
            <a:srgbClr val="800000"/>
          </a:solidFill>
          <a:ln w="25145">
            <a:solidFill>
              <a:srgbClr val="C00000"/>
            </a:solidFill>
          </a:ln>
        </p:spPr>
        <p:txBody>
          <a:bodyPr wrap="square" lIns="0" tIns="126364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94"/>
              </a:spcBef>
            </a:pPr>
            <a:endParaRPr sz="1800">
              <a:latin typeface="Times New Roman"/>
              <a:cs typeface="Times New Roman"/>
            </a:endParaRPr>
          </a:p>
          <a:p>
            <a:pPr marL="259079">
              <a:lnSpc>
                <a:spcPct val="100000"/>
              </a:lnSpc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Volet</a:t>
            </a:r>
            <a:r>
              <a:rPr dirty="0" sz="18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0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1723644" y="1895855"/>
            <a:ext cx="7259320" cy="1149350"/>
            <a:chOff x="1723644" y="1895855"/>
            <a:chExt cx="7259320" cy="1149350"/>
          </a:xfrm>
        </p:grpSpPr>
        <p:sp>
          <p:nvSpPr>
            <p:cNvPr id="4" name="object 4" descr=""/>
            <p:cNvSpPr/>
            <p:nvPr/>
          </p:nvSpPr>
          <p:spPr>
            <a:xfrm>
              <a:off x="1738503" y="1916810"/>
              <a:ext cx="7221220" cy="1073785"/>
            </a:xfrm>
            <a:custGeom>
              <a:avLst/>
              <a:gdLst/>
              <a:ahLst/>
              <a:cxnLst/>
              <a:rect l="l" t="t" r="r" b="b"/>
              <a:pathLst>
                <a:path w="7221220" h="1073785">
                  <a:moveTo>
                    <a:pt x="0" y="0"/>
                  </a:moveTo>
                  <a:lnTo>
                    <a:pt x="7220711" y="0"/>
                  </a:lnTo>
                  <a:lnTo>
                    <a:pt x="7220711" y="1073658"/>
                  </a:lnTo>
                  <a:lnTo>
                    <a:pt x="0" y="1073658"/>
                  </a:lnTo>
                  <a:lnTo>
                    <a:pt x="0" y="0"/>
                  </a:lnTo>
                  <a:close/>
                </a:path>
              </a:pathLst>
            </a:custGeom>
            <a:ln w="25146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728597" y="1900808"/>
              <a:ext cx="7249159" cy="1139190"/>
            </a:xfrm>
            <a:custGeom>
              <a:avLst/>
              <a:gdLst/>
              <a:ahLst/>
              <a:cxnLst/>
              <a:rect l="l" t="t" r="r" b="b"/>
              <a:pathLst>
                <a:path w="7249159" h="1139189">
                  <a:moveTo>
                    <a:pt x="0" y="0"/>
                  </a:moveTo>
                  <a:lnTo>
                    <a:pt x="7248906" y="0"/>
                  </a:lnTo>
                  <a:lnTo>
                    <a:pt x="7248906" y="1139189"/>
                  </a:lnTo>
                  <a:lnTo>
                    <a:pt x="0" y="1139189"/>
                  </a:lnTo>
                  <a:lnTo>
                    <a:pt x="0" y="0"/>
                  </a:lnTo>
                  <a:close/>
                </a:path>
              </a:pathLst>
            </a:custGeom>
            <a:ln w="990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1749932" y="1928285"/>
            <a:ext cx="7202170" cy="10617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69215" marR="230504">
              <a:lnSpc>
                <a:spcPct val="100000"/>
              </a:lnSpc>
              <a:spcBef>
                <a:spcPts val="95"/>
              </a:spcBef>
            </a:pPr>
            <a:r>
              <a:rPr dirty="0" sz="1700" b="1">
                <a:solidFill>
                  <a:srgbClr val="953735"/>
                </a:solidFill>
                <a:latin typeface="Arial"/>
                <a:cs typeface="Arial"/>
              </a:rPr>
              <a:t>Activités</a:t>
            </a:r>
            <a:r>
              <a:rPr dirty="0" sz="1700" spc="-35" b="1">
                <a:solidFill>
                  <a:srgbClr val="953735"/>
                </a:solidFill>
                <a:latin typeface="Arial"/>
                <a:cs typeface="Arial"/>
              </a:rPr>
              <a:t> </a:t>
            </a:r>
            <a:r>
              <a:rPr dirty="0" sz="1700" spc="-10" b="1">
                <a:solidFill>
                  <a:srgbClr val="953735"/>
                </a:solidFill>
                <a:latin typeface="Arial"/>
                <a:cs typeface="Arial"/>
              </a:rPr>
              <a:t>commémoratives</a:t>
            </a:r>
            <a:r>
              <a:rPr dirty="0" sz="1700" spc="-35" b="1">
                <a:solidFill>
                  <a:srgbClr val="953735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953735"/>
                </a:solidFill>
                <a:latin typeface="Arial"/>
                <a:cs typeface="Arial"/>
              </a:rPr>
              <a:t>et</a:t>
            </a:r>
            <a:r>
              <a:rPr dirty="0" sz="1700" spc="-60" b="1">
                <a:solidFill>
                  <a:srgbClr val="953735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953735"/>
                </a:solidFill>
                <a:latin typeface="Arial"/>
                <a:cs typeface="Arial"/>
              </a:rPr>
              <a:t>hommages:</a:t>
            </a:r>
            <a:r>
              <a:rPr dirty="0" sz="1700" spc="-45" b="1">
                <a:solidFill>
                  <a:srgbClr val="953735"/>
                </a:solidFill>
                <a:latin typeface="Arial"/>
                <a:cs typeface="Arial"/>
              </a:rPr>
              <a:t> </a:t>
            </a:r>
            <a:r>
              <a:rPr dirty="0" sz="1700">
                <a:latin typeface="Arial MT"/>
                <a:cs typeface="Arial MT"/>
              </a:rPr>
              <a:t>activités</a:t>
            </a:r>
            <a:r>
              <a:rPr dirty="0" sz="1700" spc="-55">
                <a:latin typeface="Arial MT"/>
                <a:cs typeface="Arial MT"/>
              </a:rPr>
              <a:t> </a:t>
            </a:r>
            <a:r>
              <a:rPr dirty="0" sz="1700" spc="-10">
                <a:latin typeface="Arial MT"/>
                <a:cs typeface="Arial MT"/>
              </a:rPr>
              <a:t>commémoratives </a:t>
            </a:r>
            <a:r>
              <a:rPr dirty="0" sz="1700">
                <a:latin typeface="Arial MT"/>
                <a:cs typeface="Arial MT"/>
              </a:rPr>
              <a:t>d'épisodes</a:t>
            </a:r>
            <a:r>
              <a:rPr dirty="0" sz="1700" spc="-35">
                <a:latin typeface="Arial MT"/>
                <a:cs typeface="Arial MT"/>
              </a:rPr>
              <a:t> </a:t>
            </a:r>
            <a:r>
              <a:rPr dirty="0" sz="1700">
                <a:latin typeface="Arial MT"/>
                <a:cs typeface="Arial MT"/>
              </a:rPr>
              <a:t>historiques</a:t>
            </a:r>
            <a:r>
              <a:rPr dirty="0" sz="1700" spc="-40">
                <a:latin typeface="Arial MT"/>
                <a:cs typeface="Arial MT"/>
              </a:rPr>
              <a:t> </a:t>
            </a:r>
            <a:r>
              <a:rPr dirty="0" sz="1700">
                <a:latin typeface="Arial MT"/>
                <a:cs typeface="Arial MT"/>
              </a:rPr>
              <a:t>ou</a:t>
            </a:r>
            <a:r>
              <a:rPr dirty="0" sz="1700" spc="-50">
                <a:latin typeface="Arial MT"/>
                <a:cs typeface="Arial MT"/>
              </a:rPr>
              <a:t> </a:t>
            </a:r>
            <a:r>
              <a:rPr dirty="0" sz="1700">
                <a:latin typeface="Arial MT"/>
                <a:cs typeface="Arial MT"/>
              </a:rPr>
              <a:t>actes</a:t>
            </a:r>
            <a:r>
              <a:rPr dirty="0" sz="1700" spc="-50">
                <a:latin typeface="Arial MT"/>
                <a:cs typeface="Arial MT"/>
              </a:rPr>
              <a:t> </a:t>
            </a:r>
            <a:r>
              <a:rPr dirty="0" sz="1700">
                <a:latin typeface="Arial MT"/>
                <a:cs typeface="Arial MT"/>
              </a:rPr>
              <a:t>d'hommage</a:t>
            </a:r>
            <a:r>
              <a:rPr dirty="0" sz="1700" spc="-35">
                <a:latin typeface="Arial MT"/>
                <a:cs typeface="Arial MT"/>
              </a:rPr>
              <a:t> </a:t>
            </a:r>
            <a:r>
              <a:rPr dirty="0" sz="1700">
                <a:latin typeface="Arial MT"/>
                <a:cs typeface="Arial MT"/>
              </a:rPr>
              <a:t>à</a:t>
            </a:r>
            <a:r>
              <a:rPr dirty="0" sz="1700" spc="-60">
                <a:latin typeface="Arial MT"/>
                <a:cs typeface="Arial MT"/>
              </a:rPr>
              <a:t> </a:t>
            </a:r>
            <a:r>
              <a:rPr dirty="0" sz="1700">
                <a:latin typeface="Arial MT"/>
                <a:cs typeface="Arial MT"/>
              </a:rPr>
              <a:t>des</a:t>
            </a:r>
            <a:r>
              <a:rPr dirty="0" sz="1700" spc="-50">
                <a:latin typeface="Arial MT"/>
                <a:cs typeface="Arial MT"/>
              </a:rPr>
              <a:t> </a:t>
            </a:r>
            <a:r>
              <a:rPr dirty="0" sz="1700">
                <a:latin typeface="Arial MT"/>
                <a:cs typeface="Arial MT"/>
              </a:rPr>
              <a:t>personnes</a:t>
            </a:r>
            <a:r>
              <a:rPr dirty="0" sz="1700" spc="-30">
                <a:latin typeface="Arial MT"/>
                <a:cs typeface="Arial MT"/>
              </a:rPr>
              <a:t> </a:t>
            </a:r>
            <a:r>
              <a:rPr dirty="0" sz="1700" spc="-10">
                <a:latin typeface="Arial MT"/>
                <a:cs typeface="Arial MT"/>
              </a:rPr>
              <a:t>physiques </a:t>
            </a:r>
            <a:r>
              <a:rPr dirty="0" sz="1700">
                <a:latin typeface="Arial MT"/>
                <a:cs typeface="Arial MT"/>
              </a:rPr>
              <a:t>et/ou</a:t>
            </a:r>
            <a:r>
              <a:rPr dirty="0" sz="1700" spc="-20">
                <a:latin typeface="Arial MT"/>
                <a:cs typeface="Arial MT"/>
              </a:rPr>
              <a:t> </a:t>
            </a:r>
            <a:r>
              <a:rPr dirty="0" sz="1700">
                <a:latin typeface="Arial MT"/>
                <a:cs typeface="Arial MT"/>
              </a:rPr>
              <a:t>morales</a:t>
            </a:r>
            <a:r>
              <a:rPr dirty="0" sz="1700" spc="-30">
                <a:latin typeface="Arial MT"/>
                <a:cs typeface="Arial MT"/>
              </a:rPr>
              <a:t> </a:t>
            </a:r>
            <a:r>
              <a:rPr dirty="0" sz="1700">
                <a:latin typeface="Arial MT"/>
                <a:cs typeface="Arial MT"/>
              </a:rPr>
              <a:t>qui</a:t>
            </a:r>
            <a:r>
              <a:rPr dirty="0" sz="1700" spc="-30">
                <a:latin typeface="Arial MT"/>
                <a:cs typeface="Arial MT"/>
              </a:rPr>
              <a:t> </a:t>
            </a:r>
            <a:r>
              <a:rPr dirty="0" sz="1700">
                <a:latin typeface="Arial MT"/>
                <a:cs typeface="Arial MT"/>
              </a:rPr>
              <a:t>se</a:t>
            </a:r>
            <a:r>
              <a:rPr dirty="0" sz="1700" spc="-30">
                <a:latin typeface="Arial MT"/>
                <a:cs typeface="Arial MT"/>
              </a:rPr>
              <a:t> </a:t>
            </a:r>
            <a:r>
              <a:rPr dirty="0" sz="1700">
                <a:latin typeface="Arial MT"/>
                <a:cs typeface="Arial MT"/>
              </a:rPr>
              <a:t>sont</a:t>
            </a:r>
            <a:r>
              <a:rPr dirty="0" sz="1700" spc="-30">
                <a:latin typeface="Arial MT"/>
                <a:cs typeface="Arial MT"/>
              </a:rPr>
              <a:t> </a:t>
            </a:r>
            <a:r>
              <a:rPr dirty="0" sz="1700">
                <a:latin typeface="Arial MT"/>
                <a:cs typeface="Arial MT"/>
              </a:rPr>
              <a:t>distinguées</a:t>
            </a:r>
            <a:r>
              <a:rPr dirty="0" sz="1700" spc="-15">
                <a:latin typeface="Arial MT"/>
                <a:cs typeface="Arial MT"/>
              </a:rPr>
              <a:t> </a:t>
            </a:r>
            <a:r>
              <a:rPr dirty="0" sz="1700">
                <a:latin typeface="Arial MT"/>
                <a:cs typeface="Arial MT"/>
              </a:rPr>
              <a:t>par</a:t>
            </a:r>
            <a:r>
              <a:rPr dirty="0" sz="1700" spc="-30">
                <a:latin typeface="Arial MT"/>
                <a:cs typeface="Arial MT"/>
              </a:rPr>
              <a:t> </a:t>
            </a:r>
            <a:r>
              <a:rPr dirty="0" sz="1700">
                <a:latin typeface="Arial MT"/>
                <a:cs typeface="Arial MT"/>
              </a:rPr>
              <a:t>leur</a:t>
            </a:r>
            <a:r>
              <a:rPr dirty="0" sz="1700" spc="-30">
                <a:latin typeface="Arial MT"/>
                <a:cs typeface="Arial MT"/>
              </a:rPr>
              <a:t> </a:t>
            </a:r>
            <a:r>
              <a:rPr dirty="0" sz="1700">
                <a:latin typeface="Arial MT"/>
                <a:cs typeface="Arial MT"/>
              </a:rPr>
              <a:t>lutte</a:t>
            </a:r>
            <a:r>
              <a:rPr dirty="0" sz="1700" spc="-30">
                <a:latin typeface="Arial MT"/>
                <a:cs typeface="Arial MT"/>
              </a:rPr>
              <a:t> </a:t>
            </a:r>
            <a:r>
              <a:rPr dirty="0" sz="1700">
                <a:latin typeface="Arial MT"/>
                <a:cs typeface="Arial MT"/>
              </a:rPr>
              <a:t>et</a:t>
            </a:r>
            <a:r>
              <a:rPr dirty="0" sz="1700" spc="-25">
                <a:latin typeface="Arial MT"/>
                <a:cs typeface="Arial MT"/>
              </a:rPr>
              <a:t> </a:t>
            </a:r>
            <a:r>
              <a:rPr dirty="0" sz="1700">
                <a:latin typeface="Arial MT"/>
                <a:cs typeface="Arial MT"/>
              </a:rPr>
              <a:t>leur</a:t>
            </a:r>
            <a:r>
              <a:rPr dirty="0" sz="1700" spc="-35">
                <a:latin typeface="Arial MT"/>
                <a:cs typeface="Arial MT"/>
              </a:rPr>
              <a:t> </a:t>
            </a:r>
            <a:r>
              <a:rPr dirty="0" sz="1700" spc="-10">
                <a:latin typeface="Arial MT"/>
                <a:cs typeface="Arial MT"/>
              </a:rPr>
              <a:t>engagement </a:t>
            </a:r>
            <a:r>
              <a:rPr dirty="0" sz="1700">
                <a:latin typeface="Arial MT"/>
                <a:cs typeface="Arial MT"/>
              </a:rPr>
              <a:t>en</a:t>
            </a:r>
            <a:r>
              <a:rPr dirty="0" sz="1700" spc="-20">
                <a:latin typeface="Arial MT"/>
                <a:cs typeface="Arial MT"/>
              </a:rPr>
              <a:t> </a:t>
            </a:r>
            <a:r>
              <a:rPr dirty="0" sz="1700">
                <a:latin typeface="Arial MT"/>
                <a:cs typeface="Arial MT"/>
              </a:rPr>
              <a:t>faveur</a:t>
            </a:r>
            <a:r>
              <a:rPr dirty="0" sz="1700" spc="-15">
                <a:latin typeface="Arial MT"/>
                <a:cs typeface="Arial MT"/>
              </a:rPr>
              <a:t> </a:t>
            </a:r>
            <a:r>
              <a:rPr dirty="0" sz="1700">
                <a:latin typeface="Arial MT"/>
                <a:cs typeface="Arial MT"/>
              </a:rPr>
              <a:t>de</a:t>
            </a:r>
            <a:r>
              <a:rPr dirty="0" sz="1700" spc="-25">
                <a:latin typeface="Arial MT"/>
                <a:cs typeface="Arial MT"/>
              </a:rPr>
              <a:t> </a:t>
            </a:r>
            <a:r>
              <a:rPr dirty="0" sz="1700">
                <a:latin typeface="Arial MT"/>
                <a:cs typeface="Arial MT"/>
              </a:rPr>
              <a:t>la</a:t>
            </a:r>
            <a:r>
              <a:rPr dirty="0" sz="1700" spc="-25">
                <a:latin typeface="Arial MT"/>
                <a:cs typeface="Arial MT"/>
              </a:rPr>
              <a:t> </a:t>
            </a:r>
            <a:r>
              <a:rPr dirty="0" sz="1700">
                <a:latin typeface="Arial MT"/>
                <a:cs typeface="Arial MT"/>
              </a:rPr>
              <a:t>restauration de</a:t>
            </a:r>
            <a:r>
              <a:rPr dirty="0" sz="1700" spc="-25">
                <a:latin typeface="Arial MT"/>
                <a:cs typeface="Arial MT"/>
              </a:rPr>
              <a:t> </a:t>
            </a:r>
            <a:r>
              <a:rPr dirty="0" sz="1700">
                <a:latin typeface="Arial MT"/>
                <a:cs typeface="Arial MT"/>
              </a:rPr>
              <a:t>la</a:t>
            </a:r>
            <a:r>
              <a:rPr dirty="0" sz="1700" spc="-30">
                <a:latin typeface="Arial MT"/>
                <a:cs typeface="Arial MT"/>
              </a:rPr>
              <a:t> </a:t>
            </a:r>
            <a:r>
              <a:rPr dirty="0" sz="1700">
                <a:latin typeface="Arial MT"/>
                <a:cs typeface="Arial MT"/>
              </a:rPr>
              <a:t>liberté</a:t>
            </a:r>
            <a:r>
              <a:rPr dirty="0" sz="1700" spc="-15">
                <a:latin typeface="Arial MT"/>
                <a:cs typeface="Arial MT"/>
              </a:rPr>
              <a:t> </a:t>
            </a:r>
            <a:r>
              <a:rPr dirty="0" sz="1700">
                <a:latin typeface="Arial MT"/>
                <a:cs typeface="Arial MT"/>
              </a:rPr>
              <a:t>et</a:t>
            </a:r>
            <a:r>
              <a:rPr dirty="0" sz="1700" spc="-20">
                <a:latin typeface="Arial MT"/>
                <a:cs typeface="Arial MT"/>
              </a:rPr>
              <a:t> </a:t>
            </a:r>
            <a:r>
              <a:rPr dirty="0" sz="1700">
                <a:latin typeface="Arial MT"/>
                <a:cs typeface="Arial MT"/>
              </a:rPr>
              <a:t>de</a:t>
            </a:r>
            <a:r>
              <a:rPr dirty="0" sz="1700" spc="-20">
                <a:latin typeface="Arial MT"/>
                <a:cs typeface="Arial MT"/>
              </a:rPr>
              <a:t> </a:t>
            </a:r>
            <a:r>
              <a:rPr dirty="0" sz="1700">
                <a:latin typeface="Arial MT"/>
                <a:cs typeface="Arial MT"/>
              </a:rPr>
              <a:t>la</a:t>
            </a:r>
            <a:r>
              <a:rPr dirty="0" sz="1700" spc="-30">
                <a:latin typeface="Arial MT"/>
                <a:cs typeface="Arial MT"/>
              </a:rPr>
              <a:t> </a:t>
            </a:r>
            <a:r>
              <a:rPr dirty="0" sz="1700" spc="-10">
                <a:latin typeface="Arial MT"/>
                <a:cs typeface="Arial MT"/>
              </a:rPr>
              <a:t>démocratie</a:t>
            </a:r>
            <a:r>
              <a:rPr dirty="0" sz="1600" spc="-10">
                <a:latin typeface="Arial MT"/>
                <a:cs typeface="Arial MT"/>
              </a:rPr>
              <a:t>.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41756" y="3134486"/>
            <a:ext cx="1270635" cy="1030605"/>
          </a:xfrm>
          <a:prstGeom prst="rect">
            <a:avLst/>
          </a:prstGeom>
          <a:solidFill>
            <a:srgbClr val="800000"/>
          </a:solidFill>
          <a:ln w="25145">
            <a:solidFill>
              <a:srgbClr val="C00000"/>
            </a:solidFill>
          </a:ln>
        </p:spPr>
        <p:txBody>
          <a:bodyPr wrap="square" lIns="0" tIns="10795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850"/>
              </a:spcBef>
            </a:pPr>
            <a:endParaRPr sz="1800">
              <a:latin typeface="Times New Roman"/>
              <a:cs typeface="Times New Roman"/>
            </a:endParaRPr>
          </a:p>
          <a:p>
            <a:pPr marL="259079">
              <a:lnSpc>
                <a:spcPct val="100000"/>
              </a:lnSpc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Volet</a:t>
            </a:r>
            <a:r>
              <a:rPr dirty="0" sz="18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0" b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1725929" y="3121914"/>
            <a:ext cx="7315200" cy="1061085"/>
            <a:chOff x="1725929" y="3121914"/>
            <a:chExt cx="7315200" cy="1061085"/>
          </a:xfrm>
        </p:grpSpPr>
        <p:sp>
          <p:nvSpPr>
            <p:cNvPr id="9" name="object 9" descr=""/>
            <p:cNvSpPr/>
            <p:nvPr/>
          </p:nvSpPr>
          <p:spPr>
            <a:xfrm>
              <a:off x="1738502" y="3134487"/>
              <a:ext cx="7203440" cy="1035685"/>
            </a:xfrm>
            <a:custGeom>
              <a:avLst/>
              <a:gdLst/>
              <a:ahLst/>
              <a:cxnLst/>
              <a:rect l="l" t="t" r="r" b="b"/>
              <a:pathLst>
                <a:path w="7203440" h="1035685">
                  <a:moveTo>
                    <a:pt x="0" y="0"/>
                  </a:moveTo>
                  <a:lnTo>
                    <a:pt x="7203185" y="0"/>
                  </a:lnTo>
                  <a:lnTo>
                    <a:pt x="7203185" y="1035558"/>
                  </a:lnTo>
                  <a:lnTo>
                    <a:pt x="0" y="1035558"/>
                  </a:lnTo>
                  <a:lnTo>
                    <a:pt x="0" y="0"/>
                  </a:lnTo>
                  <a:close/>
                </a:path>
              </a:pathLst>
            </a:custGeom>
            <a:ln w="25146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831466" y="3151251"/>
              <a:ext cx="7204709" cy="877569"/>
            </a:xfrm>
            <a:custGeom>
              <a:avLst/>
              <a:gdLst/>
              <a:ahLst/>
              <a:cxnLst/>
              <a:rect l="l" t="t" r="r" b="b"/>
              <a:pathLst>
                <a:path w="7204709" h="877570">
                  <a:moveTo>
                    <a:pt x="0" y="0"/>
                  </a:moveTo>
                  <a:lnTo>
                    <a:pt x="7204709" y="0"/>
                  </a:lnTo>
                  <a:lnTo>
                    <a:pt x="7204709" y="877062"/>
                  </a:lnTo>
                  <a:lnTo>
                    <a:pt x="0" y="877062"/>
                  </a:lnTo>
                  <a:lnTo>
                    <a:pt x="0" y="0"/>
                  </a:lnTo>
                  <a:close/>
                </a:path>
              </a:pathLst>
            </a:custGeom>
            <a:ln w="990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1836420" y="3178670"/>
            <a:ext cx="7092950" cy="8026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85725" marR="433705">
              <a:lnSpc>
                <a:spcPct val="100000"/>
              </a:lnSpc>
              <a:spcBef>
                <a:spcPts val="95"/>
              </a:spcBef>
            </a:pPr>
            <a:r>
              <a:rPr dirty="0" sz="1700" b="1">
                <a:solidFill>
                  <a:srgbClr val="953735"/>
                </a:solidFill>
                <a:latin typeface="Arial"/>
                <a:cs typeface="Arial"/>
              </a:rPr>
              <a:t>Activités</a:t>
            </a:r>
            <a:r>
              <a:rPr dirty="0" sz="1700" spc="-25" b="1">
                <a:solidFill>
                  <a:srgbClr val="953735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953735"/>
                </a:solidFill>
                <a:latin typeface="Arial"/>
                <a:cs typeface="Arial"/>
              </a:rPr>
              <a:t>de</a:t>
            </a:r>
            <a:r>
              <a:rPr dirty="0" sz="1700" spc="-55" b="1">
                <a:solidFill>
                  <a:srgbClr val="953735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953735"/>
                </a:solidFill>
                <a:latin typeface="Arial"/>
                <a:cs typeface="Arial"/>
              </a:rPr>
              <a:t>diffusion</a:t>
            </a:r>
            <a:r>
              <a:rPr dirty="0" sz="1700" spc="-50" b="1">
                <a:solidFill>
                  <a:srgbClr val="953735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953735"/>
                </a:solidFill>
                <a:latin typeface="Arial"/>
                <a:cs typeface="Arial"/>
              </a:rPr>
              <a:t>et</a:t>
            </a:r>
            <a:r>
              <a:rPr dirty="0" sz="1700" spc="-50" b="1">
                <a:solidFill>
                  <a:srgbClr val="953735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953735"/>
                </a:solidFill>
                <a:latin typeface="Arial"/>
                <a:cs typeface="Arial"/>
              </a:rPr>
              <a:t>de</a:t>
            </a:r>
            <a:r>
              <a:rPr dirty="0" sz="1700" spc="-45" b="1">
                <a:solidFill>
                  <a:srgbClr val="953735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953735"/>
                </a:solidFill>
                <a:latin typeface="Arial"/>
                <a:cs typeface="Arial"/>
              </a:rPr>
              <a:t>formation:</a:t>
            </a:r>
            <a:r>
              <a:rPr dirty="0" sz="1700" spc="-50" b="1">
                <a:solidFill>
                  <a:srgbClr val="953735"/>
                </a:solidFill>
                <a:latin typeface="Arial"/>
                <a:cs typeface="Arial"/>
              </a:rPr>
              <a:t> </a:t>
            </a:r>
            <a:r>
              <a:rPr dirty="0" sz="1700">
                <a:latin typeface="Arial MT"/>
                <a:cs typeface="Arial MT"/>
              </a:rPr>
              <a:t>organisation</a:t>
            </a:r>
            <a:r>
              <a:rPr dirty="0" sz="1700" spc="-25">
                <a:latin typeface="Arial MT"/>
                <a:cs typeface="Arial MT"/>
              </a:rPr>
              <a:t> </a:t>
            </a:r>
            <a:r>
              <a:rPr dirty="0" sz="1700">
                <a:latin typeface="Arial MT"/>
                <a:cs typeface="Arial MT"/>
              </a:rPr>
              <a:t>de</a:t>
            </a:r>
            <a:r>
              <a:rPr dirty="0" sz="1700" spc="-45">
                <a:latin typeface="Arial MT"/>
                <a:cs typeface="Arial MT"/>
              </a:rPr>
              <a:t> </a:t>
            </a:r>
            <a:r>
              <a:rPr dirty="0" sz="1700" spc="-10">
                <a:latin typeface="Arial MT"/>
                <a:cs typeface="Arial MT"/>
              </a:rPr>
              <a:t>congrès, </a:t>
            </a:r>
            <a:r>
              <a:rPr dirty="0" sz="1700">
                <a:latin typeface="Arial MT"/>
                <a:cs typeface="Arial MT"/>
              </a:rPr>
              <a:t>séminaires,</a:t>
            </a:r>
            <a:r>
              <a:rPr dirty="0" sz="1700" spc="-60">
                <a:latin typeface="Arial MT"/>
                <a:cs typeface="Arial MT"/>
              </a:rPr>
              <a:t> </a:t>
            </a:r>
            <a:r>
              <a:rPr dirty="0" sz="1700">
                <a:latin typeface="Arial MT"/>
                <a:cs typeface="Arial MT"/>
              </a:rPr>
              <a:t>expositions,</a:t>
            </a:r>
            <a:r>
              <a:rPr dirty="0" sz="1700" spc="-50">
                <a:latin typeface="Arial MT"/>
                <a:cs typeface="Arial MT"/>
              </a:rPr>
              <a:t> </a:t>
            </a:r>
            <a:r>
              <a:rPr dirty="0" sz="1700">
                <a:latin typeface="Arial MT"/>
                <a:cs typeface="Arial MT"/>
              </a:rPr>
              <a:t>produits</a:t>
            </a:r>
            <a:r>
              <a:rPr dirty="0" sz="1700" spc="-50">
                <a:latin typeface="Arial MT"/>
                <a:cs typeface="Arial MT"/>
              </a:rPr>
              <a:t> </a:t>
            </a:r>
            <a:r>
              <a:rPr dirty="0" sz="1700">
                <a:latin typeface="Arial MT"/>
                <a:cs typeface="Arial MT"/>
              </a:rPr>
              <a:t>audiovisuels</a:t>
            </a:r>
            <a:r>
              <a:rPr dirty="0" sz="1700" spc="-50">
                <a:latin typeface="Arial MT"/>
                <a:cs typeface="Arial MT"/>
              </a:rPr>
              <a:t> </a:t>
            </a:r>
            <a:r>
              <a:rPr dirty="0" sz="1700">
                <a:latin typeface="Arial MT"/>
                <a:cs typeface="Arial MT"/>
              </a:rPr>
              <a:t>de</a:t>
            </a:r>
            <a:r>
              <a:rPr dirty="0" sz="1700" spc="-65">
                <a:latin typeface="Arial MT"/>
                <a:cs typeface="Arial MT"/>
              </a:rPr>
              <a:t> </a:t>
            </a:r>
            <a:r>
              <a:rPr dirty="0" sz="1700" spc="-20">
                <a:latin typeface="Arial MT"/>
                <a:cs typeface="Arial MT"/>
              </a:rPr>
              <a:t>non-</a:t>
            </a:r>
            <a:r>
              <a:rPr dirty="0" sz="1700">
                <a:latin typeface="Arial MT"/>
                <a:cs typeface="Arial MT"/>
              </a:rPr>
              <a:t>fiction,</a:t>
            </a:r>
            <a:r>
              <a:rPr dirty="0" sz="1700" spc="-50">
                <a:latin typeface="Arial MT"/>
                <a:cs typeface="Arial MT"/>
              </a:rPr>
              <a:t> </a:t>
            </a:r>
            <a:r>
              <a:rPr dirty="0" sz="1700" spc="-10">
                <a:latin typeface="Arial MT"/>
                <a:cs typeface="Arial MT"/>
              </a:rPr>
              <a:t>édition, </a:t>
            </a:r>
            <a:r>
              <a:rPr dirty="0" sz="1700">
                <a:latin typeface="Arial MT"/>
                <a:cs typeface="Arial MT"/>
              </a:rPr>
              <a:t>projets</a:t>
            </a:r>
            <a:r>
              <a:rPr dirty="0" sz="1700" spc="-55">
                <a:latin typeface="Arial MT"/>
                <a:cs typeface="Arial MT"/>
              </a:rPr>
              <a:t> </a:t>
            </a:r>
            <a:r>
              <a:rPr dirty="0" sz="1700">
                <a:latin typeface="Arial MT"/>
                <a:cs typeface="Arial MT"/>
              </a:rPr>
              <a:t>éducatifs</a:t>
            </a:r>
            <a:r>
              <a:rPr dirty="0" sz="1700" spc="-50">
                <a:latin typeface="Arial MT"/>
                <a:cs typeface="Arial MT"/>
              </a:rPr>
              <a:t> </a:t>
            </a:r>
            <a:r>
              <a:rPr dirty="0" sz="1700">
                <a:latin typeface="Arial MT"/>
                <a:cs typeface="Arial MT"/>
              </a:rPr>
              <a:t>et/ou</a:t>
            </a:r>
            <a:r>
              <a:rPr dirty="0" sz="1700" spc="-55">
                <a:latin typeface="Arial MT"/>
                <a:cs typeface="Arial MT"/>
              </a:rPr>
              <a:t> </a:t>
            </a:r>
            <a:r>
              <a:rPr dirty="0" sz="1700">
                <a:latin typeface="Arial MT"/>
                <a:cs typeface="Arial MT"/>
              </a:rPr>
              <a:t>pédagogiques,</a:t>
            </a:r>
            <a:r>
              <a:rPr dirty="0" sz="1700" spc="-45">
                <a:latin typeface="Arial MT"/>
                <a:cs typeface="Arial MT"/>
              </a:rPr>
              <a:t> </a:t>
            </a:r>
            <a:r>
              <a:rPr dirty="0" sz="1700">
                <a:latin typeface="Arial MT"/>
                <a:cs typeface="Arial MT"/>
              </a:rPr>
              <a:t>culturels</a:t>
            </a:r>
            <a:r>
              <a:rPr dirty="0" sz="1700" spc="-55">
                <a:latin typeface="Arial MT"/>
                <a:cs typeface="Arial MT"/>
              </a:rPr>
              <a:t> </a:t>
            </a:r>
            <a:r>
              <a:rPr dirty="0" sz="1700">
                <a:latin typeface="Arial MT"/>
                <a:cs typeface="Arial MT"/>
              </a:rPr>
              <a:t>et/ou</a:t>
            </a:r>
            <a:r>
              <a:rPr dirty="0" sz="1700" spc="-55">
                <a:latin typeface="Arial MT"/>
                <a:cs typeface="Arial MT"/>
              </a:rPr>
              <a:t> </a:t>
            </a:r>
            <a:r>
              <a:rPr dirty="0" sz="1700" spc="-10">
                <a:latin typeface="Arial MT"/>
                <a:cs typeface="Arial MT"/>
              </a:rPr>
              <a:t>artistiques.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341756" y="5510403"/>
            <a:ext cx="1270635" cy="803275"/>
          </a:xfrm>
          <a:prstGeom prst="rect">
            <a:avLst/>
          </a:prstGeom>
          <a:solidFill>
            <a:srgbClr val="800000"/>
          </a:solidFill>
          <a:ln w="25145">
            <a:solidFill>
              <a:srgbClr val="C00000"/>
            </a:solidFill>
          </a:ln>
        </p:spPr>
        <p:txBody>
          <a:bodyPr wrap="square" lIns="0" tIns="257810" rIns="0" bIns="0" rtlCol="0" vert="horz">
            <a:spAutoFit/>
          </a:bodyPr>
          <a:lstStyle/>
          <a:p>
            <a:pPr marL="259079">
              <a:lnSpc>
                <a:spcPct val="100000"/>
              </a:lnSpc>
              <a:spcBef>
                <a:spcPts val="2030"/>
              </a:spcBef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Volet</a:t>
            </a:r>
            <a:r>
              <a:rPr dirty="0" sz="18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0" b="1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1743455" y="5509259"/>
            <a:ext cx="7038340" cy="817244"/>
            <a:chOff x="1743455" y="5509259"/>
            <a:chExt cx="7038340" cy="817244"/>
          </a:xfrm>
        </p:grpSpPr>
        <p:sp>
          <p:nvSpPr>
            <p:cNvPr id="14" name="object 14" descr=""/>
            <p:cNvSpPr/>
            <p:nvPr/>
          </p:nvSpPr>
          <p:spPr>
            <a:xfrm>
              <a:off x="1756028" y="5521832"/>
              <a:ext cx="6945630" cy="791845"/>
            </a:xfrm>
            <a:custGeom>
              <a:avLst/>
              <a:gdLst/>
              <a:ahLst/>
              <a:cxnLst/>
              <a:rect l="l" t="t" r="r" b="b"/>
              <a:pathLst>
                <a:path w="6945630" h="791845">
                  <a:moveTo>
                    <a:pt x="0" y="0"/>
                  </a:moveTo>
                  <a:lnTo>
                    <a:pt x="6945630" y="0"/>
                  </a:lnTo>
                  <a:lnTo>
                    <a:pt x="6945630" y="791717"/>
                  </a:lnTo>
                  <a:lnTo>
                    <a:pt x="0" y="791717"/>
                  </a:lnTo>
                  <a:lnTo>
                    <a:pt x="0" y="0"/>
                  </a:lnTo>
                  <a:close/>
                </a:path>
              </a:pathLst>
            </a:custGeom>
            <a:ln w="25146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1828418" y="5521832"/>
              <a:ext cx="6948170" cy="615950"/>
            </a:xfrm>
            <a:custGeom>
              <a:avLst/>
              <a:gdLst/>
              <a:ahLst/>
              <a:cxnLst/>
              <a:rect l="l" t="t" r="r" b="b"/>
              <a:pathLst>
                <a:path w="6948170" h="615950">
                  <a:moveTo>
                    <a:pt x="0" y="0"/>
                  </a:moveTo>
                  <a:lnTo>
                    <a:pt x="6947916" y="0"/>
                  </a:lnTo>
                  <a:lnTo>
                    <a:pt x="6947916" y="615695"/>
                  </a:lnTo>
                  <a:lnTo>
                    <a:pt x="0" y="615695"/>
                  </a:lnTo>
                  <a:lnTo>
                    <a:pt x="0" y="0"/>
                  </a:lnTo>
                  <a:close/>
                </a:path>
              </a:pathLst>
            </a:custGeom>
            <a:ln w="990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 txBox="1"/>
          <p:nvPr/>
        </p:nvSpPr>
        <p:spPr>
          <a:xfrm>
            <a:off x="1833372" y="5548993"/>
            <a:ext cx="6856095" cy="5435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85725" marR="783590">
              <a:lnSpc>
                <a:spcPct val="100000"/>
              </a:lnSpc>
              <a:spcBef>
                <a:spcPts val="95"/>
              </a:spcBef>
            </a:pPr>
            <a:r>
              <a:rPr dirty="0" sz="1700" b="1">
                <a:solidFill>
                  <a:srgbClr val="953735"/>
                </a:solidFill>
                <a:latin typeface="Arial"/>
                <a:cs typeface="Arial"/>
              </a:rPr>
              <a:t>Projets</a:t>
            </a:r>
            <a:r>
              <a:rPr dirty="0" sz="1700" spc="-55" b="1">
                <a:solidFill>
                  <a:srgbClr val="953735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953735"/>
                </a:solidFill>
                <a:latin typeface="Arial"/>
                <a:cs typeface="Arial"/>
              </a:rPr>
              <a:t>visant</a:t>
            </a:r>
            <a:r>
              <a:rPr dirty="0" sz="1700" spc="-50" b="1">
                <a:solidFill>
                  <a:srgbClr val="953735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953735"/>
                </a:solidFill>
                <a:latin typeface="Arial"/>
                <a:cs typeface="Arial"/>
              </a:rPr>
              <a:t>le</a:t>
            </a:r>
            <a:r>
              <a:rPr dirty="0" sz="1700" spc="-65" b="1">
                <a:solidFill>
                  <a:srgbClr val="953735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953735"/>
                </a:solidFill>
                <a:latin typeface="Arial"/>
                <a:cs typeface="Arial"/>
              </a:rPr>
              <a:t>catalogage,</a:t>
            </a:r>
            <a:r>
              <a:rPr dirty="0" sz="1700" spc="-45" b="1">
                <a:solidFill>
                  <a:srgbClr val="953735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953735"/>
                </a:solidFill>
                <a:latin typeface="Arial"/>
                <a:cs typeface="Arial"/>
              </a:rPr>
              <a:t>inventaire</a:t>
            </a:r>
            <a:r>
              <a:rPr dirty="0" sz="1700" spc="-45" b="1">
                <a:solidFill>
                  <a:srgbClr val="953735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953735"/>
                </a:solidFill>
                <a:latin typeface="Arial"/>
                <a:cs typeface="Arial"/>
              </a:rPr>
              <a:t>et</a:t>
            </a:r>
            <a:r>
              <a:rPr dirty="0" sz="1700" spc="-65" b="1">
                <a:solidFill>
                  <a:srgbClr val="953735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953735"/>
                </a:solidFill>
                <a:latin typeface="Arial"/>
                <a:cs typeface="Arial"/>
              </a:rPr>
              <a:t>numérisation</a:t>
            </a:r>
            <a:r>
              <a:rPr dirty="0" sz="1700" spc="-45" b="1">
                <a:solidFill>
                  <a:srgbClr val="953735"/>
                </a:solidFill>
                <a:latin typeface="Arial"/>
                <a:cs typeface="Arial"/>
              </a:rPr>
              <a:t> </a:t>
            </a:r>
            <a:r>
              <a:rPr dirty="0" sz="1700" spc="-25" b="1">
                <a:solidFill>
                  <a:srgbClr val="953735"/>
                </a:solidFill>
                <a:latin typeface="Arial"/>
                <a:cs typeface="Arial"/>
              </a:rPr>
              <a:t>de </a:t>
            </a:r>
            <a:r>
              <a:rPr dirty="0" sz="1700" b="1">
                <a:solidFill>
                  <a:srgbClr val="953735"/>
                </a:solidFill>
                <a:latin typeface="Arial"/>
                <a:cs typeface="Arial"/>
              </a:rPr>
              <a:t>sources</a:t>
            </a:r>
            <a:r>
              <a:rPr dirty="0" sz="1700" spc="-60" b="1">
                <a:solidFill>
                  <a:srgbClr val="953735"/>
                </a:solidFill>
                <a:latin typeface="Arial"/>
                <a:cs typeface="Arial"/>
              </a:rPr>
              <a:t> </a:t>
            </a:r>
            <a:r>
              <a:rPr dirty="0" sz="1700" spc="-10" b="1">
                <a:solidFill>
                  <a:srgbClr val="953735"/>
                </a:solidFill>
                <a:latin typeface="Arial"/>
                <a:cs typeface="Arial"/>
              </a:rPr>
              <a:t>documentaires.</a:t>
            </a:r>
            <a:endParaRPr sz="17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360806" y="4423028"/>
            <a:ext cx="1270635" cy="954405"/>
          </a:xfrm>
          <a:prstGeom prst="rect">
            <a:avLst/>
          </a:prstGeom>
          <a:solidFill>
            <a:srgbClr val="800000"/>
          </a:solidFill>
          <a:ln w="25146">
            <a:solidFill>
              <a:srgbClr val="C00000"/>
            </a:solidFill>
          </a:ln>
        </p:spPr>
        <p:txBody>
          <a:bodyPr wrap="square" lIns="0" tIns="7048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55"/>
              </a:spcBef>
            </a:pPr>
            <a:endParaRPr sz="1800">
              <a:latin typeface="Times New Roman"/>
              <a:cs typeface="Times New Roman"/>
            </a:endParaRPr>
          </a:p>
          <a:p>
            <a:pPr marL="259079">
              <a:lnSpc>
                <a:spcPct val="100000"/>
              </a:lnSpc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Volet</a:t>
            </a:r>
            <a:r>
              <a:rPr dirty="0" sz="18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0" b="1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8" name="object 18" descr=""/>
          <p:cNvGrpSpPr/>
          <p:nvPr/>
        </p:nvGrpSpPr>
        <p:grpSpPr>
          <a:xfrm>
            <a:off x="1751838" y="4410455"/>
            <a:ext cx="7037070" cy="979169"/>
            <a:chOff x="1751838" y="4410455"/>
            <a:chExt cx="7037070" cy="979169"/>
          </a:xfrm>
        </p:grpSpPr>
        <p:sp>
          <p:nvSpPr>
            <p:cNvPr id="19" name="object 19" descr=""/>
            <p:cNvSpPr/>
            <p:nvPr/>
          </p:nvSpPr>
          <p:spPr>
            <a:xfrm>
              <a:off x="1764411" y="4423028"/>
              <a:ext cx="6945630" cy="954405"/>
            </a:xfrm>
            <a:custGeom>
              <a:avLst/>
              <a:gdLst/>
              <a:ahLst/>
              <a:cxnLst/>
              <a:rect l="l" t="t" r="r" b="b"/>
              <a:pathLst>
                <a:path w="6945630" h="954404">
                  <a:moveTo>
                    <a:pt x="0" y="0"/>
                  </a:moveTo>
                  <a:lnTo>
                    <a:pt x="6945629" y="0"/>
                  </a:lnTo>
                  <a:lnTo>
                    <a:pt x="6945629" y="954024"/>
                  </a:lnTo>
                  <a:lnTo>
                    <a:pt x="0" y="954024"/>
                  </a:lnTo>
                  <a:lnTo>
                    <a:pt x="0" y="0"/>
                  </a:lnTo>
                  <a:close/>
                </a:path>
              </a:pathLst>
            </a:custGeom>
            <a:ln w="25146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1836039" y="4423028"/>
              <a:ext cx="6948170" cy="877569"/>
            </a:xfrm>
            <a:custGeom>
              <a:avLst/>
              <a:gdLst/>
              <a:ahLst/>
              <a:cxnLst/>
              <a:rect l="l" t="t" r="r" b="b"/>
              <a:pathLst>
                <a:path w="6948170" h="877570">
                  <a:moveTo>
                    <a:pt x="0" y="0"/>
                  </a:moveTo>
                  <a:lnTo>
                    <a:pt x="6947916" y="0"/>
                  </a:lnTo>
                  <a:lnTo>
                    <a:pt x="6947916" y="877062"/>
                  </a:lnTo>
                  <a:lnTo>
                    <a:pt x="0" y="877062"/>
                  </a:lnTo>
                  <a:lnTo>
                    <a:pt x="0" y="0"/>
                  </a:lnTo>
                  <a:close/>
                </a:path>
              </a:pathLst>
            </a:custGeom>
            <a:ln w="990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 descr=""/>
          <p:cNvSpPr txBox="1"/>
          <p:nvPr/>
        </p:nvSpPr>
        <p:spPr>
          <a:xfrm>
            <a:off x="1840992" y="4450443"/>
            <a:ext cx="6856730" cy="8026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85725" marR="30480">
              <a:lnSpc>
                <a:spcPct val="100000"/>
              </a:lnSpc>
              <a:spcBef>
                <a:spcPts val="95"/>
              </a:spcBef>
            </a:pPr>
            <a:r>
              <a:rPr dirty="0" sz="1700" b="1">
                <a:solidFill>
                  <a:srgbClr val="953735"/>
                </a:solidFill>
                <a:latin typeface="Arial"/>
                <a:cs typeface="Arial"/>
              </a:rPr>
              <a:t>Projets</a:t>
            </a:r>
            <a:r>
              <a:rPr dirty="0" sz="1700" spc="-40" b="1">
                <a:solidFill>
                  <a:srgbClr val="953735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953735"/>
                </a:solidFill>
                <a:latin typeface="Arial"/>
                <a:cs typeface="Arial"/>
              </a:rPr>
              <a:t>de</a:t>
            </a:r>
            <a:r>
              <a:rPr dirty="0" sz="1700" spc="-50" b="1">
                <a:solidFill>
                  <a:srgbClr val="953735"/>
                </a:solidFill>
                <a:latin typeface="Arial"/>
                <a:cs typeface="Arial"/>
              </a:rPr>
              <a:t> </a:t>
            </a:r>
            <a:r>
              <a:rPr dirty="0" sz="1700" b="1">
                <a:solidFill>
                  <a:srgbClr val="953735"/>
                </a:solidFill>
                <a:latin typeface="Arial"/>
                <a:cs typeface="Arial"/>
              </a:rPr>
              <a:t>recherche:</a:t>
            </a:r>
            <a:r>
              <a:rPr dirty="0" sz="1700" spc="-35" b="1">
                <a:solidFill>
                  <a:srgbClr val="953735"/>
                </a:solidFill>
                <a:latin typeface="Arial"/>
                <a:cs typeface="Arial"/>
              </a:rPr>
              <a:t> </a:t>
            </a:r>
            <a:r>
              <a:rPr dirty="0" sz="1700">
                <a:latin typeface="Arial MT"/>
                <a:cs typeface="Arial MT"/>
              </a:rPr>
              <a:t>recherches</a:t>
            </a:r>
            <a:r>
              <a:rPr dirty="0" sz="1700" spc="-30">
                <a:latin typeface="Arial MT"/>
                <a:cs typeface="Arial MT"/>
              </a:rPr>
              <a:t> </a:t>
            </a:r>
            <a:r>
              <a:rPr dirty="0" sz="1700">
                <a:latin typeface="Arial MT"/>
                <a:cs typeface="Arial MT"/>
              </a:rPr>
              <a:t>inédites</a:t>
            </a:r>
            <a:r>
              <a:rPr dirty="0" sz="1700" spc="-35">
                <a:latin typeface="Arial MT"/>
                <a:cs typeface="Arial MT"/>
              </a:rPr>
              <a:t> </a:t>
            </a:r>
            <a:r>
              <a:rPr dirty="0" sz="1700">
                <a:latin typeface="Arial MT"/>
                <a:cs typeface="Arial MT"/>
              </a:rPr>
              <a:t>sur</a:t>
            </a:r>
            <a:r>
              <a:rPr dirty="0" sz="1700" spc="-50">
                <a:latin typeface="Arial MT"/>
                <a:cs typeface="Arial MT"/>
              </a:rPr>
              <a:t> </a:t>
            </a:r>
            <a:r>
              <a:rPr dirty="0" sz="1700">
                <a:latin typeface="Arial MT"/>
                <a:cs typeface="Arial MT"/>
              </a:rPr>
              <a:t>l’histoire</a:t>
            </a:r>
            <a:r>
              <a:rPr dirty="0" sz="1700" spc="-45">
                <a:latin typeface="Arial MT"/>
                <a:cs typeface="Arial MT"/>
              </a:rPr>
              <a:t> </a:t>
            </a:r>
            <a:r>
              <a:rPr dirty="0" sz="1700">
                <a:latin typeface="Arial MT"/>
                <a:cs typeface="Arial MT"/>
              </a:rPr>
              <a:t>et</a:t>
            </a:r>
            <a:r>
              <a:rPr dirty="0" sz="1700" spc="-50">
                <a:latin typeface="Arial MT"/>
                <a:cs typeface="Arial MT"/>
              </a:rPr>
              <a:t> </a:t>
            </a:r>
            <a:r>
              <a:rPr dirty="0" sz="1700">
                <a:latin typeface="Arial MT"/>
                <a:cs typeface="Arial MT"/>
              </a:rPr>
              <a:t>la</a:t>
            </a:r>
            <a:r>
              <a:rPr dirty="0" sz="1700" spc="-50">
                <a:latin typeface="Arial MT"/>
                <a:cs typeface="Arial MT"/>
              </a:rPr>
              <a:t> </a:t>
            </a:r>
            <a:r>
              <a:rPr dirty="0" sz="1700" spc="-10">
                <a:latin typeface="Arial MT"/>
                <a:cs typeface="Arial MT"/>
              </a:rPr>
              <a:t>mémoire </a:t>
            </a:r>
            <a:r>
              <a:rPr dirty="0" sz="1700">
                <a:latin typeface="Arial MT"/>
                <a:cs typeface="Arial MT"/>
              </a:rPr>
              <a:t>en</a:t>
            </a:r>
            <a:r>
              <a:rPr dirty="0" sz="1700" spc="-55">
                <a:latin typeface="Arial MT"/>
                <a:cs typeface="Arial MT"/>
              </a:rPr>
              <a:t> </a:t>
            </a:r>
            <a:r>
              <a:rPr dirty="0" sz="1700">
                <a:latin typeface="Arial MT"/>
                <a:cs typeface="Arial MT"/>
              </a:rPr>
              <a:t>s’appuyant</a:t>
            </a:r>
            <a:r>
              <a:rPr dirty="0" sz="1700" spc="-40">
                <a:latin typeface="Arial MT"/>
                <a:cs typeface="Arial MT"/>
              </a:rPr>
              <a:t> </a:t>
            </a:r>
            <a:r>
              <a:rPr dirty="0" sz="1700">
                <a:latin typeface="Arial MT"/>
                <a:cs typeface="Arial MT"/>
              </a:rPr>
              <a:t>sur</a:t>
            </a:r>
            <a:r>
              <a:rPr dirty="0" sz="1700" spc="-60">
                <a:latin typeface="Arial MT"/>
                <a:cs typeface="Arial MT"/>
              </a:rPr>
              <a:t> </a:t>
            </a:r>
            <a:r>
              <a:rPr dirty="0" sz="1700">
                <a:latin typeface="Arial MT"/>
                <a:cs typeface="Arial MT"/>
              </a:rPr>
              <a:t>des</a:t>
            </a:r>
            <a:r>
              <a:rPr dirty="0" sz="1700" spc="-55">
                <a:latin typeface="Arial MT"/>
                <a:cs typeface="Arial MT"/>
              </a:rPr>
              <a:t> </a:t>
            </a:r>
            <a:r>
              <a:rPr dirty="0" sz="1700">
                <a:latin typeface="Arial MT"/>
                <a:cs typeface="Arial MT"/>
              </a:rPr>
              <a:t>sources</a:t>
            </a:r>
            <a:r>
              <a:rPr dirty="0" sz="1700" spc="-45">
                <a:latin typeface="Arial MT"/>
                <a:cs typeface="Arial MT"/>
              </a:rPr>
              <a:t> </a:t>
            </a:r>
            <a:r>
              <a:rPr dirty="0" sz="1700">
                <a:latin typeface="Arial MT"/>
                <a:cs typeface="Arial MT"/>
              </a:rPr>
              <a:t>archivistiques,</a:t>
            </a:r>
            <a:r>
              <a:rPr dirty="0" sz="1700" spc="-45">
                <a:latin typeface="Arial MT"/>
                <a:cs typeface="Arial MT"/>
              </a:rPr>
              <a:t> </a:t>
            </a:r>
            <a:r>
              <a:rPr dirty="0" sz="1700">
                <a:latin typeface="Arial MT"/>
                <a:cs typeface="Arial MT"/>
              </a:rPr>
              <a:t>visuelles,</a:t>
            </a:r>
            <a:r>
              <a:rPr dirty="0" sz="1700" spc="-50">
                <a:latin typeface="Arial MT"/>
                <a:cs typeface="Arial MT"/>
              </a:rPr>
              <a:t> </a:t>
            </a:r>
            <a:r>
              <a:rPr dirty="0" sz="1700">
                <a:latin typeface="Arial MT"/>
                <a:cs typeface="Arial MT"/>
              </a:rPr>
              <a:t>orales</a:t>
            </a:r>
            <a:r>
              <a:rPr dirty="0" sz="1700" spc="-50">
                <a:latin typeface="Arial MT"/>
                <a:cs typeface="Arial MT"/>
              </a:rPr>
              <a:t> </a:t>
            </a:r>
            <a:r>
              <a:rPr dirty="0" sz="1700" spc="-25">
                <a:latin typeface="Arial MT"/>
                <a:cs typeface="Arial MT"/>
              </a:rPr>
              <a:t>et </a:t>
            </a:r>
            <a:r>
              <a:rPr dirty="0" sz="1700" spc="-10">
                <a:latin typeface="Arial MT"/>
                <a:cs typeface="Arial MT"/>
              </a:rPr>
              <a:t>écrites.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366124" y="1068031"/>
            <a:ext cx="7255509" cy="3302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3.</a:t>
            </a:r>
            <a:r>
              <a:rPr dirty="0" spc="-60"/>
              <a:t> </a:t>
            </a:r>
            <a:r>
              <a:rPr dirty="0"/>
              <a:t>Le</a:t>
            </a:r>
            <a:r>
              <a:rPr dirty="0" spc="-50"/>
              <a:t> </a:t>
            </a:r>
            <a:r>
              <a:rPr dirty="0"/>
              <a:t>déploiement</a:t>
            </a:r>
            <a:r>
              <a:rPr dirty="0" spc="-45"/>
              <a:t> </a:t>
            </a:r>
            <a:r>
              <a:rPr dirty="0"/>
              <a:t>du</a:t>
            </a:r>
            <a:r>
              <a:rPr dirty="0" spc="-45"/>
              <a:t> </a:t>
            </a:r>
            <a:r>
              <a:rPr dirty="0"/>
              <a:t>Memorial</a:t>
            </a:r>
            <a:r>
              <a:rPr dirty="0" spc="-65"/>
              <a:t> </a:t>
            </a:r>
            <a:r>
              <a:rPr dirty="0"/>
              <a:t>Democràtic:</a:t>
            </a:r>
            <a:r>
              <a:rPr dirty="0" spc="-50"/>
              <a:t> </a:t>
            </a:r>
            <a:r>
              <a:rPr dirty="0"/>
              <a:t>les</a:t>
            </a:r>
            <a:r>
              <a:rPr dirty="0" spc="-65"/>
              <a:t> </a:t>
            </a:r>
            <a:r>
              <a:rPr dirty="0" spc="-10"/>
              <a:t>subventions</a:t>
            </a:r>
          </a:p>
        </p:txBody>
      </p:sp>
      <p:sp>
        <p:nvSpPr>
          <p:cNvPr id="23" name="object 23" descr=""/>
          <p:cNvSpPr txBox="1"/>
          <p:nvPr/>
        </p:nvSpPr>
        <p:spPr>
          <a:xfrm>
            <a:off x="4553070" y="311066"/>
            <a:ext cx="4162425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3.</a:t>
            </a:r>
            <a:r>
              <a:rPr dirty="0" sz="16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Le</a:t>
            </a:r>
            <a:r>
              <a:rPr dirty="0" sz="16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déploiement</a:t>
            </a:r>
            <a:r>
              <a:rPr dirty="0" sz="16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dirty="0" sz="16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Memorial</a:t>
            </a:r>
            <a:r>
              <a:rPr dirty="0" sz="16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Democràtic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7213600" y="12700"/>
            <a:ext cx="1930400" cy="12700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5080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r>
              <a:rPr dirty="0" sz="800" spc="-10" b="1" i="1">
                <a:latin typeface="Arial"/>
                <a:cs typeface="Arial"/>
              </a:rPr>
              <a:t>Moderador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dirty="0" sz="800" spc="-10" i="1">
                <a:latin typeface="Arial"/>
                <a:cs typeface="Arial"/>
              </a:rPr>
              <a:t>2024-04-</a:t>
            </a:r>
            <a:r>
              <a:rPr dirty="0" sz="800" i="1">
                <a:latin typeface="Arial"/>
                <a:cs typeface="Arial"/>
              </a:rPr>
              <a:t>26</a:t>
            </a:r>
            <a:r>
              <a:rPr dirty="0" sz="800" spc="35" i="1">
                <a:latin typeface="Arial"/>
                <a:cs typeface="Arial"/>
              </a:rPr>
              <a:t> </a:t>
            </a:r>
            <a:r>
              <a:rPr dirty="0" sz="800" spc="-10" i="1">
                <a:latin typeface="Arial"/>
                <a:cs typeface="Arial"/>
              </a:rPr>
              <a:t>10:57:56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dirty="0" sz="1000" spc="-10">
                <a:latin typeface="Arial MT"/>
                <a:cs typeface="Arial MT"/>
              </a:rPr>
              <a:t>-------------------------------------------</a:t>
            </a:r>
            <a:r>
              <a:rPr dirty="0" sz="1000" spc="-50">
                <a:latin typeface="Arial MT"/>
                <a:cs typeface="Arial MT"/>
              </a:rPr>
              <a:t>-</a:t>
            </a:r>
            <a:endParaRPr sz="1000">
              <a:latin typeface="Arial MT"/>
              <a:cs typeface="Arial MT"/>
            </a:endParaRPr>
          </a:p>
          <a:p>
            <a:pPr marL="25400" marR="17780">
              <a:lnSpc>
                <a:spcPct val="100000"/>
              </a:lnSpc>
            </a:pPr>
            <a:r>
              <a:rPr dirty="0" sz="1000">
                <a:latin typeface="Arial MT"/>
                <a:cs typeface="Arial MT"/>
              </a:rPr>
              <a:t>Le Mémorial Démocratique </a:t>
            </a:r>
            <a:r>
              <a:rPr dirty="0" sz="1000" spc="-25">
                <a:latin typeface="Arial MT"/>
                <a:cs typeface="Arial MT"/>
              </a:rPr>
              <a:t>est </a:t>
            </a:r>
            <a:r>
              <a:rPr dirty="0" sz="1000">
                <a:latin typeface="Arial MT"/>
                <a:cs typeface="Arial MT"/>
              </a:rPr>
              <a:t>une institution qui dépend </a:t>
            </a:r>
            <a:r>
              <a:rPr dirty="0" sz="1000" spc="-25">
                <a:latin typeface="Arial MT"/>
                <a:cs typeface="Arial MT"/>
              </a:rPr>
              <a:t>du </a:t>
            </a:r>
            <a:r>
              <a:rPr dirty="0" sz="1000">
                <a:latin typeface="Arial MT"/>
                <a:cs typeface="Arial MT"/>
              </a:rPr>
              <a:t>Gouvernement de la </a:t>
            </a:r>
            <a:r>
              <a:rPr dirty="0" sz="1000" spc="-10">
                <a:latin typeface="Arial MT"/>
                <a:cs typeface="Arial MT"/>
              </a:rPr>
              <a:t>Generalitat </a:t>
            </a:r>
            <a:r>
              <a:rPr dirty="0" sz="1000">
                <a:latin typeface="Arial MT"/>
                <a:cs typeface="Arial MT"/>
              </a:rPr>
              <a:t>de Catalogne et qui </a:t>
            </a:r>
            <a:r>
              <a:rPr dirty="0" sz="1000" spc="-25">
                <a:latin typeface="Arial MT"/>
                <a:cs typeface="Arial MT"/>
              </a:rPr>
              <a:t>est </a:t>
            </a:r>
            <a:r>
              <a:rPr dirty="0" sz="1000">
                <a:latin typeface="Arial MT"/>
                <a:cs typeface="Arial MT"/>
              </a:rPr>
              <a:t>responsable des politiques </a:t>
            </a:r>
            <a:r>
              <a:rPr dirty="0" sz="1000" spc="-25">
                <a:latin typeface="Arial MT"/>
                <a:cs typeface="Arial MT"/>
              </a:rPr>
              <a:t>de </a:t>
            </a:r>
            <a:r>
              <a:rPr dirty="0" sz="1000">
                <a:latin typeface="Arial MT"/>
                <a:cs typeface="Arial MT"/>
              </a:rPr>
              <a:t>mémoire publique. Le </a:t>
            </a:r>
            <a:r>
              <a:rPr dirty="0" sz="1000" spc="-10">
                <a:latin typeface="Arial MT"/>
                <a:cs typeface="Arial MT"/>
              </a:rPr>
              <a:t>Mémorial </a:t>
            </a:r>
            <a:r>
              <a:rPr dirty="0" sz="1000">
                <a:latin typeface="Arial MT"/>
                <a:cs typeface="Arial MT"/>
              </a:rPr>
              <a:t>est issu de la Loi qui porte </a:t>
            </a:r>
            <a:r>
              <a:rPr dirty="0" sz="1000" spc="-25">
                <a:latin typeface="Arial MT"/>
                <a:cs typeface="Arial MT"/>
              </a:rPr>
              <a:t>le </a:t>
            </a:r>
            <a:r>
              <a:rPr dirty="0" sz="1000">
                <a:latin typeface="Arial MT"/>
                <a:cs typeface="Arial MT"/>
              </a:rPr>
              <a:t>même nom en </a:t>
            </a:r>
            <a:r>
              <a:rPr dirty="0" sz="1000" spc="-10">
                <a:latin typeface="Arial MT"/>
                <a:cs typeface="Arial MT"/>
              </a:rPr>
              <a:t>2007.</a:t>
            </a:r>
            <a:endParaRPr sz="1000">
              <a:latin typeface="Arial MT"/>
              <a:cs typeface="Arial MT"/>
            </a:endParaRPr>
          </a:p>
        </p:txBody>
      </p:sp>
    </p:spTree>
  </p:cSld>
  <p:clrMapOvr>
    <a:masterClrMapping/>
  </p:clrMapOvr>
  <p:transition spd="med">
    <p:fade thruBlk="0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18474" y="1792838"/>
            <a:ext cx="4520565" cy="4307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Arial MT"/>
                <a:cs typeface="Arial MT"/>
              </a:rPr>
              <a:t>Inspiration</a:t>
            </a:r>
            <a:r>
              <a:rPr dirty="0" sz="1600" spc="-2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dans</a:t>
            </a:r>
            <a:r>
              <a:rPr dirty="0" sz="1600" spc="-2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le</a:t>
            </a:r>
            <a:r>
              <a:rPr dirty="0" sz="1600" spc="-2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concept</a:t>
            </a:r>
            <a:r>
              <a:rPr dirty="0" sz="1600" spc="-3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des</a:t>
            </a:r>
            <a:r>
              <a:rPr dirty="0" sz="1600" spc="-2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“lieux</a:t>
            </a:r>
            <a:r>
              <a:rPr dirty="0" sz="1600" spc="-25">
                <a:latin typeface="Arial MT"/>
                <a:cs typeface="Arial MT"/>
              </a:rPr>
              <a:t> de</a:t>
            </a:r>
            <a:r>
              <a:rPr dirty="0" sz="1600" spc="50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mémoire”</a:t>
            </a:r>
            <a:r>
              <a:rPr dirty="0" sz="1600" spc="-4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conceptualisé</a:t>
            </a:r>
            <a:r>
              <a:rPr dirty="0" sz="1600" spc="-6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notamment</a:t>
            </a:r>
            <a:r>
              <a:rPr dirty="0" sz="1600" spc="-2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par</a:t>
            </a:r>
            <a:r>
              <a:rPr dirty="0" sz="1600" spc="-45">
                <a:latin typeface="Arial MT"/>
                <a:cs typeface="Arial MT"/>
              </a:rPr>
              <a:t> </a:t>
            </a:r>
            <a:r>
              <a:rPr dirty="0" sz="1600" spc="-10">
                <a:latin typeface="Arial MT"/>
                <a:cs typeface="Arial MT"/>
              </a:rPr>
              <a:t>l’historien </a:t>
            </a:r>
            <a:r>
              <a:rPr dirty="0" sz="1600">
                <a:latin typeface="Arial MT"/>
                <a:cs typeface="Arial MT"/>
              </a:rPr>
              <a:t>Pierre</a:t>
            </a:r>
            <a:r>
              <a:rPr dirty="0" sz="1600" spc="-40">
                <a:latin typeface="Arial MT"/>
                <a:cs typeface="Arial MT"/>
              </a:rPr>
              <a:t> </a:t>
            </a:r>
            <a:r>
              <a:rPr dirty="0" sz="1600" spc="-10">
                <a:latin typeface="Arial MT"/>
                <a:cs typeface="Arial MT"/>
              </a:rPr>
              <a:t>Nora.</a:t>
            </a:r>
            <a:endParaRPr sz="1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1600">
                <a:latin typeface="Arial MT"/>
                <a:cs typeface="Arial MT"/>
              </a:rPr>
              <a:t>Distinction</a:t>
            </a:r>
            <a:r>
              <a:rPr dirty="0" sz="1600" spc="-4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entre</a:t>
            </a:r>
            <a:r>
              <a:rPr dirty="0" sz="1600" spc="-2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patrimoine</a:t>
            </a:r>
            <a:r>
              <a:rPr dirty="0" sz="1600" spc="-2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et</a:t>
            </a:r>
            <a:r>
              <a:rPr dirty="0" sz="1600" spc="-1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lieux</a:t>
            </a:r>
            <a:r>
              <a:rPr dirty="0" sz="1600" spc="-3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de</a:t>
            </a:r>
            <a:r>
              <a:rPr dirty="0" sz="1600" spc="-25">
                <a:latin typeface="Arial MT"/>
                <a:cs typeface="Arial MT"/>
              </a:rPr>
              <a:t> </a:t>
            </a:r>
            <a:r>
              <a:rPr dirty="0" sz="1600" spc="-10">
                <a:latin typeface="Arial MT"/>
                <a:cs typeface="Arial MT"/>
              </a:rPr>
              <a:t>mémoire.</a:t>
            </a:r>
            <a:endParaRPr sz="1600">
              <a:latin typeface="Arial MT"/>
              <a:cs typeface="Arial MT"/>
            </a:endParaRPr>
          </a:p>
          <a:p>
            <a:pPr marL="12700" marR="48260">
              <a:lnSpc>
                <a:spcPct val="100000"/>
              </a:lnSpc>
              <a:spcBef>
                <a:spcPts val="1200"/>
              </a:spcBef>
            </a:pPr>
            <a:r>
              <a:rPr dirty="0" sz="1600">
                <a:latin typeface="Arial MT"/>
                <a:cs typeface="Arial MT"/>
              </a:rPr>
              <a:t>Nous</a:t>
            </a:r>
            <a:r>
              <a:rPr dirty="0" sz="1600" spc="-2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devons</a:t>
            </a:r>
            <a:r>
              <a:rPr dirty="0" sz="1600" spc="-2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considérer</a:t>
            </a:r>
            <a:r>
              <a:rPr dirty="0" sz="1600" spc="-1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comme</a:t>
            </a:r>
            <a:r>
              <a:rPr dirty="0" sz="1600" spc="-1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des</a:t>
            </a:r>
            <a:r>
              <a:rPr dirty="0" sz="1600" spc="-2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lieux</a:t>
            </a:r>
            <a:r>
              <a:rPr dirty="0" sz="1600" spc="-20">
                <a:latin typeface="Arial MT"/>
                <a:cs typeface="Arial MT"/>
              </a:rPr>
              <a:t> </a:t>
            </a:r>
            <a:r>
              <a:rPr dirty="0" sz="1600" spc="-25">
                <a:latin typeface="Arial MT"/>
                <a:cs typeface="Arial MT"/>
              </a:rPr>
              <a:t>de </a:t>
            </a:r>
            <a:r>
              <a:rPr dirty="0" sz="1600">
                <a:latin typeface="Arial MT"/>
                <a:cs typeface="Arial MT"/>
              </a:rPr>
              <a:t>mémoire</a:t>
            </a:r>
            <a:r>
              <a:rPr dirty="0" sz="1600" spc="-2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non</a:t>
            </a:r>
            <a:r>
              <a:rPr dirty="0" sz="1600" spc="-3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seulement</a:t>
            </a:r>
            <a:r>
              <a:rPr dirty="0" sz="1600" spc="-2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les</a:t>
            </a:r>
            <a:r>
              <a:rPr dirty="0" sz="1600" spc="-2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monuments,</a:t>
            </a:r>
            <a:r>
              <a:rPr dirty="0" sz="1600" spc="-10">
                <a:latin typeface="Arial MT"/>
                <a:cs typeface="Arial MT"/>
              </a:rPr>
              <a:t> </a:t>
            </a:r>
            <a:r>
              <a:rPr dirty="0" sz="1600" spc="-25">
                <a:latin typeface="Arial MT"/>
                <a:cs typeface="Arial MT"/>
              </a:rPr>
              <a:t>les </a:t>
            </a:r>
            <a:r>
              <a:rPr dirty="0" sz="1600">
                <a:latin typeface="Arial MT"/>
                <a:cs typeface="Arial MT"/>
              </a:rPr>
              <a:t>espaces,</a:t>
            </a:r>
            <a:r>
              <a:rPr dirty="0" sz="1600" spc="-2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ou</a:t>
            </a:r>
            <a:r>
              <a:rPr dirty="0" sz="1600" spc="-1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les</a:t>
            </a:r>
            <a:r>
              <a:rPr dirty="0" sz="1600" spc="-2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paysages;</a:t>
            </a:r>
            <a:r>
              <a:rPr dirty="0" sz="1600" spc="-2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ces</a:t>
            </a:r>
            <a:r>
              <a:rPr dirty="0" sz="1600" spc="-2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lieux</a:t>
            </a:r>
            <a:r>
              <a:rPr dirty="0" sz="1600" spc="-20">
                <a:latin typeface="Arial MT"/>
                <a:cs typeface="Arial MT"/>
              </a:rPr>
              <a:t> </a:t>
            </a:r>
            <a:r>
              <a:rPr dirty="0" sz="1600" spc="-10">
                <a:latin typeface="Arial MT"/>
                <a:cs typeface="Arial MT"/>
              </a:rPr>
              <a:t>peuvent </a:t>
            </a:r>
            <a:r>
              <a:rPr dirty="0" sz="1600">
                <a:latin typeface="Arial MT"/>
                <a:cs typeface="Arial MT"/>
              </a:rPr>
              <a:t>également</a:t>
            </a:r>
            <a:r>
              <a:rPr dirty="0" sz="1600" spc="-1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être</a:t>
            </a:r>
            <a:r>
              <a:rPr dirty="0" sz="1600" spc="-1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des</a:t>
            </a:r>
            <a:r>
              <a:rPr dirty="0" sz="1600" spc="-15">
                <a:latin typeface="Arial MT"/>
                <a:cs typeface="Arial MT"/>
              </a:rPr>
              <a:t> </a:t>
            </a:r>
            <a:r>
              <a:rPr dirty="0" sz="1600" spc="-10">
                <a:latin typeface="Arial MT"/>
                <a:cs typeface="Arial MT"/>
              </a:rPr>
              <a:t>commémorations,</a:t>
            </a:r>
            <a:r>
              <a:rPr dirty="0" sz="1600" spc="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le</a:t>
            </a:r>
            <a:r>
              <a:rPr dirty="0" sz="1600" spc="-20">
                <a:latin typeface="Arial MT"/>
                <a:cs typeface="Arial MT"/>
              </a:rPr>
              <a:t> </a:t>
            </a:r>
            <a:r>
              <a:rPr dirty="0" sz="1600" spc="-10">
                <a:latin typeface="Arial MT"/>
                <a:cs typeface="Arial MT"/>
              </a:rPr>
              <a:t>souvenir </a:t>
            </a:r>
            <a:r>
              <a:rPr dirty="0" sz="1600">
                <a:latin typeface="Arial MT"/>
                <a:cs typeface="Arial MT"/>
              </a:rPr>
              <a:t>d’un</a:t>
            </a:r>
            <a:r>
              <a:rPr dirty="0" sz="1600" spc="-3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événement</a:t>
            </a:r>
            <a:r>
              <a:rPr dirty="0" sz="1600" spc="-2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historique</a:t>
            </a:r>
            <a:r>
              <a:rPr dirty="0" sz="1600" spc="-3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dans</a:t>
            </a:r>
            <a:r>
              <a:rPr dirty="0" sz="1600" spc="-30">
                <a:latin typeface="Arial MT"/>
                <a:cs typeface="Arial MT"/>
              </a:rPr>
              <a:t> </a:t>
            </a:r>
            <a:r>
              <a:rPr dirty="0" sz="1600" spc="-10">
                <a:latin typeface="Arial MT"/>
                <a:cs typeface="Arial MT"/>
              </a:rPr>
              <a:t>l’imaginaire </a:t>
            </a:r>
            <a:r>
              <a:rPr dirty="0" sz="1600">
                <a:latin typeface="Arial MT"/>
                <a:cs typeface="Arial MT"/>
              </a:rPr>
              <a:t>collectif,</a:t>
            </a:r>
            <a:r>
              <a:rPr dirty="0" sz="1600" spc="-3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des</a:t>
            </a:r>
            <a:r>
              <a:rPr dirty="0" sz="1600" spc="-3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célébrations</a:t>
            </a:r>
            <a:r>
              <a:rPr dirty="0" sz="1600" spc="-4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et</a:t>
            </a:r>
            <a:r>
              <a:rPr dirty="0" sz="1600" spc="-2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des</a:t>
            </a:r>
            <a:r>
              <a:rPr dirty="0" sz="1600" spc="-3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emblèmes,</a:t>
            </a:r>
            <a:r>
              <a:rPr dirty="0" sz="1600" spc="-25">
                <a:latin typeface="Arial MT"/>
                <a:cs typeface="Arial MT"/>
              </a:rPr>
              <a:t> </a:t>
            </a:r>
            <a:r>
              <a:rPr dirty="0" sz="1600" spc="-20">
                <a:latin typeface="Arial MT"/>
                <a:cs typeface="Arial MT"/>
              </a:rPr>
              <a:t>etc.</a:t>
            </a:r>
            <a:endParaRPr sz="1600">
              <a:latin typeface="Arial MT"/>
              <a:cs typeface="Arial MT"/>
            </a:endParaRPr>
          </a:p>
          <a:p>
            <a:pPr marL="12700" marR="81280">
              <a:lnSpc>
                <a:spcPct val="100000"/>
              </a:lnSpc>
              <a:spcBef>
                <a:spcPts val="1200"/>
              </a:spcBef>
            </a:pPr>
            <a:r>
              <a:rPr dirty="0" sz="1600">
                <a:latin typeface="Arial MT"/>
                <a:cs typeface="Arial MT"/>
              </a:rPr>
              <a:t>Il</a:t>
            </a:r>
            <a:r>
              <a:rPr dirty="0" sz="1600" spc="-2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s’agit,</a:t>
            </a:r>
            <a:r>
              <a:rPr dirty="0" sz="1600" spc="-2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en</a:t>
            </a:r>
            <a:r>
              <a:rPr dirty="0" sz="1600" spc="-2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somme,</a:t>
            </a:r>
            <a:r>
              <a:rPr dirty="0" sz="1600" spc="-1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de</a:t>
            </a:r>
            <a:r>
              <a:rPr dirty="0" sz="1600" spc="-2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toutes</a:t>
            </a:r>
            <a:r>
              <a:rPr dirty="0" sz="1600" spc="-1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les</a:t>
            </a:r>
            <a:r>
              <a:rPr dirty="0" sz="1600" spc="-20">
                <a:latin typeface="Arial MT"/>
                <a:cs typeface="Arial MT"/>
              </a:rPr>
              <a:t> </a:t>
            </a:r>
            <a:r>
              <a:rPr dirty="0" sz="1600" spc="-10">
                <a:latin typeface="Arial MT"/>
                <a:cs typeface="Arial MT"/>
              </a:rPr>
              <a:t>représentations </a:t>
            </a:r>
            <a:r>
              <a:rPr dirty="0" sz="1600">
                <a:latin typeface="Arial MT"/>
                <a:cs typeface="Arial MT"/>
              </a:rPr>
              <a:t>matérielles</a:t>
            </a:r>
            <a:r>
              <a:rPr dirty="0" sz="1600" spc="-4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et</a:t>
            </a:r>
            <a:r>
              <a:rPr dirty="0" sz="1600" spc="-4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symboliques</a:t>
            </a:r>
            <a:r>
              <a:rPr dirty="0" sz="1600" spc="-4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porteuses</a:t>
            </a:r>
            <a:r>
              <a:rPr dirty="0" sz="1600" spc="-45">
                <a:latin typeface="Arial MT"/>
                <a:cs typeface="Arial MT"/>
              </a:rPr>
              <a:t> </a:t>
            </a:r>
            <a:r>
              <a:rPr dirty="0" sz="1600" spc="-25">
                <a:latin typeface="Arial MT"/>
                <a:cs typeface="Arial MT"/>
              </a:rPr>
              <a:t>de </a:t>
            </a:r>
            <a:r>
              <a:rPr dirty="0" sz="1600">
                <a:latin typeface="Arial MT"/>
                <a:cs typeface="Arial MT"/>
              </a:rPr>
              <a:t>mémoire.</a:t>
            </a:r>
            <a:r>
              <a:rPr dirty="0" sz="1600" spc="-2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L'une</a:t>
            </a:r>
            <a:r>
              <a:rPr dirty="0" sz="1600" spc="-4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des</a:t>
            </a:r>
            <a:r>
              <a:rPr dirty="0" sz="1600" spc="-3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premières</a:t>
            </a:r>
            <a:r>
              <a:rPr dirty="0" sz="1600" spc="-3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fonctions</a:t>
            </a:r>
            <a:r>
              <a:rPr dirty="0" sz="1600" spc="-35">
                <a:latin typeface="Arial MT"/>
                <a:cs typeface="Arial MT"/>
              </a:rPr>
              <a:t> </a:t>
            </a:r>
            <a:r>
              <a:rPr dirty="0" sz="1600" spc="-25">
                <a:latin typeface="Arial MT"/>
                <a:cs typeface="Arial MT"/>
              </a:rPr>
              <a:t>du </a:t>
            </a:r>
            <a:r>
              <a:rPr dirty="0" sz="1600">
                <a:latin typeface="Arial MT"/>
                <a:cs typeface="Arial MT"/>
              </a:rPr>
              <a:t>programme</a:t>
            </a:r>
            <a:r>
              <a:rPr dirty="0" sz="1600" spc="-1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de</a:t>
            </a:r>
            <a:r>
              <a:rPr dirty="0" sz="1600" spc="-3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création</a:t>
            </a:r>
            <a:r>
              <a:rPr dirty="0" sz="1600" spc="-3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du</a:t>
            </a:r>
            <a:r>
              <a:rPr dirty="0" sz="1600" spc="-3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Memorial</a:t>
            </a:r>
            <a:r>
              <a:rPr dirty="0" sz="1600" spc="-25">
                <a:latin typeface="Arial MT"/>
                <a:cs typeface="Arial MT"/>
              </a:rPr>
              <a:t> </a:t>
            </a:r>
            <a:r>
              <a:rPr dirty="0" sz="1600" spc="-10">
                <a:latin typeface="Arial MT"/>
                <a:cs typeface="Arial MT"/>
              </a:rPr>
              <a:t>Democràtic </a:t>
            </a:r>
            <a:r>
              <a:rPr dirty="0" sz="1600">
                <a:latin typeface="Arial MT"/>
                <a:cs typeface="Arial MT"/>
              </a:rPr>
              <a:t>a</a:t>
            </a:r>
            <a:r>
              <a:rPr dirty="0" sz="1600" spc="-3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été</a:t>
            </a:r>
            <a:r>
              <a:rPr dirty="0" sz="1600" spc="-2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l'organisation</a:t>
            </a:r>
            <a:r>
              <a:rPr dirty="0" sz="1600" spc="-4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et</a:t>
            </a:r>
            <a:r>
              <a:rPr dirty="0" sz="1600" spc="-2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la</a:t>
            </a:r>
            <a:r>
              <a:rPr dirty="0" sz="1600" spc="-3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promotion</a:t>
            </a:r>
            <a:r>
              <a:rPr dirty="0" sz="1600" spc="-1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du</a:t>
            </a:r>
            <a:r>
              <a:rPr dirty="0" sz="1600" spc="-30">
                <a:latin typeface="Arial MT"/>
                <a:cs typeface="Arial MT"/>
              </a:rPr>
              <a:t> </a:t>
            </a:r>
            <a:r>
              <a:rPr dirty="0" sz="1600" spc="-10">
                <a:latin typeface="Arial MT"/>
                <a:cs typeface="Arial MT"/>
              </a:rPr>
              <a:t>patrimoine </a:t>
            </a:r>
            <a:r>
              <a:rPr dirty="0" sz="1600">
                <a:latin typeface="Arial MT"/>
                <a:cs typeface="Arial MT"/>
              </a:rPr>
              <a:t>démocratique</a:t>
            </a:r>
            <a:r>
              <a:rPr dirty="0" sz="1600" spc="-3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sur</a:t>
            </a:r>
            <a:r>
              <a:rPr dirty="0" sz="1600" spc="-4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tout</a:t>
            </a:r>
            <a:r>
              <a:rPr dirty="0" sz="1600" spc="-2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le</a:t>
            </a:r>
            <a:r>
              <a:rPr dirty="0" sz="1600" spc="-3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territoire</a:t>
            </a:r>
            <a:r>
              <a:rPr dirty="0" sz="1600" spc="-25">
                <a:latin typeface="Arial MT"/>
                <a:cs typeface="Arial MT"/>
              </a:rPr>
              <a:t> </a:t>
            </a:r>
            <a:r>
              <a:rPr dirty="0" sz="1600" spc="-10">
                <a:latin typeface="Arial MT"/>
                <a:cs typeface="Arial MT"/>
              </a:rPr>
              <a:t>catalan.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5241810" y="1722882"/>
            <a:ext cx="3423285" cy="4921250"/>
            <a:chOff x="5241810" y="1722882"/>
            <a:chExt cx="3423285" cy="49212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31726" y="4098797"/>
              <a:ext cx="3332962" cy="254507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26023" y="4293107"/>
              <a:ext cx="2746247" cy="195833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41810" y="1722882"/>
              <a:ext cx="3360394" cy="254431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36107" y="1917192"/>
              <a:ext cx="2773679" cy="1957577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47674" rIns="0" bIns="0" rtlCol="0" vert="horz">
            <a:spAutoFit/>
          </a:bodyPr>
          <a:lstStyle/>
          <a:p>
            <a:pPr marL="382270">
              <a:lnSpc>
                <a:spcPct val="100000"/>
              </a:lnSpc>
              <a:spcBef>
                <a:spcPts val="95"/>
              </a:spcBef>
            </a:pPr>
            <a:r>
              <a:rPr dirty="0"/>
              <a:t>4.</a:t>
            </a:r>
            <a:r>
              <a:rPr dirty="0" spc="-60"/>
              <a:t> </a:t>
            </a:r>
            <a:r>
              <a:rPr dirty="0"/>
              <a:t>Le</a:t>
            </a:r>
            <a:r>
              <a:rPr dirty="0" spc="-50"/>
              <a:t> </a:t>
            </a:r>
            <a:r>
              <a:rPr dirty="0"/>
              <a:t>réseau</a:t>
            </a:r>
            <a:r>
              <a:rPr dirty="0" spc="-45"/>
              <a:t> </a:t>
            </a:r>
            <a:r>
              <a:rPr dirty="0"/>
              <a:t>des</a:t>
            </a:r>
            <a:r>
              <a:rPr dirty="0" spc="-50"/>
              <a:t> </a:t>
            </a:r>
            <a:r>
              <a:rPr dirty="0"/>
              <a:t>Espaces</a:t>
            </a:r>
            <a:r>
              <a:rPr dirty="0" spc="-40"/>
              <a:t> </a:t>
            </a:r>
            <a:r>
              <a:rPr dirty="0"/>
              <a:t>de</a:t>
            </a:r>
            <a:r>
              <a:rPr dirty="0" spc="-50"/>
              <a:t> </a:t>
            </a:r>
            <a:r>
              <a:rPr dirty="0" spc="-10"/>
              <a:t>Mémoire</a:t>
            </a:r>
          </a:p>
        </p:txBody>
      </p:sp>
      <p:sp>
        <p:nvSpPr>
          <p:cNvPr id="9" name="object 9" descr=""/>
          <p:cNvSpPr txBox="1"/>
          <p:nvPr/>
        </p:nvSpPr>
        <p:spPr>
          <a:xfrm>
            <a:off x="4365013" y="294995"/>
            <a:ext cx="3672204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4.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Le</a:t>
            </a:r>
            <a:r>
              <a:rPr dirty="0" sz="16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réseau</a:t>
            </a:r>
            <a:r>
              <a:rPr dirty="0" sz="16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des</a:t>
            </a:r>
            <a:r>
              <a:rPr dirty="0" sz="16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Espaces</a:t>
            </a:r>
            <a:r>
              <a:rPr dirty="0" sz="16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6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Mémoire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 thruBlk="0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70100" y="1496868"/>
            <a:ext cx="7658100" cy="3317240"/>
          </a:xfrm>
          <a:prstGeom prst="rect">
            <a:avLst/>
          </a:prstGeom>
        </p:spPr>
        <p:txBody>
          <a:bodyPr wrap="square" lIns="0" tIns="195580" rIns="0" bIns="0" rtlCol="0" vert="horz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540"/>
              </a:spcBef>
              <a:buClr>
                <a:srgbClr val="050505"/>
              </a:buClr>
              <a:buFont typeface="Arial"/>
              <a:buAutoNum type="arabicPeriod"/>
              <a:tabLst>
                <a:tab pos="469265" algn="l"/>
              </a:tabLst>
            </a:pPr>
            <a:r>
              <a:rPr dirty="0" sz="2400" b="1">
                <a:solidFill>
                  <a:srgbClr val="050505"/>
                </a:solidFill>
                <a:latin typeface="Arial"/>
                <a:cs typeface="Arial"/>
              </a:rPr>
              <a:t>La</a:t>
            </a:r>
            <a:r>
              <a:rPr dirty="0" sz="2400" spc="-65" b="1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50505"/>
                </a:solidFill>
                <a:latin typeface="Arial"/>
                <a:cs typeface="Arial"/>
              </a:rPr>
              <a:t>création</a:t>
            </a:r>
            <a:r>
              <a:rPr dirty="0" sz="2400" spc="-60" b="1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50505"/>
                </a:solidFill>
                <a:latin typeface="Arial"/>
                <a:cs typeface="Arial"/>
              </a:rPr>
              <a:t>du</a:t>
            </a:r>
            <a:r>
              <a:rPr dirty="0" sz="2400" spc="-65" b="1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50505"/>
                </a:solidFill>
                <a:latin typeface="Arial"/>
                <a:cs typeface="Arial"/>
              </a:rPr>
              <a:t>Memorial</a:t>
            </a:r>
            <a:r>
              <a:rPr dirty="0" sz="2400" spc="-65" b="1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50505"/>
                </a:solidFill>
                <a:latin typeface="Arial"/>
                <a:cs typeface="Arial"/>
              </a:rPr>
              <a:t>Democràtic</a:t>
            </a:r>
            <a:r>
              <a:rPr dirty="0" sz="2400" spc="-45" b="1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50505"/>
                </a:solidFill>
                <a:latin typeface="Arial"/>
                <a:cs typeface="Arial"/>
              </a:rPr>
              <a:t>(Loi</a:t>
            </a:r>
            <a:r>
              <a:rPr dirty="0" sz="2400" spc="-70" b="1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050505"/>
                </a:solidFill>
                <a:latin typeface="Arial"/>
                <a:cs typeface="Arial"/>
              </a:rPr>
              <a:t>13/2007)</a:t>
            </a:r>
            <a:endParaRPr sz="240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spcBef>
                <a:spcPts val="1440"/>
              </a:spcBef>
              <a:buAutoNum type="arabicPeriod"/>
              <a:tabLst>
                <a:tab pos="469265" algn="l"/>
              </a:tabLst>
            </a:pPr>
            <a:r>
              <a:rPr dirty="0" sz="2400" b="1">
                <a:solidFill>
                  <a:srgbClr val="050505"/>
                </a:solidFill>
                <a:latin typeface="Arial"/>
                <a:cs typeface="Arial"/>
              </a:rPr>
              <a:t>Structure</a:t>
            </a:r>
            <a:r>
              <a:rPr dirty="0" sz="2400" spc="-40" b="1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50505"/>
                </a:solidFill>
                <a:latin typeface="Arial"/>
                <a:cs typeface="Arial"/>
              </a:rPr>
              <a:t>et</a:t>
            </a:r>
            <a:r>
              <a:rPr dirty="0" sz="2400" spc="-45" b="1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050505"/>
                </a:solidFill>
                <a:latin typeface="Arial"/>
                <a:cs typeface="Arial"/>
              </a:rPr>
              <a:t>fonctions</a:t>
            </a:r>
            <a:endParaRPr sz="240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spcBef>
                <a:spcPts val="1440"/>
              </a:spcBef>
              <a:buAutoNum type="arabicPeriod"/>
              <a:tabLst>
                <a:tab pos="469265" algn="l"/>
              </a:tabLst>
            </a:pPr>
            <a:r>
              <a:rPr dirty="0" sz="2400" b="1">
                <a:solidFill>
                  <a:srgbClr val="050505"/>
                </a:solidFill>
                <a:latin typeface="Arial"/>
                <a:cs typeface="Arial"/>
              </a:rPr>
              <a:t>Le</a:t>
            </a:r>
            <a:r>
              <a:rPr dirty="0" sz="2400" spc="-40" b="1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50505"/>
                </a:solidFill>
                <a:latin typeface="Arial"/>
                <a:cs typeface="Arial"/>
              </a:rPr>
              <a:t>déploiement</a:t>
            </a:r>
            <a:r>
              <a:rPr dirty="0" sz="2400" spc="-35" b="1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50505"/>
                </a:solidFill>
                <a:latin typeface="Arial"/>
                <a:cs typeface="Arial"/>
              </a:rPr>
              <a:t>du</a:t>
            </a:r>
            <a:r>
              <a:rPr dirty="0" sz="2400" spc="-45" b="1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50505"/>
                </a:solidFill>
                <a:latin typeface="Arial"/>
                <a:cs typeface="Arial"/>
              </a:rPr>
              <a:t>Memorial</a:t>
            </a:r>
            <a:r>
              <a:rPr dirty="0" sz="2400" spc="-35" b="1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050505"/>
                </a:solidFill>
                <a:latin typeface="Arial"/>
                <a:cs typeface="Arial"/>
              </a:rPr>
              <a:t>Democràtic</a:t>
            </a:r>
            <a:endParaRPr sz="240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spcBef>
                <a:spcPts val="1440"/>
              </a:spcBef>
              <a:buAutoNum type="arabicPeriod"/>
              <a:tabLst>
                <a:tab pos="469265" algn="l"/>
              </a:tabLst>
            </a:pPr>
            <a:r>
              <a:rPr dirty="0" sz="2400" b="1">
                <a:solidFill>
                  <a:srgbClr val="050505"/>
                </a:solidFill>
                <a:latin typeface="Arial"/>
                <a:cs typeface="Arial"/>
              </a:rPr>
              <a:t>Le</a:t>
            </a:r>
            <a:r>
              <a:rPr dirty="0" sz="2400" spc="-60" b="1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50505"/>
                </a:solidFill>
                <a:latin typeface="Arial"/>
                <a:cs typeface="Arial"/>
              </a:rPr>
              <a:t>réseau</a:t>
            </a:r>
            <a:r>
              <a:rPr dirty="0" sz="2400" spc="-40" b="1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50505"/>
                </a:solidFill>
                <a:latin typeface="Arial"/>
                <a:cs typeface="Arial"/>
              </a:rPr>
              <a:t>des</a:t>
            </a:r>
            <a:r>
              <a:rPr dirty="0" sz="2400" spc="-50" b="1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50505"/>
                </a:solidFill>
                <a:latin typeface="Arial"/>
                <a:cs typeface="Arial"/>
              </a:rPr>
              <a:t>Espaces</a:t>
            </a:r>
            <a:r>
              <a:rPr dirty="0" sz="2400" spc="-35" b="1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50505"/>
                </a:solidFill>
                <a:latin typeface="Arial"/>
                <a:cs typeface="Arial"/>
              </a:rPr>
              <a:t>de</a:t>
            </a:r>
            <a:r>
              <a:rPr dirty="0" sz="2400" spc="-60" b="1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050505"/>
                </a:solidFill>
                <a:latin typeface="Arial"/>
                <a:cs typeface="Arial"/>
              </a:rPr>
              <a:t>Mémoire</a:t>
            </a:r>
            <a:endParaRPr sz="240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spcBef>
                <a:spcPts val="1440"/>
              </a:spcBef>
              <a:buAutoNum type="arabicPeriod"/>
              <a:tabLst>
                <a:tab pos="469265" algn="l"/>
              </a:tabLst>
            </a:pPr>
            <a:r>
              <a:rPr dirty="0" sz="2400" spc="-10" b="1">
                <a:solidFill>
                  <a:srgbClr val="050505"/>
                </a:solidFill>
                <a:latin typeface="Arial"/>
                <a:cs typeface="Arial"/>
              </a:rPr>
              <a:t>Éducation</a:t>
            </a:r>
            <a:endParaRPr sz="2400">
              <a:latin typeface="Arial"/>
              <a:cs typeface="Arial"/>
            </a:endParaRPr>
          </a:p>
          <a:p>
            <a:pPr marL="469265" indent="-456565">
              <a:lnSpc>
                <a:spcPct val="100000"/>
              </a:lnSpc>
              <a:spcBef>
                <a:spcPts val="1440"/>
              </a:spcBef>
              <a:buAutoNum type="arabicPeriod"/>
              <a:tabLst>
                <a:tab pos="469265" algn="l"/>
              </a:tabLst>
            </a:pPr>
            <a:r>
              <a:rPr dirty="0" sz="2400" b="1">
                <a:solidFill>
                  <a:srgbClr val="050505"/>
                </a:solidFill>
                <a:latin typeface="Arial"/>
                <a:cs typeface="Arial"/>
              </a:rPr>
              <a:t>Les</a:t>
            </a:r>
            <a:r>
              <a:rPr dirty="0" sz="2400" spc="-45" b="1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50505"/>
                </a:solidFill>
                <a:latin typeface="Arial"/>
                <a:cs typeface="Arial"/>
              </a:rPr>
              <a:t>défis</a:t>
            </a:r>
            <a:r>
              <a:rPr dirty="0" sz="2400" spc="-40" b="1">
                <a:solidFill>
                  <a:srgbClr val="050505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050505"/>
                </a:solidFill>
                <a:latin typeface="Arial"/>
                <a:cs typeface="Arial"/>
              </a:rPr>
              <a:t>d’avenir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 thruBlk="0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1286" y="1303718"/>
            <a:ext cx="3748404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/>
              <a:t>4.1.</a:t>
            </a:r>
            <a:r>
              <a:rPr dirty="0" sz="1800" spc="-25"/>
              <a:t> </a:t>
            </a:r>
            <a:r>
              <a:rPr dirty="0" sz="1800"/>
              <a:t>Origines</a:t>
            </a:r>
            <a:r>
              <a:rPr dirty="0" sz="1800" spc="-10"/>
              <a:t> </a:t>
            </a:r>
            <a:r>
              <a:rPr dirty="0" sz="1800"/>
              <a:t>et</a:t>
            </a:r>
            <a:r>
              <a:rPr dirty="0" sz="1800" spc="-20"/>
              <a:t> </a:t>
            </a:r>
            <a:r>
              <a:rPr dirty="0" sz="1800"/>
              <a:t>structure:</a:t>
            </a:r>
            <a:r>
              <a:rPr dirty="0" sz="1800" spc="-20"/>
              <a:t> </a:t>
            </a:r>
            <a:r>
              <a:rPr dirty="0" sz="1800"/>
              <a:t>le</a:t>
            </a:r>
            <a:r>
              <a:rPr dirty="0" sz="1800" spc="-15"/>
              <a:t> </a:t>
            </a:r>
            <a:r>
              <a:rPr dirty="0" sz="1800" spc="-10"/>
              <a:t>projet pilote</a:t>
            </a:r>
            <a:endParaRPr sz="1800"/>
          </a:p>
        </p:txBody>
      </p:sp>
      <p:sp>
        <p:nvSpPr>
          <p:cNvPr id="3" name="object 3" descr=""/>
          <p:cNvSpPr txBox="1"/>
          <p:nvPr/>
        </p:nvSpPr>
        <p:spPr>
          <a:xfrm>
            <a:off x="481286" y="2103818"/>
            <a:ext cx="4380230" cy="3256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3937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Arial MT"/>
                <a:cs typeface="Arial MT"/>
              </a:rPr>
              <a:t>La</a:t>
            </a:r>
            <a:r>
              <a:rPr dirty="0" sz="1600" spc="-3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première</a:t>
            </a:r>
            <a:r>
              <a:rPr dirty="0" sz="1600" spc="-2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étape</a:t>
            </a:r>
            <a:r>
              <a:rPr dirty="0" sz="1600" spc="-2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vers</a:t>
            </a:r>
            <a:r>
              <a:rPr dirty="0" sz="1600" spc="-3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la</a:t>
            </a:r>
            <a:r>
              <a:rPr dirty="0" sz="1600" spc="-3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formation</a:t>
            </a:r>
            <a:r>
              <a:rPr dirty="0" sz="1600" spc="-1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d'un</a:t>
            </a:r>
            <a:r>
              <a:rPr dirty="0" sz="1600" spc="-35">
                <a:latin typeface="Arial MT"/>
                <a:cs typeface="Arial MT"/>
              </a:rPr>
              <a:t> </a:t>
            </a:r>
            <a:r>
              <a:rPr dirty="0" sz="1600" spc="-10">
                <a:latin typeface="Arial MT"/>
                <a:cs typeface="Arial MT"/>
              </a:rPr>
              <a:t>réseau </a:t>
            </a:r>
            <a:r>
              <a:rPr dirty="0" sz="1600">
                <a:latin typeface="Arial MT"/>
                <a:cs typeface="Arial MT"/>
              </a:rPr>
              <a:t>d'Espaces</a:t>
            </a:r>
            <a:r>
              <a:rPr dirty="0" sz="1600" spc="-2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de</a:t>
            </a:r>
            <a:r>
              <a:rPr dirty="0" sz="1600" spc="-1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Mémoire</a:t>
            </a:r>
            <a:r>
              <a:rPr dirty="0" sz="1600" spc="-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a</a:t>
            </a:r>
            <a:r>
              <a:rPr dirty="0" sz="1600" spc="-1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été</a:t>
            </a:r>
            <a:r>
              <a:rPr dirty="0" sz="1600" spc="-1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la</a:t>
            </a:r>
            <a:r>
              <a:rPr dirty="0" sz="1600" spc="-1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mise</a:t>
            </a:r>
            <a:r>
              <a:rPr dirty="0" sz="1600" spc="-1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en</a:t>
            </a:r>
            <a:r>
              <a:rPr dirty="0" sz="1600" spc="-20">
                <a:latin typeface="Arial MT"/>
                <a:cs typeface="Arial MT"/>
              </a:rPr>
              <a:t> </a:t>
            </a:r>
            <a:r>
              <a:rPr dirty="0" sz="1600" spc="-10">
                <a:latin typeface="Arial MT"/>
                <a:cs typeface="Arial MT"/>
              </a:rPr>
              <a:t>place </a:t>
            </a:r>
            <a:r>
              <a:rPr dirty="0" sz="1600">
                <a:latin typeface="Arial MT"/>
                <a:cs typeface="Arial MT"/>
              </a:rPr>
              <a:t>d'un</a:t>
            </a:r>
            <a:r>
              <a:rPr dirty="0" sz="1600" spc="-3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Projet</a:t>
            </a:r>
            <a:r>
              <a:rPr dirty="0" sz="1600" spc="-3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Pilote</a:t>
            </a:r>
            <a:r>
              <a:rPr dirty="0" sz="1600" spc="-4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pour</a:t>
            </a:r>
            <a:r>
              <a:rPr dirty="0" sz="1600" spc="-2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valoriser</a:t>
            </a:r>
            <a:r>
              <a:rPr dirty="0" sz="1600" spc="-40">
                <a:latin typeface="Arial MT"/>
                <a:cs typeface="Arial MT"/>
              </a:rPr>
              <a:t> </a:t>
            </a:r>
            <a:r>
              <a:rPr dirty="0" sz="1600" spc="-10">
                <a:latin typeface="Arial MT"/>
                <a:cs typeface="Arial MT"/>
              </a:rPr>
              <a:t>l'héritage </a:t>
            </a:r>
            <a:r>
              <a:rPr dirty="0" sz="1600">
                <a:latin typeface="Arial MT"/>
                <a:cs typeface="Arial MT"/>
              </a:rPr>
              <a:t>démocratique</a:t>
            </a:r>
            <a:r>
              <a:rPr dirty="0" sz="1600" spc="-2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de</a:t>
            </a:r>
            <a:r>
              <a:rPr dirty="0" sz="1600" spc="-2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la</a:t>
            </a:r>
            <a:r>
              <a:rPr dirty="0" sz="1600" spc="-2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province</a:t>
            </a:r>
            <a:r>
              <a:rPr dirty="0" sz="1600" spc="-3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de</a:t>
            </a:r>
            <a:r>
              <a:rPr dirty="0" sz="1600" spc="-20">
                <a:latin typeface="Arial MT"/>
                <a:cs typeface="Arial MT"/>
              </a:rPr>
              <a:t> </a:t>
            </a:r>
            <a:r>
              <a:rPr dirty="0" sz="1600" spc="-10">
                <a:latin typeface="Arial MT"/>
                <a:cs typeface="Arial MT"/>
              </a:rPr>
              <a:t>Lleida.</a:t>
            </a:r>
            <a:endParaRPr sz="1600">
              <a:latin typeface="Arial MT"/>
              <a:cs typeface="Arial MT"/>
            </a:endParaRPr>
          </a:p>
          <a:p>
            <a:pPr marL="12700" marR="166370">
              <a:lnSpc>
                <a:spcPct val="100000"/>
              </a:lnSpc>
              <a:spcBef>
                <a:spcPts val="1200"/>
              </a:spcBef>
            </a:pPr>
            <a:r>
              <a:rPr dirty="0" sz="1600">
                <a:latin typeface="Arial MT"/>
                <a:cs typeface="Arial MT"/>
              </a:rPr>
              <a:t>Un</a:t>
            </a:r>
            <a:r>
              <a:rPr dirty="0" sz="1600" spc="-3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accord</a:t>
            </a:r>
            <a:r>
              <a:rPr dirty="0" sz="1600" spc="-3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entre</a:t>
            </a:r>
            <a:r>
              <a:rPr dirty="0" sz="1600" spc="-2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l'administration</a:t>
            </a:r>
            <a:r>
              <a:rPr dirty="0" sz="1600" spc="-3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de</a:t>
            </a:r>
            <a:r>
              <a:rPr dirty="0" sz="1600" spc="-30">
                <a:latin typeface="Arial MT"/>
                <a:cs typeface="Arial MT"/>
              </a:rPr>
              <a:t> </a:t>
            </a:r>
            <a:r>
              <a:rPr dirty="0" sz="1600" spc="-25">
                <a:latin typeface="Arial MT"/>
                <a:cs typeface="Arial MT"/>
              </a:rPr>
              <a:t>la </a:t>
            </a:r>
            <a:r>
              <a:rPr dirty="0" sz="1600">
                <a:latin typeface="Arial MT"/>
                <a:cs typeface="Arial MT"/>
              </a:rPr>
              <a:t>Generalitat</a:t>
            </a:r>
            <a:r>
              <a:rPr dirty="0" sz="1600" spc="-2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et</a:t>
            </a:r>
            <a:r>
              <a:rPr dirty="0" sz="1600" spc="-2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l'Université</a:t>
            </a:r>
            <a:r>
              <a:rPr dirty="0" sz="1600" spc="-3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de</a:t>
            </a:r>
            <a:r>
              <a:rPr dirty="0" sz="1600" spc="-3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Lleida</a:t>
            </a:r>
            <a:r>
              <a:rPr dirty="0" sz="1600" spc="-3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a</a:t>
            </a:r>
            <a:r>
              <a:rPr dirty="0" sz="1600" spc="-3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permis</a:t>
            </a:r>
            <a:r>
              <a:rPr dirty="0" sz="1600" spc="-20">
                <a:latin typeface="Arial MT"/>
                <a:cs typeface="Arial MT"/>
              </a:rPr>
              <a:t> </a:t>
            </a:r>
            <a:r>
              <a:rPr dirty="0" sz="1600" spc="-25">
                <a:latin typeface="Arial MT"/>
                <a:cs typeface="Arial MT"/>
              </a:rPr>
              <a:t>le </a:t>
            </a:r>
            <a:r>
              <a:rPr dirty="0" sz="1600">
                <a:latin typeface="Arial MT"/>
                <a:cs typeface="Arial MT"/>
              </a:rPr>
              <a:t>développement</a:t>
            </a:r>
            <a:r>
              <a:rPr dirty="0" sz="1600" spc="-3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d'une</a:t>
            </a:r>
            <a:r>
              <a:rPr dirty="0" sz="1600" spc="-3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enquête</a:t>
            </a:r>
            <a:r>
              <a:rPr dirty="0" sz="1600" spc="-3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menée</a:t>
            </a:r>
            <a:r>
              <a:rPr dirty="0" sz="1600" spc="-25">
                <a:latin typeface="Arial MT"/>
                <a:cs typeface="Arial MT"/>
              </a:rPr>
              <a:t> par </a:t>
            </a:r>
            <a:r>
              <a:rPr dirty="0" sz="1600">
                <a:latin typeface="Arial MT"/>
                <a:cs typeface="Arial MT"/>
              </a:rPr>
              <a:t>l'historienne</a:t>
            </a:r>
            <a:r>
              <a:rPr dirty="0" sz="1600" spc="-6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Conxita</a:t>
            </a:r>
            <a:r>
              <a:rPr dirty="0" sz="1600" spc="-45">
                <a:latin typeface="Arial MT"/>
                <a:cs typeface="Arial MT"/>
              </a:rPr>
              <a:t> </a:t>
            </a:r>
            <a:r>
              <a:rPr dirty="0" sz="1600" spc="-20">
                <a:latin typeface="Arial MT"/>
                <a:cs typeface="Arial MT"/>
              </a:rPr>
              <a:t>Mir.</a:t>
            </a:r>
            <a:endParaRPr sz="1600">
              <a:latin typeface="Arial MT"/>
              <a:cs typeface="Arial MT"/>
            </a:endParaRPr>
          </a:p>
          <a:p>
            <a:pPr marL="12700" marR="5080">
              <a:lnSpc>
                <a:spcPct val="100000"/>
              </a:lnSpc>
              <a:spcBef>
                <a:spcPts val="1195"/>
              </a:spcBef>
            </a:pPr>
            <a:r>
              <a:rPr dirty="0" sz="1600">
                <a:latin typeface="Arial MT"/>
                <a:cs typeface="Arial MT"/>
              </a:rPr>
              <a:t>L’enquête</a:t>
            </a:r>
            <a:r>
              <a:rPr dirty="0" sz="1600" spc="-2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a</a:t>
            </a:r>
            <a:r>
              <a:rPr dirty="0" sz="1600" spc="-2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permis</a:t>
            </a:r>
            <a:r>
              <a:rPr dirty="0" sz="1600" spc="-2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d'établir</a:t>
            </a:r>
            <a:r>
              <a:rPr dirty="0" sz="1600" spc="-2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et</a:t>
            </a:r>
            <a:r>
              <a:rPr dirty="0" sz="1600" spc="-1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de</a:t>
            </a:r>
            <a:r>
              <a:rPr dirty="0" sz="1600" spc="-25">
                <a:latin typeface="Arial MT"/>
                <a:cs typeface="Arial MT"/>
              </a:rPr>
              <a:t> </a:t>
            </a:r>
            <a:r>
              <a:rPr dirty="0" sz="1600" spc="-10">
                <a:latin typeface="Arial MT"/>
                <a:cs typeface="Arial MT"/>
              </a:rPr>
              <a:t>réconcilier</a:t>
            </a:r>
            <a:r>
              <a:rPr dirty="0" sz="1600" spc="50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des</a:t>
            </a:r>
            <a:r>
              <a:rPr dirty="0" sz="1600" spc="-3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données</a:t>
            </a:r>
            <a:r>
              <a:rPr dirty="0" sz="1600" spc="-3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historiques</a:t>
            </a:r>
            <a:r>
              <a:rPr dirty="0" sz="1600" spc="-3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contrastées</a:t>
            </a:r>
            <a:r>
              <a:rPr dirty="0" sz="1600" spc="-2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ainsi</a:t>
            </a:r>
            <a:r>
              <a:rPr dirty="0" sz="1600" spc="-45">
                <a:latin typeface="Arial MT"/>
                <a:cs typeface="Arial MT"/>
              </a:rPr>
              <a:t> </a:t>
            </a:r>
            <a:r>
              <a:rPr dirty="0" sz="1600" spc="-25">
                <a:latin typeface="Arial MT"/>
                <a:cs typeface="Arial MT"/>
              </a:rPr>
              <a:t>que</a:t>
            </a:r>
            <a:r>
              <a:rPr dirty="0" sz="1600" spc="50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le</a:t>
            </a:r>
            <a:r>
              <a:rPr dirty="0" sz="1600" spc="-3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développement</a:t>
            </a:r>
            <a:r>
              <a:rPr dirty="0" sz="1600" spc="-3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des</a:t>
            </a:r>
            <a:r>
              <a:rPr dirty="0" sz="1600" spc="-3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initiatives</a:t>
            </a:r>
            <a:r>
              <a:rPr dirty="0" sz="1600" spc="-3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locales</a:t>
            </a:r>
            <a:r>
              <a:rPr dirty="0" sz="1600" spc="-35">
                <a:latin typeface="Arial MT"/>
                <a:cs typeface="Arial MT"/>
              </a:rPr>
              <a:t> </a:t>
            </a:r>
            <a:r>
              <a:rPr dirty="0" sz="1600" spc="-25">
                <a:latin typeface="Arial MT"/>
                <a:cs typeface="Arial MT"/>
              </a:rPr>
              <a:t>des </a:t>
            </a:r>
            <a:r>
              <a:rPr dirty="0" sz="1600">
                <a:latin typeface="Arial MT"/>
                <a:cs typeface="Arial MT"/>
              </a:rPr>
              <a:t>administrations</a:t>
            </a:r>
            <a:r>
              <a:rPr dirty="0" sz="1600" spc="-4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locales</a:t>
            </a:r>
            <a:r>
              <a:rPr dirty="0" sz="1600" spc="-5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et</a:t>
            </a:r>
            <a:r>
              <a:rPr dirty="0" sz="1600" spc="-3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régionales</a:t>
            </a:r>
            <a:r>
              <a:rPr dirty="0" sz="1600" spc="-45">
                <a:latin typeface="Arial MT"/>
                <a:cs typeface="Arial MT"/>
              </a:rPr>
              <a:t> </a:t>
            </a:r>
            <a:r>
              <a:rPr dirty="0" sz="1600" spc="-10">
                <a:latin typeface="Arial MT"/>
                <a:cs typeface="Arial MT"/>
              </a:rPr>
              <a:t>impliquées.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4745735" y="1994154"/>
            <a:ext cx="4398645" cy="3068320"/>
            <a:chOff x="4745735" y="1994154"/>
            <a:chExt cx="4398645" cy="306832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45735" y="1994154"/>
              <a:ext cx="4398264" cy="3067811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40046" y="2188464"/>
              <a:ext cx="4025645" cy="2481059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4553070" y="311066"/>
            <a:ext cx="3672204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4.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Le</a:t>
            </a:r>
            <a:r>
              <a:rPr dirty="0" sz="16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réseau</a:t>
            </a:r>
            <a:r>
              <a:rPr dirty="0" sz="16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des</a:t>
            </a:r>
            <a:r>
              <a:rPr dirty="0" sz="16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Espaces</a:t>
            </a:r>
            <a:r>
              <a:rPr dirty="0" sz="16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6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Mémoire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 thruBlk="0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7037" y="1090527"/>
            <a:ext cx="3250565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/>
              <a:t>4.1.</a:t>
            </a:r>
            <a:r>
              <a:rPr dirty="0" sz="1800" spc="-25"/>
              <a:t> </a:t>
            </a:r>
            <a:r>
              <a:rPr dirty="0" sz="1800"/>
              <a:t>Origines:</a:t>
            </a:r>
            <a:r>
              <a:rPr dirty="0" sz="1800" spc="-15"/>
              <a:t> </a:t>
            </a:r>
            <a:r>
              <a:rPr dirty="0" sz="1800"/>
              <a:t>le</a:t>
            </a:r>
            <a:r>
              <a:rPr dirty="0" sz="1800" spc="-15"/>
              <a:t> </a:t>
            </a:r>
            <a:r>
              <a:rPr dirty="0" sz="1800"/>
              <a:t>Plan</a:t>
            </a:r>
            <a:r>
              <a:rPr dirty="0" sz="1800" spc="-20"/>
              <a:t> </a:t>
            </a:r>
            <a:r>
              <a:rPr dirty="0" sz="1800" spc="-10"/>
              <a:t>d’Action</a:t>
            </a:r>
            <a:endParaRPr sz="1800"/>
          </a:p>
        </p:txBody>
      </p:sp>
      <p:sp>
        <p:nvSpPr>
          <p:cNvPr id="3" name="object 3" descr=""/>
          <p:cNvSpPr txBox="1"/>
          <p:nvPr/>
        </p:nvSpPr>
        <p:spPr>
          <a:xfrm>
            <a:off x="547037" y="1684887"/>
            <a:ext cx="7753984" cy="4666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8415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Arial MT"/>
                <a:cs typeface="Arial MT"/>
              </a:rPr>
              <a:t>La</a:t>
            </a:r>
            <a:r>
              <a:rPr dirty="0" sz="1600" spc="-2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mise</a:t>
            </a:r>
            <a:r>
              <a:rPr dirty="0" sz="1600" spc="-2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en</a:t>
            </a:r>
            <a:r>
              <a:rPr dirty="0" sz="1600" spc="-2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œuvre</a:t>
            </a:r>
            <a:r>
              <a:rPr dirty="0" sz="1600" spc="-2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du</a:t>
            </a:r>
            <a:r>
              <a:rPr dirty="0" sz="1600" spc="-2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Projet</a:t>
            </a:r>
            <a:r>
              <a:rPr dirty="0" sz="1600" spc="-2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Pilote</a:t>
            </a:r>
            <a:r>
              <a:rPr dirty="0" sz="1600" spc="-3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a</a:t>
            </a:r>
            <a:r>
              <a:rPr dirty="0" sz="1600" spc="-2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permis</a:t>
            </a:r>
            <a:r>
              <a:rPr dirty="0" sz="1600" spc="-1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ensuite</a:t>
            </a:r>
            <a:r>
              <a:rPr dirty="0" sz="1600" spc="-2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d'élaborer</a:t>
            </a:r>
            <a:r>
              <a:rPr dirty="0" sz="1600" spc="-2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un</a:t>
            </a:r>
            <a:r>
              <a:rPr dirty="0" sz="1600" spc="-2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Plan</a:t>
            </a:r>
            <a:r>
              <a:rPr dirty="0" sz="1600" spc="-2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d'Action</a:t>
            </a:r>
            <a:r>
              <a:rPr dirty="0" sz="1600" spc="-40">
                <a:latin typeface="Arial MT"/>
                <a:cs typeface="Arial MT"/>
              </a:rPr>
              <a:t> </a:t>
            </a:r>
            <a:r>
              <a:rPr dirty="0" sz="1600" spc="-20">
                <a:latin typeface="Arial MT"/>
                <a:cs typeface="Arial MT"/>
              </a:rPr>
              <a:t>pour </a:t>
            </a:r>
            <a:r>
              <a:rPr dirty="0" sz="1600">
                <a:latin typeface="Arial MT"/>
                <a:cs typeface="Arial MT"/>
              </a:rPr>
              <a:t>les</a:t>
            </a:r>
            <a:r>
              <a:rPr dirty="0" sz="1600" spc="-2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Espaces</a:t>
            </a:r>
            <a:r>
              <a:rPr dirty="0" sz="1600" spc="-2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de</a:t>
            </a:r>
            <a:r>
              <a:rPr dirty="0" sz="1600" spc="-3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Mémoire</a:t>
            </a:r>
            <a:r>
              <a:rPr dirty="0" sz="1600" spc="-1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afin</a:t>
            </a:r>
            <a:r>
              <a:rPr dirty="0" sz="1600" spc="-2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de</a:t>
            </a:r>
            <a:r>
              <a:rPr dirty="0" sz="1600" spc="-2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proposer</a:t>
            </a:r>
            <a:r>
              <a:rPr dirty="0" sz="1600" spc="-1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des</a:t>
            </a:r>
            <a:r>
              <a:rPr dirty="0" sz="1600" spc="-2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initiatives</a:t>
            </a:r>
            <a:r>
              <a:rPr dirty="0" sz="1600" spc="-3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de</a:t>
            </a:r>
            <a:r>
              <a:rPr dirty="0" sz="1600" spc="-20">
                <a:latin typeface="Arial MT"/>
                <a:cs typeface="Arial MT"/>
              </a:rPr>
              <a:t> </a:t>
            </a:r>
            <a:r>
              <a:rPr dirty="0" sz="1600" spc="-10">
                <a:latin typeface="Arial MT"/>
                <a:cs typeface="Arial MT"/>
              </a:rPr>
              <a:t>positionnement </a:t>
            </a:r>
            <a:r>
              <a:rPr dirty="0" sz="1600">
                <a:latin typeface="Arial MT"/>
                <a:cs typeface="Arial MT"/>
              </a:rPr>
              <a:t>spécifiques</a:t>
            </a:r>
            <a:r>
              <a:rPr dirty="0" sz="1600" spc="-4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ainsi</a:t>
            </a:r>
            <a:r>
              <a:rPr dirty="0" sz="1600" spc="-4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que</a:t>
            </a:r>
            <a:r>
              <a:rPr dirty="0" sz="1600" spc="-3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des</a:t>
            </a:r>
            <a:r>
              <a:rPr dirty="0" sz="1600" spc="-4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stratégies</a:t>
            </a:r>
            <a:r>
              <a:rPr dirty="0" sz="1600" spc="-3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pour</a:t>
            </a:r>
            <a:r>
              <a:rPr dirty="0" sz="1600" spc="-2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l'interprétation,</a:t>
            </a:r>
            <a:r>
              <a:rPr dirty="0" sz="1600" spc="-2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la</a:t>
            </a:r>
            <a:r>
              <a:rPr dirty="0" sz="1600" spc="-4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gestion,</a:t>
            </a:r>
            <a:r>
              <a:rPr dirty="0" sz="1600" spc="-3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la</a:t>
            </a:r>
            <a:r>
              <a:rPr dirty="0" sz="1600" spc="-4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promotion</a:t>
            </a:r>
            <a:r>
              <a:rPr dirty="0" sz="1600" spc="-30">
                <a:latin typeface="Arial MT"/>
                <a:cs typeface="Arial MT"/>
              </a:rPr>
              <a:t> </a:t>
            </a:r>
            <a:r>
              <a:rPr dirty="0" sz="1600" spc="-25">
                <a:latin typeface="Arial MT"/>
                <a:cs typeface="Arial MT"/>
              </a:rPr>
              <a:t>et </a:t>
            </a:r>
            <a:r>
              <a:rPr dirty="0" sz="1600">
                <a:latin typeface="Arial MT"/>
                <a:cs typeface="Arial MT"/>
              </a:rPr>
              <a:t>l'utilisation</a:t>
            </a:r>
            <a:r>
              <a:rPr dirty="0" sz="1600" spc="-5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publique</a:t>
            </a:r>
            <a:r>
              <a:rPr dirty="0" sz="1600" spc="-4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du</a:t>
            </a:r>
            <a:r>
              <a:rPr dirty="0" sz="1600" spc="-3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patrimoine</a:t>
            </a:r>
            <a:r>
              <a:rPr dirty="0" sz="1600" spc="-30">
                <a:latin typeface="Arial MT"/>
                <a:cs typeface="Arial MT"/>
              </a:rPr>
              <a:t> </a:t>
            </a:r>
            <a:r>
              <a:rPr dirty="0" sz="1600" spc="-10">
                <a:latin typeface="Arial MT"/>
                <a:cs typeface="Arial MT"/>
              </a:rPr>
              <a:t>mémoriel.</a:t>
            </a:r>
            <a:endParaRPr sz="1600">
              <a:latin typeface="Arial MT"/>
              <a:cs typeface="Arial MT"/>
            </a:endParaRPr>
          </a:p>
          <a:p>
            <a:pPr marL="12700" marR="236220">
              <a:lnSpc>
                <a:spcPct val="100000"/>
              </a:lnSpc>
              <a:spcBef>
                <a:spcPts val="600"/>
              </a:spcBef>
            </a:pPr>
            <a:r>
              <a:rPr dirty="0" sz="1600">
                <a:latin typeface="Arial MT"/>
                <a:cs typeface="Arial MT"/>
              </a:rPr>
              <a:t>Le</a:t>
            </a:r>
            <a:r>
              <a:rPr dirty="0" sz="1600" spc="-2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développement</a:t>
            </a:r>
            <a:r>
              <a:rPr dirty="0" sz="1600" spc="-1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de</a:t>
            </a:r>
            <a:r>
              <a:rPr dirty="0" sz="1600" spc="-1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ce</a:t>
            </a:r>
            <a:r>
              <a:rPr dirty="0" sz="1600" spc="-2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Réseau</a:t>
            </a:r>
            <a:r>
              <a:rPr dirty="0" sz="1600" spc="-4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a</a:t>
            </a:r>
            <a:r>
              <a:rPr dirty="0" sz="1600" spc="-1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conduit</a:t>
            </a:r>
            <a:r>
              <a:rPr dirty="0" sz="1600" spc="-1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à</a:t>
            </a:r>
            <a:r>
              <a:rPr dirty="0" sz="1600" spc="-1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la</a:t>
            </a:r>
            <a:r>
              <a:rPr dirty="0" sz="1600" spc="-2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création</a:t>
            </a:r>
            <a:r>
              <a:rPr dirty="0" sz="1600" spc="-1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d'équipes</a:t>
            </a:r>
            <a:r>
              <a:rPr dirty="0" sz="1600" spc="-25">
                <a:latin typeface="Arial MT"/>
                <a:cs typeface="Arial MT"/>
              </a:rPr>
              <a:t> </a:t>
            </a:r>
            <a:r>
              <a:rPr dirty="0" sz="1600" spc="-10">
                <a:latin typeface="Arial MT"/>
                <a:cs typeface="Arial MT"/>
              </a:rPr>
              <a:t>techniques </a:t>
            </a:r>
            <a:r>
              <a:rPr dirty="0" sz="1600">
                <a:latin typeface="Arial MT"/>
                <a:cs typeface="Arial MT"/>
              </a:rPr>
              <a:t>territoriales</a:t>
            </a:r>
            <a:r>
              <a:rPr dirty="0" sz="1600" spc="-2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intégrées</a:t>
            </a:r>
            <a:r>
              <a:rPr dirty="0" sz="1600" spc="-3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par</a:t>
            </a:r>
            <a:r>
              <a:rPr dirty="0" sz="1600" spc="-3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des</a:t>
            </a:r>
            <a:r>
              <a:rPr dirty="0" sz="1600" spc="-3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universités,</a:t>
            </a:r>
            <a:r>
              <a:rPr dirty="0" sz="1600" spc="-4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des</a:t>
            </a:r>
            <a:r>
              <a:rPr dirty="0" sz="1600" spc="-3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cadres</a:t>
            </a:r>
            <a:r>
              <a:rPr dirty="0" sz="1600" spc="-3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techniques</a:t>
            </a:r>
            <a:r>
              <a:rPr dirty="0" sz="1600" spc="-3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de</a:t>
            </a:r>
            <a:r>
              <a:rPr dirty="0" sz="1600" spc="-35">
                <a:latin typeface="Arial MT"/>
                <a:cs typeface="Arial MT"/>
              </a:rPr>
              <a:t> </a:t>
            </a:r>
            <a:r>
              <a:rPr dirty="0" sz="1600" spc="-10">
                <a:latin typeface="Arial MT"/>
                <a:cs typeface="Arial MT"/>
              </a:rPr>
              <a:t>l’administration </a:t>
            </a:r>
            <a:r>
              <a:rPr dirty="0" sz="1600">
                <a:latin typeface="Arial MT"/>
                <a:cs typeface="Arial MT"/>
              </a:rPr>
              <a:t>publique,</a:t>
            </a:r>
            <a:r>
              <a:rPr dirty="0" sz="1600" spc="-3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des</a:t>
            </a:r>
            <a:r>
              <a:rPr dirty="0" sz="1600" spc="-2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groupes</a:t>
            </a:r>
            <a:r>
              <a:rPr dirty="0" sz="1600" spc="-2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et</a:t>
            </a:r>
            <a:r>
              <a:rPr dirty="0" sz="1600" spc="-1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des</a:t>
            </a:r>
            <a:r>
              <a:rPr dirty="0" sz="1600" spc="-2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techniciens</a:t>
            </a:r>
            <a:r>
              <a:rPr dirty="0" sz="1600" spc="-3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locaux,</a:t>
            </a:r>
            <a:r>
              <a:rPr dirty="0" sz="1600" spc="-2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avec</a:t>
            </a:r>
            <a:r>
              <a:rPr dirty="0" sz="1600" spc="-3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la</a:t>
            </a:r>
            <a:r>
              <a:rPr dirty="0" sz="1600" spc="-2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coordination</a:t>
            </a:r>
            <a:r>
              <a:rPr dirty="0" sz="1600" spc="-3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du</a:t>
            </a:r>
            <a:r>
              <a:rPr dirty="0" sz="1600" spc="-20">
                <a:latin typeface="Arial MT"/>
                <a:cs typeface="Arial MT"/>
              </a:rPr>
              <a:t> </a:t>
            </a:r>
            <a:r>
              <a:rPr dirty="0" sz="1600" spc="-10">
                <a:latin typeface="Arial MT"/>
                <a:cs typeface="Arial MT"/>
              </a:rPr>
              <a:t>Memorial Democràtic.</a:t>
            </a:r>
            <a:endParaRPr sz="1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894"/>
              </a:spcBef>
            </a:pPr>
            <a:r>
              <a:rPr dirty="0" sz="1600">
                <a:latin typeface="Arial MT"/>
                <a:cs typeface="Arial MT"/>
              </a:rPr>
              <a:t>Le</a:t>
            </a:r>
            <a:r>
              <a:rPr dirty="0" sz="1600" spc="-2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déploiement</a:t>
            </a:r>
            <a:r>
              <a:rPr dirty="0" sz="1600" spc="-2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du</a:t>
            </a:r>
            <a:r>
              <a:rPr dirty="0" sz="1600" spc="-2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réseau</a:t>
            </a:r>
            <a:r>
              <a:rPr dirty="0" sz="1600" spc="-2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a</a:t>
            </a:r>
            <a:r>
              <a:rPr dirty="0" sz="1600" spc="-2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entraîné</a:t>
            </a:r>
            <a:r>
              <a:rPr dirty="0" sz="1600" spc="-1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le</a:t>
            </a:r>
            <a:r>
              <a:rPr dirty="0" sz="1600" spc="-2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processus</a:t>
            </a:r>
            <a:r>
              <a:rPr dirty="0" sz="1600" spc="-30">
                <a:latin typeface="Arial MT"/>
                <a:cs typeface="Arial MT"/>
              </a:rPr>
              <a:t> </a:t>
            </a:r>
            <a:r>
              <a:rPr dirty="0" sz="1600" spc="-10">
                <a:latin typeface="Arial MT"/>
                <a:cs typeface="Arial MT"/>
              </a:rPr>
              <a:t>suivant:</a:t>
            </a:r>
            <a:endParaRPr sz="1600">
              <a:latin typeface="Arial MT"/>
              <a:cs typeface="Arial MT"/>
            </a:endParaRPr>
          </a:p>
          <a:p>
            <a:pPr marL="469900" marR="824865" indent="-432434">
              <a:lnSpc>
                <a:spcPct val="100000"/>
              </a:lnSpc>
              <a:spcBef>
                <a:spcPts val="605"/>
              </a:spcBef>
              <a:buSzPct val="200000"/>
              <a:buChar char="•"/>
              <a:tabLst>
                <a:tab pos="469900" algn="l"/>
              </a:tabLst>
            </a:pPr>
            <a:r>
              <a:rPr dirty="0" sz="1600">
                <a:latin typeface="Arial MT"/>
                <a:cs typeface="Arial MT"/>
              </a:rPr>
              <a:t>La</a:t>
            </a:r>
            <a:r>
              <a:rPr dirty="0" sz="1600" spc="-4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recherche,</a:t>
            </a:r>
            <a:r>
              <a:rPr dirty="0" sz="1600" spc="-4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enquête</a:t>
            </a:r>
            <a:r>
              <a:rPr dirty="0" sz="1600" spc="-3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et</a:t>
            </a:r>
            <a:r>
              <a:rPr dirty="0" sz="1600" spc="-3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localisation</a:t>
            </a:r>
            <a:r>
              <a:rPr dirty="0" sz="1600" spc="-6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d'espaces</a:t>
            </a:r>
            <a:r>
              <a:rPr dirty="0" sz="1600" spc="-5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mémoriels</a:t>
            </a:r>
            <a:r>
              <a:rPr dirty="0" sz="1600" spc="-3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(matériels</a:t>
            </a:r>
            <a:r>
              <a:rPr dirty="0" sz="1600" spc="-30">
                <a:latin typeface="Arial MT"/>
                <a:cs typeface="Arial MT"/>
              </a:rPr>
              <a:t> </a:t>
            </a:r>
            <a:r>
              <a:rPr dirty="0" sz="1600" spc="-25">
                <a:latin typeface="Arial MT"/>
                <a:cs typeface="Arial MT"/>
              </a:rPr>
              <a:t>et </a:t>
            </a:r>
            <a:r>
              <a:rPr dirty="0" sz="1600" spc="-10">
                <a:latin typeface="Arial MT"/>
                <a:cs typeface="Arial MT"/>
              </a:rPr>
              <a:t>immatériels).</a:t>
            </a:r>
            <a:endParaRPr sz="1600">
              <a:latin typeface="Arial MT"/>
              <a:cs typeface="Arial MT"/>
            </a:endParaRPr>
          </a:p>
          <a:p>
            <a:pPr marL="469900" marR="5080" indent="-432434">
              <a:lnSpc>
                <a:spcPct val="100000"/>
              </a:lnSpc>
              <a:spcBef>
                <a:spcPts val="600"/>
              </a:spcBef>
              <a:buSzPct val="200000"/>
              <a:buChar char="•"/>
              <a:tabLst>
                <a:tab pos="469900" algn="l"/>
              </a:tabLst>
            </a:pPr>
            <a:r>
              <a:rPr dirty="0" sz="1600">
                <a:latin typeface="Arial MT"/>
                <a:cs typeface="Arial MT"/>
              </a:rPr>
              <a:t>L’interprétation,</a:t>
            </a:r>
            <a:r>
              <a:rPr dirty="0" sz="1600" spc="-4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restauration,</a:t>
            </a:r>
            <a:r>
              <a:rPr dirty="0" sz="1600" spc="-4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diffusion</a:t>
            </a:r>
            <a:r>
              <a:rPr dirty="0" sz="1600" spc="-5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et</a:t>
            </a:r>
            <a:r>
              <a:rPr dirty="0" sz="1600" spc="-5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socialisation</a:t>
            </a:r>
            <a:r>
              <a:rPr dirty="0" sz="1600" spc="-7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technique</a:t>
            </a:r>
            <a:r>
              <a:rPr dirty="0" sz="1600" spc="-6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et</a:t>
            </a:r>
            <a:r>
              <a:rPr dirty="0" sz="1600" spc="-5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historique</a:t>
            </a:r>
            <a:r>
              <a:rPr dirty="0" sz="1600" spc="-55">
                <a:latin typeface="Arial MT"/>
                <a:cs typeface="Arial MT"/>
              </a:rPr>
              <a:t> </a:t>
            </a:r>
            <a:r>
              <a:rPr dirty="0" sz="1600" spc="-25">
                <a:latin typeface="Arial MT"/>
                <a:cs typeface="Arial MT"/>
              </a:rPr>
              <a:t>des </a:t>
            </a:r>
            <a:r>
              <a:rPr dirty="0" sz="1600">
                <a:latin typeface="Arial MT"/>
                <a:cs typeface="Arial MT"/>
              </a:rPr>
              <a:t>espaces,</a:t>
            </a:r>
            <a:r>
              <a:rPr dirty="0" sz="1600" spc="-3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parcours</a:t>
            </a:r>
            <a:r>
              <a:rPr dirty="0" sz="1600" spc="-3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et</a:t>
            </a:r>
            <a:r>
              <a:rPr dirty="0" sz="1600" spc="-2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itinéraires</a:t>
            </a:r>
            <a:r>
              <a:rPr dirty="0" sz="1600" spc="-25">
                <a:latin typeface="Arial MT"/>
                <a:cs typeface="Arial MT"/>
              </a:rPr>
              <a:t> </a:t>
            </a:r>
            <a:r>
              <a:rPr dirty="0" sz="1600" spc="-10">
                <a:latin typeface="Arial MT"/>
                <a:cs typeface="Arial MT"/>
              </a:rPr>
              <a:t>identifiés.</a:t>
            </a:r>
            <a:endParaRPr sz="1600">
              <a:latin typeface="Arial MT"/>
              <a:cs typeface="Arial MT"/>
            </a:endParaRPr>
          </a:p>
          <a:p>
            <a:pPr marL="469900" marR="64135" indent="-432434">
              <a:lnSpc>
                <a:spcPct val="100000"/>
              </a:lnSpc>
              <a:spcBef>
                <a:spcPts val="600"/>
              </a:spcBef>
              <a:buSzPct val="200000"/>
              <a:buChar char="•"/>
              <a:tabLst>
                <a:tab pos="469900" algn="l"/>
              </a:tabLst>
            </a:pPr>
            <a:r>
              <a:rPr dirty="0" sz="1600">
                <a:latin typeface="Arial MT"/>
                <a:cs typeface="Arial MT"/>
              </a:rPr>
              <a:t>Des</a:t>
            </a:r>
            <a:r>
              <a:rPr dirty="0" sz="1600" spc="-4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propositions</a:t>
            </a:r>
            <a:r>
              <a:rPr dirty="0" sz="1600" spc="-3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pour</a:t>
            </a:r>
            <a:r>
              <a:rPr dirty="0" sz="1600" spc="-2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une</a:t>
            </a:r>
            <a:r>
              <a:rPr dirty="0" sz="1600" spc="-3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signalisation</a:t>
            </a:r>
            <a:r>
              <a:rPr dirty="0" sz="1600" spc="-5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appropriée</a:t>
            </a:r>
            <a:r>
              <a:rPr dirty="0" sz="1600" spc="-3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et</a:t>
            </a:r>
            <a:r>
              <a:rPr dirty="0" sz="1600" spc="-2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une</a:t>
            </a:r>
            <a:r>
              <a:rPr dirty="0" sz="1600" spc="-3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stratégie</a:t>
            </a:r>
            <a:r>
              <a:rPr dirty="0" sz="1600" spc="-3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ultérieure</a:t>
            </a:r>
            <a:r>
              <a:rPr dirty="0" sz="1600" spc="-30">
                <a:latin typeface="Arial MT"/>
                <a:cs typeface="Arial MT"/>
              </a:rPr>
              <a:t> </a:t>
            </a:r>
            <a:r>
              <a:rPr dirty="0" sz="1600" spc="-25">
                <a:latin typeface="Arial MT"/>
                <a:cs typeface="Arial MT"/>
              </a:rPr>
              <a:t>de </a:t>
            </a:r>
            <a:r>
              <a:rPr dirty="0" sz="1600">
                <a:latin typeface="Arial MT"/>
                <a:cs typeface="Arial MT"/>
              </a:rPr>
              <a:t>conservation</a:t>
            </a:r>
            <a:r>
              <a:rPr dirty="0" sz="1600" spc="-4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et</a:t>
            </a:r>
            <a:r>
              <a:rPr dirty="0" sz="1600" spc="-2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de</a:t>
            </a:r>
            <a:r>
              <a:rPr dirty="0" sz="1600" spc="-3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promotion</a:t>
            </a:r>
            <a:r>
              <a:rPr dirty="0" sz="1600" spc="-1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des</a:t>
            </a:r>
            <a:r>
              <a:rPr dirty="0" sz="1600" spc="-3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espaces</a:t>
            </a:r>
            <a:r>
              <a:rPr dirty="0" sz="1600" spc="-4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de</a:t>
            </a:r>
            <a:r>
              <a:rPr dirty="0" sz="1600" spc="-25">
                <a:latin typeface="Arial MT"/>
                <a:cs typeface="Arial MT"/>
              </a:rPr>
              <a:t> </a:t>
            </a:r>
            <a:r>
              <a:rPr dirty="0" sz="1600" spc="-10">
                <a:latin typeface="Arial MT"/>
                <a:cs typeface="Arial MT"/>
              </a:rPr>
              <a:t>mémoire.</a:t>
            </a:r>
            <a:endParaRPr sz="1600">
              <a:latin typeface="Arial MT"/>
              <a:cs typeface="Arial MT"/>
            </a:endParaRPr>
          </a:p>
          <a:p>
            <a:pPr marL="469900" marR="522605" indent="-432434">
              <a:lnSpc>
                <a:spcPct val="100000"/>
              </a:lnSpc>
              <a:spcBef>
                <a:spcPts val="600"/>
              </a:spcBef>
              <a:buSzPct val="200000"/>
              <a:buChar char="•"/>
              <a:tabLst>
                <a:tab pos="469900" algn="l"/>
              </a:tabLst>
            </a:pPr>
            <a:r>
              <a:rPr dirty="0" sz="1600">
                <a:latin typeface="Arial MT"/>
                <a:cs typeface="Arial MT"/>
              </a:rPr>
              <a:t>La</a:t>
            </a:r>
            <a:r>
              <a:rPr dirty="0" sz="1600" spc="-1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création</a:t>
            </a:r>
            <a:r>
              <a:rPr dirty="0" sz="1600" spc="-1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d'un</a:t>
            </a:r>
            <a:r>
              <a:rPr dirty="0" sz="1600" spc="-2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«</a:t>
            </a:r>
            <a:r>
              <a:rPr dirty="0" sz="1600" spc="-2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label</a:t>
            </a:r>
            <a:r>
              <a:rPr dirty="0" sz="1600" spc="-2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de</a:t>
            </a:r>
            <a:r>
              <a:rPr dirty="0" sz="1600" spc="-1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qualité</a:t>
            </a:r>
            <a:r>
              <a:rPr dirty="0" sz="1600" spc="-2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»</a:t>
            </a:r>
            <a:r>
              <a:rPr dirty="0" sz="1600" spc="-1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visant</a:t>
            </a:r>
            <a:r>
              <a:rPr dirty="0" sz="1600" spc="-2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à</a:t>
            </a:r>
            <a:r>
              <a:rPr dirty="0" sz="1600" spc="-1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identifier</a:t>
            </a:r>
            <a:r>
              <a:rPr dirty="0" sz="1600" spc="-1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le</a:t>
            </a:r>
            <a:r>
              <a:rPr dirty="0" sz="1600" spc="-1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réseau</a:t>
            </a:r>
            <a:r>
              <a:rPr dirty="0" sz="1600" spc="-1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ainsi</a:t>
            </a:r>
            <a:r>
              <a:rPr dirty="0" sz="1600" spc="-2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que</a:t>
            </a:r>
            <a:r>
              <a:rPr dirty="0" sz="1600" spc="-20">
                <a:latin typeface="Arial MT"/>
                <a:cs typeface="Arial MT"/>
              </a:rPr>
              <a:t> </a:t>
            </a:r>
            <a:r>
              <a:rPr dirty="0" sz="1600" spc="-25">
                <a:latin typeface="Arial MT"/>
                <a:cs typeface="Arial MT"/>
              </a:rPr>
              <a:t>le </a:t>
            </a:r>
            <a:r>
              <a:rPr dirty="0" sz="1600">
                <a:latin typeface="Arial MT"/>
                <a:cs typeface="Arial MT"/>
              </a:rPr>
              <a:t>Memorial</a:t>
            </a:r>
            <a:r>
              <a:rPr dirty="0" sz="1600" spc="-70">
                <a:latin typeface="Arial MT"/>
                <a:cs typeface="Arial MT"/>
              </a:rPr>
              <a:t> </a:t>
            </a:r>
            <a:r>
              <a:rPr dirty="0" sz="1600" spc="-10">
                <a:latin typeface="Arial MT"/>
                <a:cs typeface="Arial MT"/>
              </a:rPr>
              <a:t>Democràtic.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553085" y="310959"/>
            <a:ext cx="3672204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4.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Le</a:t>
            </a:r>
            <a:r>
              <a:rPr dirty="0" sz="16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réseau</a:t>
            </a:r>
            <a:r>
              <a:rPr dirty="0" sz="16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des</a:t>
            </a:r>
            <a:r>
              <a:rPr dirty="0" sz="16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Espaces</a:t>
            </a:r>
            <a:r>
              <a:rPr dirty="0" sz="16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6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Mémoire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 thruBlk="0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8462" y="1090528"/>
            <a:ext cx="6947534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/>
              <a:t>4.1.</a:t>
            </a:r>
            <a:r>
              <a:rPr dirty="0" sz="1800" spc="-25"/>
              <a:t> </a:t>
            </a:r>
            <a:r>
              <a:rPr dirty="0" sz="1800"/>
              <a:t>Origines</a:t>
            </a:r>
            <a:r>
              <a:rPr dirty="0" sz="1800" spc="-20"/>
              <a:t> </a:t>
            </a:r>
            <a:r>
              <a:rPr dirty="0" sz="1800"/>
              <a:t>et</a:t>
            </a:r>
            <a:r>
              <a:rPr dirty="0" sz="1800" spc="-20"/>
              <a:t> </a:t>
            </a:r>
            <a:r>
              <a:rPr dirty="0" sz="1800"/>
              <a:t>structure:</a:t>
            </a:r>
            <a:r>
              <a:rPr dirty="0" sz="1800" spc="-25"/>
              <a:t> </a:t>
            </a:r>
            <a:r>
              <a:rPr dirty="0" sz="1800"/>
              <a:t>le</a:t>
            </a:r>
            <a:r>
              <a:rPr dirty="0" sz="1800" spc="-20"/>
              <a:t> </a:t>
            </a:r>
            <a:r>
              <a:rPr dirty="0" sz="1800"/>
              <a:t>Guide</a:t>
            </a:r>
            <a:r>
              <a:rPr dirty="0" sz="1800" spc="-20"/>
              <a:t> </a:t>
            </a:r>
            <a:r>
              <a:rPr dirty="0" sz="1800"/>
              <a:t>de</a:t>
            </a:r>
            <a:r>
              <a:rPr dirty="0" sz="1800" spc="-15"/>
              <a:t> </a:t>
            </a:r>
            <a:r>
              <a:rPr dirty="0" sz="1800"/>
              <a:t>Signalisation</a:t>
            </a:r>
            <a:r>
              <a:rPr dirty="0" sz="1800" spc="-15"/>
              <a:t> </a:t>
            </a:r>
            <a:r>
              <a:rPr dirty="0" sz="1800"/>
              <a:t>et</a:t>
            </a:r>
            <a:r>
              <a:rPr dirty="0" sz="1800" spc="-25"/>
              <a:t> </a:t>
            </a:r>
            <a:r>
              <a:rPr dirty="0" sz="1800"/>
              <a:t>le</a:t>
            </a:r>
            <a:r>
              <a:rPr dirty="0" sz="1800" spc="-20"/>
              <a:t> </a:t>
            </a:r>
            <a:r>
              <a:rPr dirty="0" sz="1800" spc="-10"/>
              <a:t>Manuel </a:t>
            </a:r>
            <a:r>
              <a:rPr dirty="0" sz="1800"/>
              <a:t>d’identité</a:t>
            </a:r>
            <a:r>
              <a:rPr dirty="0" sz="1800" spc="-50"/>
              <a:t> </a:t>
            </a:r>
            <a:r>
              <a:rPr dirty="0" sz="1800" spc="-10"/>
              <a:t>d’entreprise</a:t>
            </a:r>
            <a:endParaRPr sz="1800"/>
          </a:p>
        </p:txBody>
      </p:sp>
      <p:grpSp>
        <p:nvGrpSpPr>
          <p:cNvPr id="3" name="object 3" descr=""/>
          <p:cNvGrpSpPr/>
          <p:nvPr/>
        </p:nvGrpSpPr>
        <p:grpSpPr>
          <a:xfrm>
            <a:off x="211836" y="1711452"/>
            <a:ext cx="8918575" cy="5146675"/>
            <a:chOff x="211836" y="1711452"/>
            <a:chExt cx="8918575" cy="514667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1836" y="1711452"/>
              <a:ext cx="5147309" cy="5146547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6146" y="1905762"/>
              <a:ext cx="4560569" cy="4754117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11674" y="2306586"/>
              <a:ext cx="4118609" cy="3602723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05996" y="2500883"/>
              <a:ext cx="3531857" cy="3015995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/>
          <p:nvPr/>
        </p:nvSpPr>
        <p:spPr>
          <a:xfrm>
            <a:off x="4553070" y="311066"/>
            <a:ext cx="3672204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4.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Le</a:t>
            </a:r>
            <a:r>
              <a:rPr dirty="0" sz="16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réseau</a:t>
            </a:r>
            <a:r>
              <a:rPr dirty="0" sz="16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des</a:t>
            </a:r>
            <a:r>
              <a:rPr dirty="0" sz="16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Espaces</a:t>
            </a:r>
            <a:r>
              <a:rPr dirty="0" sz="16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6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Mémoire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 thruBlk="0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874859" y="1396746"/>
            <a:ext cx="5388610" cy="5343525"/>
            <a:chOff x="1874859" y="1396746"/>
            <a:chExt cx="5388610" cy="53435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74859" y="1396746"/>
              <a:ext cx="5388097" cy="5343109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35373" y="4010405"/>
              <a:ext cx="81533" cy="80771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4067936" y="3294507"/>
              <a:ext cx="71120" cy="71755"/>
            </a:xfrm>
            <a:custGeom>
              <a:avLst/>
              <a:gdLst/>
              <a:ahLst/>
              <a:cxnLst/>
              <a:rect l="l" t="t" r="r" b="b"/>
              <a:pathLst>
                <a:path w="71120" h="71754">
                  <a:moveTo>
                    <a:pt x="35433" y="0"/>
                  </a:moveTo>
                  <a:lnTo>
                    <a:pt x="21640" y="2815"/>
                  </a:lnTo>
                  <a:lnTo>
                    <a:pt x="10377" y="10491"/>
                  </a:lnTo>
                  <a:lnTo>
                    <a:pt x="2784" y="21875"/>
                  </a:lnTo>
                  <a:lnTo>
                    <a:pt x="0" y="35813"/>
                  </a:lnTo>
                  <a:lnTo>
                    <a:pt x="2784" y="49752"/>
                  </a:lnTo>
                  <a:lnTo>
                    <a:pt x="10377" y="61136"/>
                  </a:lnTo>
                  <a:lnTo>
                    <a:pt x="21640" y="68812"/>
                  </a:lnTo>
                  <a:lnTo>
                    <a:pt x="35433" y="71627"/>
                  </a:lnTo>
                  <a:lnTo>
                    <a:pt x="49225" y="68812"/>
                  </a:lnTo>
                  <a:lnTo>
                    <a:pt x="60488" y="61136"/>
                  </a:lnTo>
                  <a:lnTo>
                    <a:pt x="68081" y="49752"/>
                  </a:lnTo>
                  <a:lnTo>
                    <a:pt x="70866" y="35813"/>
                  </a:lnTo>
                  <a:lnTo>
                    <a:pt x="68081" y="21875"/>
                  </a:lnTo>
                  <a:lnTo>
                    <a:pt x="60488" y="10491"/>
                  </a:lnTo>
                  <a:lnTo>
                    <a:pt x="49225" y="2815"/>
                  </a:lnTo>
                  <a:lnTo>
                    <a:pt x="35433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4067936" y="3294507"/>
              <a:ext cx="71120" cy="71755"/>
            </a:xfrm>
            <a:custGeom>
              <a:avLst/>
              <a:gdLst/>
              <a:ahLst/>
              <a:cxnLst/>
              <a:rect l="l" t="t" r="r" b="b"/>
              <a:pathLst>
                <a:path w="71120" h="71754">
                  <a:moveTo>
                    <a:pt x="0" y="35813"/>
                  </a:moveTo>
                  <a:lnTo>
                    <a:pt x="2784" y="21875"/>
                  </a:lnTo>
                  <a:lnTo>
                    <a:pt x="10377" y="10491"/>
                  </a:lnTo>
                  <a:lnTo>
                    <a:pt x="21640" y="2815"/>
                  </a:lnTo>
                  <a:lnTo>
                    <a:pt x="35433" y="0"/>
                  </a:lnTo>
                  <a:lnTo>
                    <a:pt x="49225" y="2815"/>
                  </a:lnTo>
                  <a:lnTo>
                    <a:pt x="60488" y="10491"/>
                  </a:lnTo>
                  <a:lnTo>
                    <a:pt x="68081" y="21875"/>
                  </a:lnTo>
                  <a:lnTo>
                    <a:pt x="70866" y="35813"/>
                  </a:lnTo>
                  <a:lnTo>
                    <a:pt x="68081" y="49752"/>
                  </a:lnTo>
                  <a:lnTo>
                    <a:pt x="60488" y="61136"/>
                  </a:lnTo>
                  <a:lnTo>
                    <a:pt x="49225" y="68812"/>
                  </a:lnTo>
                  <a:lnTo>
                    <a:pt x="35433" y="71627"/>
                  </a:lnTo>
                  <a:lnTo>
                    <a:pt x="21640" y="68812"/>
                  </a:lnTo>
                  <a:lnTo>
                    <a:pt x="10377" y="61136"/>
                  </a:lnTo>
                  <a:lnTo>
                    <a:pt x="2784" y="49752"/>
                  </a:lnTo>
                  <a:lnTo>
                    <a:pt x="0" y="35813"/>
                  </a:lnTo>
                  <a:close/>
                </a:path>
              </a:pathLst>
            </a:custGeom>
            <a:ln w="99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15127" y="4658105"/>
              <a:ext cx="225551" cy="225551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02401" y="4082033"/>
              <a:ext cx="81533" cy="80771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43499" y="4369307"/>
              <a:ext cx="81533" cy="80771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5507355" y="4374260"/>
              <a:ext cx="71755" cy="71120"/>
            </a:xfrm>
            <a:custGeom>
              <a:avLst/>
              <a:gdLst/>
              <a:ahLst/>
              <a:cxnLst/>
              <a:rect l="l" t="t" r="r" b="b"/>
              <a:pathLst>
                <a:path w="71754" h="71120">
                  <a:moveTo>
                    <a:pt x="35814" y="0"/>
                  </a:moveTo>
                  <a:lnTo>
                    <a:pt x="21875" y="2784"/>
                  </a:lnTo>
                  <a:lnTo>
                    <a:pt x="10491" y="10377"/>
                  </a:lnTo>
                  <a:lnTo>
                    <a:pt x="2815" y="21640"/>
                  </a:lnTo>
                  <a:lnTo>
                    <a:pt x="0" y="35432"/>
                  </a:lnTo>
                  <a:lnTo>
                    <a:pt x="2815" y="49225"/>
                  </a:lnTo>
                  <a:lnTo>
                    <a:pt x="10491" y="60488"/>
                  </a:lnTo>
                  <a:lnTo>
                    <a:pt x="21875" y="68081"/>
                  </a:lnTo>
                  <a:lnTo>
                    <a:pt x="35814" y="70865"/>
                  </a:lnTo>
                  <a:lnTo>
                    <a:pt x="49752" y="68081"/>
                  </a:lnTo>
                  <a:lnTo>
                    <a:pt x="61136" y="60488"/>
                  </a:lnTo>
                  <a:lnTo>
                    <a:pt x="68812" y="49225"/>
                  </a:lnTo>
                  <a:lnTo>
                    <a:pt x="71628" y="35432"/>
                  </a:lnTo>
                  <a:lnTo>
                    <a:pt x="68812" y="21640"/>
                  </a:lnTo>
                  <a:lnTo>
                    <a:pt x="61136" y="10377"/>
                  </a:lnTo>
                  <a:lnTo>
                    <a:pt x="49752" y="2784"/>
                  </a:lnTo>
                  <a:lnTo>
                    <a:pt x="35814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5507355" y="4374260"/>
              <a:ext cx="71755" cy="71120"/>
            </a:xfrm>
            <a:custGeom>
              <a:avLst/>
              <a:gdLst/>
              <a:ahLst/>
              <a:cxnLst/>
              <a:rect l="l" t="t" r="r" b="b"/>
              <a:pathLst>
                <a:path w="71754" h="71120">
                  <a:moveTo>
                    <a:pt x="0" y="35432"/>
                  </a:moveTo>
                  <a:lnTo>
                    <a:pt x="2815" y="21640"/>
                  </a:lnTo>
                  <a:lnTo>
                    <a:pt x="10491" y="10377"/>
                  </a:lnTo>
                  <a:lnTo>
                    <a:pt x="21875" y="2784"/>
                  </a:lnTo>
                  <a:lnTo>
                    <a:pt x="35814" y="0"/>
                  </a:lnTo>
                  <a:lnTo>
                    <a:pt x="49752" y="2784"/>
                  </a:lnTo>
                  <a:lnTo>
                    <a:pt x="61136" y="10377"/>
                  </a:lnTo>
                  <a:lnTo>
                    <a:pt x="68812" y="21640"/>
                  </a:lnTo>
                  <a:lnTo>
                    <a:pt x="71628" y="35432"/>
                  </a:lnTo>
                  <a:lnTo>
                    <a:pt x="68812" y="49225"/>
                  </a:lnTo>
                  <a:lnTo>
                    <a:pt x="61136" y="60488"/>
                  </a:lnTo>
                  <a:lnTo>
                    <a:pt x="49752" y="68081"/>
                  </a:lnTo>
                  <a:lnTo>
                    <a:pt x="35814" y="70865"/>
                  </a:lnTo>
                  <a:lnTo>
                    <a:pt x="21875" y="68081"/>
                  </a:lnTo>
                  <a:lnTo>
                    <a:pt x="10491" y="60488"/>
                  </a:lnTo>
                  <a:lnTo>
                    <a:pt x="2815" y="49225"/>
                  </a:lnTo>
                  <a:lnTo>
                    <a:pt x="0" y="35432"/>
                  </a:lnTo>
                  <a:close/>
                </a:path>
              </a:pathLst>
            </a:custGeom>
            <a:ln w="99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51782" y="4802123"/>
              <a:ext cx="80771" cy="81533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22647" y="5089397"/>
              <a:ext cx="81533" cy="81533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6515480" y="2286380"/>
              <a:ext cx="71755" cy="71755"/>
            </a:xfrm>
            <a:custGeom>
              <a:avLst/>
              <a:gdLst/>
              <a:ahLst/>
              <a:cxnLst/>
              <a:rect l="l" t="t" r="r" b="b"/>
              <a:pathLst>
                <a:path w="71754" h="71755">
                  <a:moveTo>
                    <a:pt x="35814" y="0"/>
                  </a:moveTo>
                  <a:lnTo>
                    <a:pt x="21875" y="2815"/>
                  </a:lnTo>
                  <a:lnTo>
                    <a:pt x="10491" y="10491"/>
                  </a:lnTo>
                  <a:lnTo>
                    <a:pt x="2815" y="21875"/>
                  </a:lnTo>
                  <a:lnTo>
                    <a:pt x="0" y="35813"/>
                  </a:lnTo>
                  <a:lnTo>
                    <a:pt x="2815" y="49752"/>
                  </a:lnTo>
                  <a:lnTo>
                    <a:pt x="10491" y="61136"/>
                  </a:lnTo>
                  <a:lnTo>
                    <a:pt x="21875" y="68812"/>
                  </a:lnTo>
                  <a:lnTo>
                    <a:pt x="35814" y="71627"/>
                  </a:lnTo>
                  <a:lnTo>
                    <a:pt x="49752" y="68812"/>
                  </a:lnTo>
                  <a:lnTo>
                    <a:pt x="61136" y="61136"/>
                  </a:lnTo>
                  <a:lnTo>
                    <a:pt x="68812" y="49752"/>
                  </a:lnTo>
                  <a:lnTo>
                    <a:pt x="71628" y="35813"/>
                  </a:lnTo>
                  <a:lnTo>
                    <a:pt x="68812" y="21875"/>
                  </a:lnTo>
                  <a:lnTo>
                    <a:pt x="61136" y="10491"/>
                  </a:lnTo>
                  <a:lnTo>
                    <a:pt x="49752" y="2815"/>
                  </a:lnTo>
                  <a:lnTo>
                    <a:pt x="35814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6515480" y="2286380"/>
              <a:ext cx="71755" cy="71755"/>
            </a:xfrm>
            <a:custGeom>
              <a:avLst/>
              <a:gdLst/>
              <a:ahLst/>
              <a:cxnLst/>
              <a:rect l="l" t="t" r="r" b="b"/>
              <a:pathLst>
                <a:path w="71754" h="71755">
                  <a:moveTo>
                    <a:pt x="0" y="35813"/>
                  </a:moveTo>
                  <a:lnTo>
                    <a:pt x="2815" y="21875"/>
                  </a:lnTo>
                  <a:lnTo>
                    <a:pt x="10491" y="10491"/>
                  </a:lnTo>
                  <a:lnTo>
                    <a:pt x="21875" y="2815"/>
                  </a:lnTo>
                  <a:lnTo>
                    <a:pt x="35814" y="0"/>
                  </a:lnTo>
                  <a:lnTo>
                    <a:pt x="49752" y="2815"/>
                  </a:lnTo>
                  <a:lnTo>
                    <a:pt x="61136" y="10491"/>
                  </a:lnTo>
                  <a:lnTo>
                    <a:pt x="68812" y="21875"/>
                  </a:lnTo>
                  <a:lnTo>
                    <a:pt x="71628" y="35813"/>
                  </a:lnTo>
                  <a:lnTo>
                    <a:pt x="68812" y="49752"/>
                  </a:lnTo>
                  <a:lnTo>
                    <a:pt x="61136" y="61136"/>
                  </a:lnTo>
                  <a:lnTo>
                    <a:pt x="49752" y="68812"/>
                  </a:lnTo>
                  <a:lnTo>
                    <a:pt x="35814" y="71627"/>
                  </a:lnTo>
                  <a:lnTo>
                    <a:pt x="21875" y="68812"/>
                  </a:lnTo>
                  <a:lnTo>
                    <a:pt x="10491" y="61136"/>
                  </a:lnTo>
                  <a:lnTo>
                    <a:pt x="2815" y="49752"/>
                  </a:lnTo>
                  <a:lnTo>
                    <a:pt x="0" y="35813"/>
                  </a:lnTo>
                  <a:close/>
                </a:path>
              </a:pathLst>
            </a:custGeom>
            <a:ln w="99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70954" y="2353055"/>
              <a:ext cx="81533" cy="80772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55307" y="2497074"/>
              <a:ext cx="80772" cy="81533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6299835" y="3078860"/>
              <a:ext cx="71120" cy="71120"/>
            </a:xfrm>
            <a:custGeom>
              <a:avLst/>
              <a:gdLst/>
              <a:ahLst/>
              <a:cxnLst/>
              <a:rect l="l" t="t" r="r" b="b"/>
              <a:pathLst>
                <a:path w="71120" h="71119">
                  <a:moveTo>
                    <a:pt x="35433" y="0"/>
                  </a:moveTo>
                  <a:lnTo>
                    <a:pt x="21640" y="2784"/>
                  </a:lnTo>
                  <a:lnTo>
                    <a:pt x="10377" y="10377"/>
                  </a:lnTo>
                  <a:lnTo>
                    <a:pt x="2784" y="21640"/>
                  </a:lnTo>
                  <a:lnTo>
                    <a:pt x="0" y="35433"/>
                  </a:lnTo>
                  <a:lnTo>
                    <a:pt x="2784" y="49225"/>
                  </a:lnTo>
                  <a:lnTo>
                    <a:pt x="10377" y="60488"/>
                  </a:lnTo>
                  <a:lnTo>
                    <a:pt x="21640" y="68081"/>
                  </a:lnTo>
                  <a:lnTo>
                    <a:pt x="35433" y="70866"/>
                  </a:lnTo>
                  <a:lnTo>
                    <a:pt x="49225" y="68081"/>
                  </a:lnTo>
                  <a:lnTo>
                    <a:pt x="60488" y="60488"/>
                  </a:lnTo>
                  <a:lnTo>
                    <a:pt x="68081" y="49225"/>
                  </a:lnTo>
                  <a:lnTo>
                    <a:pt x="70866" y="35433"/>
                  </a:lnTo>
                  <a:lnTo>
                    <a:pt x="68081" y="21640"/>
                  </a:lnTo>
                  <a:lnTo>
                    <a:pt x="60488" y="10377"/>
                  </a:lnTo>
                  <a:lnTo>
                    <a:pt x="49225" y="2784"/>
                  </a:lnTo>
                  <a:lnTo>
                    <a:pt x="35433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6299835" y="3078860"/>
              <a:ext cx="71120" cy="71120"/>
            </a:xfrm>
            <a:custGeom>
              <a:avLst/>
              <a:gdLst/>
              <a:ahLst/>
              <a:cxnLst/>
              <a:rect l="l" t="t" r="r" b="b"/>
              <a:pathLst>
                <a:path w="71120" h="71119">
                  <a:moveTo>
                    <a:pt x="0" y="35433"/>
                  </a:moveTo>
                  <a:lnTo>
                    <a:pt x="2784" y="21640"/>
                  </a:lnTo>
                  <a:lnTo>
                    <a:pt x="10377" y="10377"/>
                  </a:lnTo>
                  <a:lnTo>
                    <a:pt x="21640" y="2784"/>
                  </a:lnTo>
                  <a:lnTo>
                    <a:pt x="35433" y="0"/>
                  </a:lnTo>
                  <a:lnTo>
                    <a:pt x="49225" y="2784"/>
                  </a:lnTo>
                  <a:lnTo>
                    <a:pt x="60488" y="10377"/>
                  </a:lnTo>
                  <a:lnTo>
                    <a:pt x="68081" y="21640"/>
                  </a:lnTo>
                  <a:lnTo>
                    <a:pt x="70866" y="35433"/>
                  </a:lnTo>
                  <a:lnTo>
                    <a:pt x="68081" y="49225"/>
                  </a:lnTo>
                  <a:lnTo>
                    <a:pt x="60488" y="60488"/>
                  </a:lnTo>
                  <a:lnTo>
                    <a:pt x="49225" y="68081"/>
                  </a:lnTo>
                  <a:lnTo>
                    <a:pt x="35433" y="70866"/>
                  </a:lnTo>
                  <a:lnTo>
                    <a:pt x="21640" y="68081"/>
                  </a:lnTo>
                  <a:lnTo>
                    <a:pt x="10377" y="60488"/>
                  </a:lnTo>
                  <a:lnTo>
                    <a:pt x="2784" y="49225"/>
                  </a:lnTo>
                  <a:lnTo>
                    <a:pt x="0" y="35433"/>
                  </a:lnTo>
                  <a:close/>
                </a:path>
              </a:pathLst>
            </a:custGeom>
            <a:ln w="99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67427" y="2568702"/>
              <a:ext cx="81533" cy="81533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59301" y="2281427"/>
              <a:ext cx="81533" cy="81533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630929" y="1994154"/>
              <a:ext cx="81533" cy="81533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02557" y="1849373"/>
              <a:ext cx="80771" cy="81533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270503" y="2786633"/>
              <a:ext cx="81533" cy="80772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98875" y="3576827"/>
              <a:ext cx="81533" cy="81533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86150" y="3793998"/>
              <a:ext cx="81533" cy="81533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846576" y="4082033"/>
              <a:ext cx="81533" cy="80771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702557" y="5305805"/>
              <a:ext cx="80771" cy="80772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343655" y="5449823"/>
              <a:ext cx="80771" cy="81533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630929" y="5018532"/>
              <a:ext cx="81533" cy="80771"/>
            </a:xfrm>
            <a:prstGeom prst="rect">
              <a:avLst/>
            </a:prstGeom>
          </p:spPr>
        </p:pic>
        <p:sp>
          <p:nvSpPr>
            <p:cNvPr id="31" name="object 31" descr=""/>
            <p:cNvSpPr/>
            <p:nvPr/>
          </p:nvSpPr>
          <p:spPr>
            <a:xfrm>
              <a:off x="2267330" y="5382386"/>
              <a:ext cx="71755" cy="71120"/>
            </a:xfrm>
            <a:custGeom>
              <a:avLst/>
              <a:gdLst/>
              <a:ahLst/>
              <a:cxnLst/>
              <a:rect l="l" t="t" r="r" b="b"/>
              <a:pathLst>
                <a:path w="71755" h="71120">
                  <a:moveTo>
                    <a:pt x="35814" y="0"/>
                  </a:moveTo>
                  <a:lnTo>
                    <a:pt x="21875" y="2784"/>
                  </a:lnTo>
                  <a:lnTo>
                    <a:pt x="10491" y="10377"/>
                  </a:lnTo>
                  <a:lnTo>
                    <a:pt x="2815" y="21640"/>
                  </a:lnTo>
                  <a:lnTo>
                    <a:pt x="0" y="35432"/>
                  </a:lnTo>
                  <a:lnTo>
                    <a:pt x="2815" y="49225"/>
                  </a:lnTo>
                  <a:lnTo>
                    <a:pt x="10491" y="60488"/>
                  </a:lnTo>
                  <a:lnTo>
                    <a:pt x="21875" y="68081"/>
                  </a:lnTo>
                  <a:lnTo>
                    <a:pt x="35814" y="70865"/>
                  </a:lnTo>
                  <a:lnTo>
                    <a:pt x="49752" y="68081"/>
                  </a:lnTo>
                  <a:lnTo>
                    <a:pt x="61136" y="60488"/>
                  </a:lnTo>
                  <a:lnTo>
                    <a:pt x="68812" y="49225"/>
                  </a:lnTo>
                  <a:lnTo>
                    <a:pt x="71628" y="35432"/>
                  </a:lnTo>
                  <a:lnTo>
                    <a:pt x="68812" y="21640"/>
                  </a:lnTo>
                  <a:lnTo>
                    <a:pt x="61136" y="10377"/>
                  </a:lnTo>
                  <a:lnTo>
                    <a:pt x="49752" y="2784"/>
                  </a:lnTo>
                  <a:lnTo>
                    <a:pt x="35814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2267330" y="5382386"/>
              <a:ext cx="71755" cy="71120"/>
            </a:xfrm>
            <a:custGeom>
              <a:avLst/>
              <a:gdLst/>
              <a:ahLst/>
              <a:cxnLst/>
              <a:rect l="l" t="t" r="r" b="b"/>
              <a:pathLst>
                <a:path w="71755" h="71120">
                  <a:moveTo>
                    <a:pt x="0" y="35432"/>
                  </a:moveTo>
                  <a:lnTo>
                    <a:pt x="2815" y="21640"/>
                  </a:lnTo>
                  <a:lnTo>
                    <a:pt x="10491" y="10377"/>
                  </a:lnTo>
                  <a:lnTo>
                    <a:pt x="21875" y="2784"/>
                  </a:lnTo>
                  <a:lnTo>
                    <a:pt x="35814" y="0"/>
                  </a:lnTo>
                  <a:lnTo>
                    <a:pt x="49752" y="2784"/>
                  </a:lnTo>
                  <a:lnTo>
                    <a:pt x="61136" y="10377"/>
                  </a:lnTo>
                  <a:lnTo>
                    <a:pt x="68812" y="21640"/>
                  </a:lnTo>
                  <a:lnTo>
                    <a:pt x="71628" y="35432"/>
                  </a:lnTo>
                  <a:lnTo>
                    <a:pt x="68812" y="49225"/>
                  </a:lnTo>
                  <a:lnTo>
                    <a:pt x="61136" y="60488"/>
                  </a:lnTo>
                  <a:lnTo>
                    <a:pt x="49752" y="68081"/>
                  </a:lnTo>
                  <a:lnTo>
                    <a:pt x="35814" y="70865"/>
                  </a:lnTo>
                  <a:lnTo>
                    <a:pt x="21875" y="68081"/>
                  </a:lnTo>
                  <a:lnTo>
                    <a:pt x="10491" y="60488"/>
                  </a:lnTo>
                  <a:lnTo>
                    <a:pt x="2815" y="49225"/>
                  </a:lnTo>
                  <a:lnTo>
                    <a:pt x="0" y="35432"/>
                  </a:lnTo>
                  <a:close/>
                </a:path>
              </a:pathLst>
            </a:custGeom>
            <a:ln w="99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3" name="object 33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046731" y="6457950"/>
              <a:ext cx="80771" cy="81534"/>
            </a:xfrm>
            <a:prstGeom prst="rect">
              <a:avLst/>
            </a:prstGeom>
          </p:spPr>
        </p:pic>
        <p:sp>
          <p:nvSpPr>
            <p:cNvPr id="34" name="object 34" descr=""/>
            <p:cNvSpPr/>
            <p:nvPr/>
          </p:nvSpPr>
          <p:spPr>
            <a:xfrm>
              <a:off x="5575554" y="4513326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0" y="4953"/>
                  </a:moveTo>
                  <a:lnTo>
                    <a:pt x="1450" y="1450"/>
                  </a:lnTo>
                  <a:lnTo>
                    <a:pt x="4952" y="0"/>
                  </a:lnTo>
                  <a:lnTo>
                    <a:pt x="8455" y="1450"/>
                  </a:lnTo>
                  <a:lnTo>
                    <a:pt x="9905" y="4953"/>
                  </a:lnTo>
                  <a:lnTo>
                    <a:pt x="8455" y="8455"/>
                  </a:lnTo>
                  <a:lnTo>
                    <a:pt x="4952" y="9906"/>
                  </a:lnTo>
                  <a:lnTo>
                    <a:pt x="1450" y="8455"/>
                  </a:lnTo>
                  <a:lnTo>
                    <a:pt x="0" y="495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2482976" y="5094351"/>
              <a:ext cx="71755" cy="71755"/>
            </a:xfrm>
            <a:custGeom>
              <a:avLst/>
              <a:gdLst/>
              <a:ahLst/>
              <a:cxnLst/>
              <a:rect l="l" t="t" r="r" b="b"/>
              <a:pathLst>
                <a:path w="71755" h="71754">
                  <a:moveTo>
                    <a:pt x="35814" y="0"/>
                  </a:moveTo>
                  <a:lnTo>
                    <a:pt x="21875" y="2815"/>
                  </a:lnTo>
                  <a:lnTo>
                    <a:pt x="10491" y="10491"/>
                  </a:lnTo>
                  <a:lnTo>
                    <a:pt x="2815" y="21875"/>
                  </a:lnTo>
                  <a:lnTo>
                    <a:pt x="0" y="35813"/>
                  </a:lnTo>
                  <a:lnTo>
                    <a:pt x="2815" y="49752"/>
                  </a:lnTo>
                  <a:lnTo>
                    <a:pt x="10491" y="61136"/>
                  </a:lnTo>
                  <a:lnTo>
                    <a:pt x="21875" y="68812"/>
                  </a:lnTo>
                  <a:lnTo>
                    <a:pt x="35814" y="71627"/>
                  </a:lnTo>
                  <a:lnTo>
                    <a:pt x="49752" y="68812"/>
                  </a:lnTo>
                  <a:lnTo>
                    <a:pt x="61136" y="61136"/>
                  </a:lnTo>
                  <a:lnTo>
                    <a:pt x="68812" y="49752"/>
                  </a:lnTo>
                  <a:lnTo>
                    <a:pt x="71628" y="35813"/>
                  </a:lnTo>
                  <a:lnTo>
                    <a:pt x="68812" y="21875"/>
                  </a:lnTo>
                  <a:lnTo>
                    <a:pt x="61136" y="10491"/>
                  </a:lnTo>
                  <a:lnTo>
                    <a:pt x="49752" y="2815"/>
                  </a:lnTo>
                  <a:lnTo>
                    <a:pt x="35814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2482976" y="5094351"/>
              <a:ext cx="71755" cy="71755"/>
            </a:xfrm>
            <a:custGeom>
              <a:avLst/>
              <a:gdLst/>
              <a:ahLst/>
              <a:cxnLst/>
              <a:rect l="l" t="t" r="r" b="b"/>
              <a:pathLst>
                <a:path w="71755" h="71754">
                  <a:moveTo>
                    <a:pt x="0" y="35813"/>
                  </a:moveTo>
                  <a:lnTo>
                    <a:pt x="2815" y="21875"/>
                  </a:lnTo>
                  <a:lnTo>
                    <a:pt x="10491" y="10491"/>
                  </a:lnTo>
                  <a:lnTo>
                    <a:pt x="21875" y="2815"/>
                  </a:lnTo>
                  <a:lnTo>
                    <a:pt x="35814" y="0"/>
                  </a:lnTo>
                  <a:lnTo>
                    <a:pt x="49752" y="2815"/>
                  </a:lnTo>
                  <a:lnTo>
                    <a:pt x="61136" y="10491"/>
                  </a:lnTo>
                  <a:lnTo>
                    <a:pt x="68812" y="21875"/>
                  </a:lnTo>
                  <a:lnTo>
                    <a:pt x="71628" y="35813"/>
                  </a:lnTo>
                  <a:lnTo>
                    <a:pt x="68812" y="49752"/>
                  </a:lnTo>
                  <a:lnTo>
                    <a:pt x="61136" y="61136"/>
                  </a:lnTo>
                  <a:lnTo>
                    <a:pt x="49752" y="68812"/>
                  </a:lnTo>
                  <a:lnTo>
                    <a:pt x="35814" y="71627"/>
                  </a:lnTo>
                  <a:lnTo>
                    <a:pt x="21875" y="68812"/>
                  </a:lnTo>
                  <a:lnTo>
                    <a:pt x="10491" y="61136"/>
                  </a:lnTo>
                  <a:lnTo>
                    <a:pt x="2815" y="49752"/>
                  </a:lnTo>
                  <a:lnTo>
                    <a:pt x="0" y="35813"/>
                  </a:lnTo>
                  <a:close/>
                </a:path>
              </a:pathLst>
            </a:custGeom>
            <a:ln w="99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4140326" y="3366135"/>
              <a:ext cx="71755" cy="71120"/>
            </a:xfrm>
            <a:custGeom>
              <a:avLst/>
              <a:gdLst/>
              <a:ahLst/>
              <a:cxnLst/>
              <a:rect l="l" t="t" r="r" b="b"/>
              <a:pathLst>
                <a:path w="71754" h="71120">
                  <a:moveTo>
                    <a:pt x="35814" y="0"/>
                  </a:moveTo>
                  <a:lnTo>
                    <a:pt x="21875" y="2784"/>
                  </a:lnTo>
                  <a:lnTo>
                    <a:pt x="10491" y="10377"/>
                  </a:lnTo>
                  <a:lnTo>
                    <a:pt x="2815" y="21640"/>
                  </a:lnTo>
                  <a:lnTo>
                    <a:pt x="0" y="35433"/>
                  </a:lnTo>
                  <a:lnTo>
                    <a:pt x="2815" y="49225"/>
                  </a:lnTo>
                  <a:lnTo>
                    <a:pt x="10491" y="60488"/>
                  </a:lnTo>
                  <a:lnTo>
                    <a:pt x="21875" y="68081"/>
                  </a:lnTo>
                  <a:lnTo>
                    <a:pt x="35814" y="70866"/>
                  </a:lnTo>
                  <a:lnTo>
                    <a:pt x="49752" y="68081"/>
                  </a:lnTo>
                  <a:lnTo>
                    <a:pt x="61136" y="60488"/>
                  </a:lnTo>
                  <a:lnTo>
                    <a:pt x="68812" y="49225"/>
                  </a:lnTo>
                  <a:lnTo>
                    <a:pt x="71628" y="35433"/>
                  </a:lnTo>
                  <a:lnTo>
                    <a:pt x="68812" y="21640"/>
                  </a:lnTo>
                  <a:lnTo>
                    <a:pt x="61136" y="10377"/>
                  </a:lnTo>
                  <a:lnTo>
                    <a:pt x="49752" y="2784"/>
                  </a:lnTo>
                  <a:lnTo>
                    <a:pt x="35814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4140326" y="3366135"/>
              <a:ext cx="71755" cy="71120"/>
            </a:xfrm>
            <a:custGeom>
              <a:avLst/>
              <a:gdLst/>
              <a:ahLst/>
              <a:cxnLst/>
              <a:rect l="l" t="t" r="r" b="b"/>
              <a:pathLst>
                <a:path w="71754" h="71120">
                  <a:moveTo>
                    <a:pt x="0" y="35433"/>
                  </a:moveTo>
                  <a:lnTo>
                    <a:pt x="2815" y="21640"/>
                  </a:lnTo>
                  <a:lnTo>
                    <a:pt x="10491" y="10377"/>
                  </a:lnTo>
                  <a:lnTo>
                    <a:pt x="21875" y="2784"/>
                  </a:lnTo>
                  <a:lnTo>
                    <a:pt x="35814" y="0"/>
                  </a:lnTo>
                  <a:lnTo>
                    <a:pt x="49752" y="2784"/>
                  </a:lnTo>
                  <a:lnTo>
                    <a:pt x="61136" y="10377"/>
                  </a:lnTo>
                  <a:lnTo>
                    <a:pt x="68812" y="21640"/>
                  </a:lnTo>
                  <a:lnTo>
                    <a:pt x="71628" y="35433"/>
                  </a:lnTo>
                  <a:lnTo>
                    <a:pt x="68812" y="49225"/>
                  </a:lnTo>
                  <a:lnTo>
                    <a:pt x="61136" y="60488"/>
                  </a:lnTo>
                  <a:lnTo>
                    <a:pt x="49752" y="68081"/>
                  </a:lnTo>
                  <a:lnTo>
                    <a:pt x="35814" y="70866"/>
                  </a:lnTo>
                  <a:lnTo>
                    <a:pt x="21875" y="68081"/>
                  </a:lnTo>
                  <a:lnTo>
                    <a:pt x="10491" y="60488"/>
                  </a:lnTo>
                  <a:lnTo>
                    <a:pt x="2815" y="49225"/>
                  </a:lnTo>
                  <a:lnTo>
                    <a:pt x="0" y="35433"/>
                  </a:lnTo>
                  <a:close/>
                </a:path>
              </a:pathLst>
            </a:custGeom>
            <a:ln w="99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9" name="object 39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294881" y="3361182"/>
              <a:ext cx="80771" cy="80772"/>
            </a:xfrm>
            <a:prstGeom prst="rect">
              <a:avLst/>
            </a:prstGeom>
          </p:spPr>
        </p:pic>
        <p:sp>
          <p:nvSpPr>
            <p:cNvPr id="40" name="object 40" descr=""/>
            <p:cNvSpPr/>
            <p:nvPr/>
          </p:nvSpPr>
          <p:spPr>
            <a:xfrm>
              <a:off x="6443852" y="2358008"/>
              <a:ext cx="71755" cy="71120"/>
            </a:xfrm>
            <a:custGeom>
              <a:avLst/>
              <a:gdLst/>
              <a:ahLst/>
              <a:cxnLst/>
              <a:rect l="l" t="t" r="r" b="b"/>
              <a:pathLst>
                <a:path w="71754" h="71119">
                  <a:moveTo>
                    <a:pt x="35814" y="0"/>
                  </a:moveTo>
                  <a:lnTo>
                    <a:pt x="21875" y="2784"/>
                  </a:lnTo>
                  <a:lnTo>
                    <a:pt x="10491" y="10377"/>
                  </a:lnTo>
                  <a:lnTo>
                    <a:pt x="2815" y="21640"/>
                  </a:lnTo>
                  <a:lnTo>
                    <a:pt x="0" y="35433"/>
                  </a:lnTo>
                  <a:lnTo>
                    <a:pt x="2815" y="49225"/>
                  </a:lnTo>
                  <a:lnTo>
                    <a:pt x="10491" y="60488"/>
                  </a:lnTo>
                  <a:lnTo>
                    <a:pt x="21875" y="68081"/>
                  </a:lnTo>
                  <a:lnTo>
                    <a:pt x="35814" y="70866"/>
                  </a:lnTo>
                  <a:lnTo>
                    <a:pt x="49752" y="68081"/>
                  </a:lnTo>
                  <a:lnTo>
                    <a:pt x="61136" y="60488"/>
                  </a:lnTo>
                  <a:lnTo>
                    <a:pt x="68812" y="49225"/>
                  </a:lnTo>
                  <a:lnTo>
                    <a:pt x="71628" y="35433"/>
                  </a:lnTo>
                  <a:lnTo>
                    <a:pt x="68812" y="21640"/>
                  </a:lnTo>
                  <a:lnTo>
                    <a:pt x="61136" y="10377"/>
                  </a:lnTo>
                  <a:lnTo>
                    <a:pt x="49752" y="2784"/>
                  </a:lnTo>
                  <a:lnTo>
                    <a:pt x="35814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6443852" y="2358008"/>
              <a:ext cx="71755" cy="71120"/>
            </a:xfrm>
            <a:custGeom>
              <a:avLst/>
              <a:gdLst/>
              <a:ahLst/>
              <a:cxnLst/>
              <a:rect l="l" t="t" r="r" b="b"/>
              <a:pathLst>
                <a:path w="71754" h="71119">
                  <a:moveTo>
                    <a:pt x="0" y="35433"/>
                  </a:moveTo>
                  <a:lnTo>
                    <a:pt x="2815" y="21640"/>
                  </a:lnTo>
                  <a:lnTo>
                    <a:pt x="10491" y="10377"/>
                  </a:lnTo>
                  <a:lnTo>
                    <a:pt x="21875" y="2784"/>
                  </a:lnTo>
                  <a:lnTo>
                    <a:pt x="35814" y="0"/>
                  </a:lnTo>
                  <a:lnTo>
                    <a:pt x="49752" y="2784"/>
                  </a:lnTo>
                  <a:lnTo>
                    <a:pt x="61136" y="10377"/>
                  </a:lnTo>
                  <a:lnTo>
                    <a:pt x="68812" y="21640"/>
                  </a:lnTo>
                  <a:lnTo>
                    <a:pt x="71628" y="35433"/>
                  </a:lnTo>
                  <a:lnTo>
                    <a:pt x="68812" y="49225"/>
                  </a:lnTo>
                  <a:lnTo>
                    <a:pt x="61136" y="60488"/>
                  </a:lnTo>
                  <a:lnTo>
                    <a:pt x="49752" y="68081"/>
                  </a:lnTo>
                  <a:lnTo>
                    <a:pt x="35814" y="70866"/>
                  </a:lnTo>
                  <a:lnTo>
                    <a:pt x="21875" y="68081"/>
                  </a:lnTo>
                  <a:lnTo>
                    <a:pt x="10491" y="60488"/>
                  </a:lnTo>
                  <a:lnTo>
                    <a:pt x="2815" y="49225"/>
                  </a:lnTo>
                  <a:lnTo>
                    <a:pt x="0" y="35433"/>
                  </a:lnTo>
                  <a:close/>
                </a:path>
              </a:pathLst>
            </a:custGeom>
            <a:ln w="99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2" name="object 42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944105" y="2786633"/>
              <a:ext cx="80772" cy="80772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99325" y="3721607"/>
              <a:ext cx="81533" cy="80771"/>
            </a:xfrm>
            <a:prstGeom prst="rect">
              <a:avLst/>
            </a:prstGeom>
          </p:spPr>
        </p:pic>
        <p:sp>
          <p:nvSpPr>
            <p:cNvPr id="44" name="object 44" descr=""/>
            <p:cNvSpPr/>
            <p:nvPr/>
          </p:nvSpPr>
          <p:spPr>
            <a:xfrm>
              <a:off x="2267330" y="5239130"/>
              <a:ext cx="71755" cy="71755"/>
            </a:xfrm>
            <a:custGeom>
              <a:avLst/>
              <a:gdLst/>
              <a:ahLst/>
              <a:cxnLst/>
              <a:rect l="l" t="t" r="r" b="b"/>
              <a:pathLst>
                <a:path w="71755" h="71754">
                  <a:moveTo>
                    <a:pt x="35814" y="0"/>
                  </a:moveTo>
                  <a:lnTo>
                    <a:pt x="21875" y="2815"/>
                  </a:lnTo>
                  <a:lnTo>
                    <a:pt x="10491" y="10491"/>
                  </a:lnTo>
                  <a:lnTo>
                    <a:pt x="2815" y="21875"/>
                  </a:lnTo>
                  <a:lnTo>
                    <a:pt x="0" y="35814"/>
                  </a:lnTo>
                  <a:lnTo>
                    <a:pt x="2815" y="49752"/>
                  </a:lnTo>
                  <a:lnTo>
                    <a:pt x="10491" y="61136"/>
                  </a:lnTo>
                  <a:lnTo>
                    <a:pt x="21875" y="68812"/>
                  </a:lnTo>
                  <a:lnTo>
                    <a:pt x="35814" y="71628"/>
                  </a:lnTo>
                  <a:lnTo>
                    <a:pt x="49752" y="68812"/>
                  </a:lnTo>
                  <a:lnTo>
                    <a:pt x="61136" y="61136"/>
                  </a:lnTo>
                  <a:lnTo>
                    <a:pt x="68812" y="49752"/>
                  </a:lnTo>
                  <a:lnTo>
                    <a:pt x="71628" y="35814"/>
                  </a:lnTo>
                  <a:lnTo>
                    <a:pt x="68812" y="21875"/>
                  </a:lnTo>
                  <a:lnTo>
                    <a:pt x="61136" y="10491"/>
                  </a:lnTo>
                  <a:lnTo>
                    <a:pt x="49752" y="2815"/>
                  </a:lnTo>
                  <a:lnTo>
                    <a:pt x="35814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2267330" y="5239130"/>
              <a:ext cx="71755" cy="71755"/>
            </a:xfrm>
            <a:custGeom>
              <a:avLst/>
              <a:gdLst/>
              <a:ahLst/>
              <a:cxnLst/>
              <a:rect l="l" t="t" r="r" b="b"/>
              <a:pathLst>
                <a:path w="71755" h="71754">
                  <a:moveTo>
                    <a:pt x="0" y="35814"/>
                  </a:moveTo>
                  <a:lnTo>
                    <a:pt x="2815" y="21875"/>
                  </a:lnTo>
                  <a:lnTo>
                    <a:pt x="10491" y="10491"/>
                  </a:lnTo>
                  <a:lnTo>
                    <a:pt x="21875" y="2815"/>
                  </a:lnTo>
                  <a:lnTo>
                    <a:pt x="35814" y="0"/>
                  </a:lnTo>
                  <a:lnTo>
                    <a:pt x="49752" y="2815"/>
                  </a:lnTo>
                  <a:lnTo>
                    <a:pt x="61136" y="10491"/>
                  </a:lnTo>
                  <a:lnTo>
                    <a:pt x="68812" y="21875"/>
                  </a:lnTo>
                  <a:lnTo>
                    <a:pt x="71628" y="35814"/>
                  </a:lnTo>
                  <a:lnTo>
                    <a:pt x="68812" y="49752"/>
                  </a:lnTo>
                  <a:lnTo>
                    <a:pt x="61136" y="61136"/>
                  </a:lnTo>
                  <a:lnTo>
                    <a:pt x="49752" y="68812"/>
                  </a:lnTo>
                  <a:lnTo>
                    <a:pt x="35814" y="71628"/>
                  </a:lnTo>
                  <a:lnTo>
                    <a:pt x="21875" y="68812"/>
                  </a:lnTo>
                  <a:lnTo>
                    <a:pt x="10491" y="61136"/>
                  </a:lnTo>
                  <a:lnTo>
                    <a:pt x="2815" y="49752"/>
                  </a:lnTo>
                  <a:lnTo>
                    <a:pt x="0" y="35814"/>
                  </a:lnTo>
                  <a:close/>
                </a:path>
              </a:pathLst>
            </a:custGeom>
            <a:ln w="99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2340482" y="5310759"/>
              <a:ext cx="71755" cy="71120"/>
            </a:xfrm>
            <a:custGeom>
              <a:avLst/>
              <a:gdLst/>
              <a:ahLst/>
              <a:cxnLst/>
              <a:rect l="l" t="t" r="r" b="b"/>
              <a:pathLst>
                <a:path w="71755" h="71120">
                  <a:moveTo>
                    <a:pt x="35814" y="0"/>
                  </a:moveTo>
                  <a:lnTo>
                    <a:pt x="21875" y="2784"/>
                  </a:lnTo>
                  <a:lnTo>
                    <a:pt x="10491" y="10377"/>
                  </a:lnTo>
                  <a:lnTo>
                    <a:pt x="2815" y="21640"/>
                  </a:lnTo>
                  <a:lnTo>
                    <a:pt x="0" y="35433"/>
                  </a:lnTo>
                  <a:lnTo>
                    <a:pt x="2815" y="49225"/>
                  </a:lnTo>
                  <a:lnTo>
                    <a:pt x="10491" y="60488"/>
                  </a:lnTo>
                  <a:lnTo>
                    <a:pt x="21875" y="68081"/>
                  </a:lnTo>
                  <a:lnTo>
                    <a:pt x="35814" y="70866"/>
                  </a:lnTo>
                  <a:lnTo>
                    <a:pt x="49752" y="68081"/>
                  </a:lnTo>
                  <a:lnTo>
                    <a:pt x="61136" y="60488"/>
                  </a:lnTo>
                  <a:lnTo>
                    <a:pt x="68812" y="49225"/>
                  </a:lnTo>
                  <a:lnTo>
                    <a:pt x="71628" y="35433"/>
                  </a:lnTo>
                  <a:lnTo>
                    <a:pt x="68812" y="21640"/>
                  </a:lnTo>
                  <a:lnTo>
                    <a:pt x="61136" y="10377"/>
                  </a:lnTo>
                  <a:lnTo>
                    <a:pt x="49752" y="2784"/>
                  </a:lnTo>
                  <a:lnTo>
                    <a:pt x="35814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2340482" y="5310759"/>
              <a:ext cx="71755" cy="71120"/>
            </a:xfrm>
            <a:custGeom>
              <a:avLst/>
              <a:gdLst/>
              <a:ahLst/>
              <a:cxnLst/>
              <a:rect l="l" t="t" r="r" b="b"/>
              <a:pathLst>
                <a:path w="71755" h="71120">
                  <a:moveTo>
                    <a:pt x="0" y="35433"/>
                  </a:moveTo>
                  <a:lnTo>
                    <a:pt x="2815" y="21640"/>
                  </a:lnTo>
                  <a:lnTo>
                    <a:pt x="10491" y="10377"/>
                  </a:lnTo>
                  <a:lnTo>
                    <a:pt x="21875" y="2784"/>
                  </a:lnTo>
                  <a:lnTo>
                    <a:pt x="35814" y="0"/>
                  </a:lnTo>
                  <a:lnTo>
                    <a:pt x="49752" y="2784"/>
                  </a:lnTo>
                  <a:lnTo>
                    <a:pt x="61136" y="10377"/>
                  </a:lnTo>
                  <a:lnTo>
                    <a:pt x="68812" y="21640"/>
                  </a:lnTo>
                  <a:lnTo>
                    <a:pt x="71628" y="35433"/>
                  </a:lnTo>
                  <a:lnTo>
                    <a:pt x="68812" y="49225"/>
                  </a:lnTo>
                  <a:lnTo>
                    <a:pt x="61136" y="60488"/>
                  </a:lnTo>
                  <a:lnTo>
                    <a:pt x="49752" y="68081"/>
                  </a:lnTo>
                  <a:lnTo>
                    <a:pt x="35814" y="70866"/>
                  </a:lnTo>
                  <a:lnTo>
                    <a:pt x="21875" y="68081"/>
                  </a:lnTo>
                  <a:lnTo>
                    <a:pt x="10491" y="60488"/>
                  </a:lnTo>
                  <a:lnTo>
                    <a:pt x="2815" y="49225"/>
                  </a:lnTo>
                  <a:lnTo>
                    <a:pt x="0" y="35433"/>
                  </a:lnTo>
                  <a:close/>
                </a:path>
              </a:pathLst>
            </a:custGeom>
            <a:ln w="99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2412110" y="5165978"/>
              <a:ext cx="71120" cy="71755"/>
            </a:xfrm>
            <a:custGeom>
              <a:avLst/>
              <a:gdLst/>
              <a:ahLst/>
              <a:cxnLst/>
              <a:rect l="l" t="t" r="r" b="b"/>
              <a:pathLst>
                <a:path w="71119" h="71754">
                  <a:moveTo>
                    <a:pt x="35433" y="0"/>
                  </a:moveTo>
                  <a:lnTo>
                    <a:pt x="21640" y="2815"/>
                  </a:lnTo>
                  <a:lnTo>
                    <a:pt x="10377" y="10491"/>
                  </a:lnTo>
                  <a:lnTo>
                    <a:pt x="2784" y="21875"/>
                  </a:lnTo>
                  <a:lnTo>
                    <a:pt x="0" y="35814"/>
                  </a:lnTo>
                  <a:lnTo>
                    <a:pt x="2784" y="49752"/>
                  </a:lnTo>
                  <a:lnTo>
                    <a:pt x="10377" y="61136"/>
                  </a:lnTo>
                  <a:lnTo>
                    <a:pt x="21640" y="68812"/>
                  </a:lnTo>
                  <a:lnTo>
                    <a:pt x="35433" y="71628"/>
                  </a:lnTo>
                  <a:lnTo>
                    <a:pt x="49225" y="68812"/>
                  </a:lnTo>
                  <a:lnTo>
                    <a:pt x="60488" y="61136"/>
                  </a:lnTo>
                  <a:lnTo>
                    <a:pt x="68081" y="49752"/>
                  </a:lnTo>
                  <a:lnTo>
                    <a:pt x="70866" y="35814"/>
                  </a:lnTo>
                  <a:lnTo>
                    <a:pt x="68081" y="21875"/>
                  </a:lnTo>
                  <a:lnTo>
                    <a:pt x="60488" y="10491"/>
                  </a:lnTo>
                  <a:lnTo>
                    <a:pt x="49225" y="2815"/>
                  </a:lnTo>
                  <a:lnTo>
                    <a:pt x="35433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2412110" y="5165978"/>
              <a:ext cx="71120" cy="71755"/>
            </a:xfrm>
            <a:custGeom>
              <a:avLst/>
              <a:gdLst/>
              <a:ahLst/>
              <a:cxnLst/>
              <a:rect l="l" t="t" r="r" b="b"/>
              <a:pathLst>
                <a:path w="71119" h="71754">
                  <a:moveTo>
                    <a:pt x="0" y="35814"/>
                  </a:moveTo>
                  <a:lnTo>
                    <a:pt x="2784" y="21875"/>
                  </a:lnTo>
                  <a:lnTo>
                    <a:pt x="10377" y="10491"/>
                  </a:lnTo>
                  <a:lnTo>
                    <a:pt x="21640" y="2815"/>
                  </a:lnTo>
                  <a:lnTo>
                    <a:pt x="35433" y="0"/>
                  </a:lnTo>
                  <a:lnTo>
                    <a:pt x="49225" y="2815"/>
                  </a:lnTo>
                  <a:lnTo>
                    <a:pt x="60488" y="10491"/>
                  </a:lnTo>
                  <a:lnTo>
                    <a:pt x="68081" y="21875"/>
                  </a:lnTo>
                  <a:lnTo>
                    <a:pt x="70866" y="35814"/>
                  </a:lnTo>
                  <a:lnTo>
                    <a:pt x="68081" y="49752"/>
                  </a:lnTo>
                  <a:lnTo>
                    <a:pt x="60488" y="61136"/>
                  </a:lnTo>
                  <a:lnTo>
                    <a:pt x="49225" y="68812"/>
                  </a:lnTo>
                  <a:lnTo>
                    <a:pt x="35433" y="71628"/>
                  </a:lnTo>
                  <a:lnTo>
                    <a:pt x="21640" y="68812"/>
                  </a:lnTo>
                  <a:lnTo>
                    <a:pt x="10377" y="61136"/>
                  </a:lnTo>
                  <a:lnTo>
                    <a:pt x="2784" y="49752"/>
                  </a:lnTo>
                  <a:lnTo>
                    <a:pt x="0" y="35814"/>
                  </a:lnTo>
                  <a:close/>
                </a:path>
              </a:pathLst>
            </a:custGeom>
            <a:ln w="99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2340482" y="5454777"/>
              <a:ext cx="71755" cy="71755"/>
            </a:xfrm>
            <a:custGeom>
              <a:avLst/>
              <a:gdLst/>
              <a:ahLst/>
              <a:cxnLst/>
              <a:rect l="l" t="t" r="r" b="b"/>
              <a:pathLst>
                <a:path w="71755" h="71754">
                  <a:moveTo>
                    <a:pt x="35814" y="0"/>
                  </a:moveTo>
                  <a:lnTo>
                    <a:pt x="21875" y="2815"/>
                  </a:lnTo>
                  <a:lnTo>
                    <a:pt x="10491" y="10491"/>
                  </a:lnTo>
                  <a:lnTo>
                    <a:pt x="2815" y="21875"/>
                  </a:lnTo>
                  <a:lnTo>
                    <a:pt x="0" y="35814"/>
                  </a:lnTo>
                  <a:lnTo>
                    <a:pt x="2815" y="49752"/>
                  </a:lnTo>
                  <a:lnTo>
                    <a:pt x="10491" y="61136"/>
                  </a:lnTo>
                  <a:lnTo>
                    <a:pt x="21875" y="68812"/>
                  </a:lnTo>
                  <a:lnTo>
                    <a:pt x="35814" y="71628"/>
                  </a:lnTo>
                  <a:lnTo>
                    <a:pt x="49752" y="68812"/>
                  </a:lnTo>
                  <a:lnTo>
                    <a:pt x="61136" y="61136"/>
                  </a:lnTo>
                  <a:lnTo>
                    <a:pt x="68812" y="49752"/>
                  </a:lnTo>
                  <a:lnTo>
                    <a:pt x="71628" y="35814"/>
                  </a:lnTo>
                  <a:lnTo>
                    <a:pt x="68812" y="21875"/>
                  </a:lnTo>
                  <a:lnTo>
                    <a:pt x="61136" y="10491"/>
                  </a:lnTo>
                  <a:lnTo>
                    <a:pt x="49752" y="2815"/>
                  </a:lnTo>
                  <a:lnTo>
                    <a:pt x="35814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2340482" y="5454777"/>
              <a:ext cx="71755" cy="71755"/>
            </a:xfrm>
            <a:custGeom>
              <a:avLst/>
              <a:gdLst/>
              <a:ahLst/>
              <a:cxnLst/>
              <a:rect l="l" t="t" r="r" b="b"/>
              <a:pathLst>
                <a:path w="71755" h="71754">
                  <a:moveTo>
                    <a:pt x="0" y="35814"/>
                  </a:moveTo>
                  <a:lnTo>
                    <a:pt x="2815" y="21875"/>
                  </a:lnTo>
                  <a:lnTo>
                    <a:pt x="10491" y="10491"/>
                  </a:lnTo>
                  <a:lnTo>
                    <a:pt x="21875" y="2815"/>
                  </a:lnTo>
                  <a:lnTo>
                    <a:pt x="35814" y="0"/>
                  </a:lnTo>
                  <a:lnTo>
                    <a:pt x="49752" y="2815"/>
                  </a:lnTo>
                  <a:lnTo>
                    <a:pt x="61136" y="10491"/>
                  </a:lnTo>
                  <a:lnTo>
                    <a:pt x="68812" y="21875"/>
                  </a:lnTo>
                  <a:lnTo>
                    <a:pt x="71628" y="35814"/>
                  </a:lnTo>
                  <a:lnTo>
                    <a:pt x="68812" y="49752"/>
                  </a:lnTo>
                  <a:lnTo>
                    <a:pt x="61136" y="61136"/>
                  </a:lnTo>
                  <a:lnTo>
                    <a:pt x="49752" y="68812"/>
                  </a:lnTo>
                  <a:lnTo>
                    <a:pt x="35814" y="71628"/>
                  </a:lnTo>
                  <a:lnTo>
                    <a:pt x="21875" y="68812"/>
                  </a:lnTo>
                  <a:lnTo>
                    <a:pt x="10491" y="61136"/>
                  </a:lnTo>
                  <a:lnTo>
                    <a:pt x="2815" y="49752"/>
                  </a:lnTo>
                  <a:lnTo>
                    <a:pt x="0" y="35814"/>
                  </a:lnTo>
                  <a:close/>
                </a:path>
              </a:pathLst>
            </a:custGeom>
            <a:ln w="99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2" name="object 52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294881" y="2929127"/>
              <a:ext cx="80771" cy="81533"/>
            </a:xfrm>
            <a:prstGeom prst="rect">
              <a:avLst/>
            </a:prstGeom>
          </p:spPr>
        </p:pic>
        <p:pic>
          <p:nvPicPr>
            <p:cNvPr id="53" name="object 5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622803" y="4082033"/>
              <a:ext cx="81533" cy="80771"/>
            </a:xfrm>
            <a:prstGeom prst="rect">
              <a:avLst/>
            </a:prstGeom>
          </p:spPr>
        </p:pic>
        <p:pic>
          <p:nvPicPr>
            <p:cNvPr id="54" name="object 54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286755" y="4513326"/>
              <a:ext cx="80771" cy="81533"/>
            </a:xfrm>
            <a:prstGeom prst="rect">
              <a:avLst/>
            </a:prstGeom>
          </p:spPr>
        </p:pic>
        <p:pic>
          <p:nvPicPr>
            <p:cNvPr id="55" name="object 55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15283" y="5305805"/>
              <a:ext cx="80771" cy="80772"/>
            </a:xfrm>
            <a:prstGeom prst="rect">
              <a:avLst/>
            </a:prstGeom>
          </p:spPr>
        </p:pic>
        <p:pic>
          <p:nvPicPr>
            <p:cNvPr id="56" name="object 56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710683" y="3721607"/>
              <a:ext cx="80771" cy="80771"/>
            </a:xfrm>
            <a:prstGeom prst="rect">
              <a:avLst/>
            </a:prstGeom>
          </p:spPr>
        </p:pic>
        <p:pic>
          <p:nvPicPr>
            <p:cNvPr id="57" name="object 57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694431" y="5449823"/>
              <a:ext cx="80771" cy="81533"/>
            </a:xfrm>
            <a:prstGeom prst="rect">
              <a:avLst/>
            </a:prstGeom>
          </p:spPr>
        </p:pic>
        <p:sp>
          <p:nvSpPr>
            <p:cNvPr id="58" name="object 58" descr=""/>
            <p:cNvSpPr/>
            <p:nvPr/>
          </p:nvSpPr>
          <p:spPr>
            <a:xfrm>
              <a:off x="2556128" y="5310759"/>
              <a:ext cx="71755" cy="71120"/>
            </a:xfrm>
            <a:custGeom>
              <a:avLst/>
              <a:gdLst/>
              <a:ahLst/>
              <a:cxnLst/>
              <a:rect l="l" t="t" r="r" b="b"/>
              <a:pathLst>
                <a:path w="71755" h="71120">
                  <a:moveTo>
                    <a:pt x="35814" y="0"/>
                  </a:moveTo>
                  <a:lnTo>
                    <a:pt x="21875" y="2784"/>
                  </a:lnTo>
                  <a:lnTo>
                    <a:pt x="10491" y="10377"/>
                  </a:lnTo>
                  <a:lnTo>
                    <a:pt x="2815" y="21640"/>
                  </a:lnTo>
                  <a:lnTo>
                    <a:pt x="0" y="35433"/>
                  </a:lnTo>
                  <a:lnTo>
                    <a:pt x="2815" y="49225"/>
                  </a:lnTo>
                  <a:lnTo>
                    <a:pt x="10491" y="60488"/>
                  </a:lnTo>
                  <a:lnTo>
                    <a:pt x="21875" y="68081"/>
                  </a:lnTo>
                  <a:lnTo>
                    <a:pt x="35814" y="70866"/>
                  </a:lnTo>
                  <a:lnTo>
                    <a:pt x="49752" y="68081"/>
                  </a:lnTo>
                  <a:lnTo>
                    <a:pt x="61136" y="60488"/>
                  </a:lnTo>
                  <a:lnTo>
                    <a:pt x="68812" y="49225"/>
                  </a:lnTo>
                  <a:lnTo>
                    <a:pt x="71628" y="35433"/>
                  </a:lnTo>
                  <a:lnTo>
                    <a:pt x="68812" y="21640"/>
                  </a:lnTo>
                  <a:lnTo>
                    <a:pt x="61136" y="10377"/>
                  </a:lnTo>
                  <a:lnTo>
                    <a:pt x="49752" y="2784"/>
                  </a:lnTo>
                  <a:lnTo>
                    <a:pt x="35814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2556128" y="5310759"/>
              <a:ext cx="71755" cy="71120"/>
            </a:xfrm>
            <a:custGeom>
              <a:avLst/>
              <a:gdLst/>
              <a:ahLst/>
              <a:cxnLst/>
              <a:rect l="l" t="t" r="r" b="b"/>
              <a:pathLst>
                <a:path w="71755" h="71120">
                  <a:moveTo>
                    <a:pt x="0" y="35433"/>
                  </a:moveTo>
                  <a:lnTo>
                    <a:pt x="2815" y="21640"/>
                  </a:lnTo>
                  <a:lnTo>
                    <a:pt x="10491" y="10377"/>
                  </a:lnTo>
                  <a:lnTo>
                    <a:pt x="21875" y="2784"/>
                  </a:lnTo>
                  <a:lnTo>
                    <a:pt x="35814" y="0"/>
                  </a:lnTo>
                  <a:lnTo>
                    <a:pt x="49752" y="2784"/>
                  </a:lnTo>
                  <a:lnTo>
                    <a:pt x="61136" y="10377"/>
                  </a:lnTo>
                  <a:lnTo>
                    <a:pt x="68812" y="21640"/>
                  </a:lnTo>
                  <a:lnTo>
                    <a:pt x="71628" y="35433"/>
                  </a:lnTo>
                  <a:lnTo>
                    <a:pt x="68812" y="49225"/>
                  </a:lnTo>
                  <a:lnTo>
                    <a:pt x="61136" y="60488"/>
                  </a:lnTo>
                  <a:lnTo>
                    <a:pt x="49752" y="68081"/>
                  </a:lnTo>
                  <a:lnTo>
                    <a:pt x="35814" y="70866"/>
                  </a:lnTo>
                  <a:lnTo>
                    <a:pt x="21875" y="68081"/>
                  </a:lnTo>
                  <a:lnTo>
                    <a:pt x="10491" y="60488"/>
                  </a:lnTo>
                  <a:lnTo>
                    <a:pt x="2815" y="49225"/>
                  </a:lnTo>
                  <a:lnTo>
                    <a:pt x="0" y="35433"/>
                  </a:lnTo>
                  <a:close/>
                </a:path>
              </a:pathLst>
            </a:custGeom>
            <a:ln w="99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6299835" y="3149726"/>
              <a:ext cx="71120" cy="71755"/>
            </a:xfrm>
            <a:custGeom>
              <a:avLst/>
              <a:gdLst/>
              <a:ahLst/>
              <a:cxnLst/>
              <a:rect l="l" t="t" r="r" b="b"/>
              <a:pathLst>
                <a:path w="71120" h="71755">
                  <a:moveTo>
                    <a:pt x="35433" y="0"/>
                  </a:moveTo>
                  <a:lnTo>
                    <a:pt x="21640" y="2815"/>
                  </a:lnTo>
                  <a:lnTo>
                    <a:pt x="10377" y="10491"/>
                  </a:lnTo>
                  <a:lnTo>
                    <a:pt x="2784" y="21875"/>
                  </a:lnTo>
                  <a:lnTo>
                    <a:pt x="0" y="35813"/>
                  </a:lnTo>
                  <a:lnTo>
                    <a:pt x="2784" y="49752"/>
                  </a:lnTo>
                  <a:lnTo>
                    <a:pt x="10377" y="61136"/>
                  </a:lnTo>
                  <a:lnTo>
                    <a:pt x="21640" y="68812"/>
                  </a:lnTo>
                  <a:lnTo>
                    <a:pt x="35433" y="71627"/>
                  </a:lnTo>
                  <a:lnTo>
                    <a:pt x="49225" y="68812"/>
                  </a:lnTo>
                  <a:lnTo>
                    <a:pt x="60488" y="61136"/>
                  </a:lnTo>
                  <a:lnTo>
                    <a:pt x="68081" y="49752"/>
                  </a:lnTo>
                  <a:lnTo>
                    <a:pt x="70866" y="35813"/>
                  </a:lnTo>
                  <a:lnTo>
                    <a:pt x="68081" y="21875"/>
                  </a:lnTo>
                  <a:lnTo>
                    <a:pt x="60488" y="10491"/>
                  </a:lnTo>
                  <a:lnTo>
                    <a:pt x="49225" y="2815"/>
                  </a:lnTo>
                  <a:lnTo>
                    <a:pt x="35433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6299835" y="3149726"/>
              <a:ext cx="71120" cy="71755"/>
            </a:xfrm>
            <a:custGeom>
              <a:avLst/>
              <a:gdLst/>
              <a:ahLst/>
              <a:cxnLst/>
              <a:rect l="l" t="t" r="r" b="b"/>
              <a:pathLst>
                <a:path w="71120" h="71755">
                  <a:moveTo>
                    <a:pt x="0" y="35813"/>
                  </a:moveTo>
                  <a:lnTo>
                    <a:pt x="2784" y="21875"/>
                  </a:lnTo>
                  <a:lnTo>
                    <a:pt x="10377" y="10491"/>
                  </a:lnTo>
                  <a:lnTo>
                    <a:pt x="21640" y="2815"/>
                  </a:lnTo>
                  <a:lnTo>
                    <a:pt x="35433" y="0"/>
                  </a:lnTo>
                  <a:lnTo>
                    <a:pt x="49225" y="2815"/>
                  </a:lnTo>
                  <a:lnTo>
                    <a:pt x="60488" y="10491"/>
                  </a:lnTo>
                  <a:lnTo>
                    <a:pt x="68081" y="21875"/>
                  </a:lnTo>
                  <a:lnTo>
                    <a:pt x="70866" y="35813"/>
                  </a:lnTo>
                  <a:lnTo>
                    <a:pt x="68081" y="49752"/>
                  </a:lnTo>
                  <a:lnTo>
                    <a:pt x="60488" y="61136"/>
                  </a:lnTo>
                  <a:lnTo>
                    <a:pt x="49225" y="68812"/>
                  </a:lnTo>
                  <a:lnTo>
                    <a:pt x="35433" y="71627"/>
                  </a:lnTo>
                  <a:lnTo>
                    <a:pt x="21640" y="68812"/>
                  </a:lnTo>
                  <a:lnTo>
                    <a:pt x="10377" y="61136"/>
                  </a:lnTo>
                  <a:lnTo>
                    <a:pt x="2784" y="49752"/>
                  </a:lnTo>
                  <a:lnTo>
                    <a:pt x="0" y="35813"/>
                  </a:lnTo>
                  <a:close/>
                </a:path>
              </a:pathLst>
            </a:custGeom>
            <a:ln w="99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2" name="object 6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783073" y="3144773"/>
              <a:ext cx="81533" cy="81533"/>
            </a:xfrm>
            <a:prstGeom prst="rect">
              <a:avLst/>
            </a:prstGeom>
          </p:spPr>
        </p:pic>
        <p:pic>
          <p:nvPicPr>
            <p:cNvPr id="63" name="object 6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86150" y="4369307"/>
              <a:ext cx="81533" cy="80771"/>
            </a:xfrm>
            <a:prstGeom prst="rect">
              <a:avLst/>
            </a:prstGeom>
          </p:spPr>
        </p:pic>
        <p:pic>
          <p:nvPicPr>
            <p:cNvPr id="64" name="object 6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86150" y="3073907"/>
              <a:ext cx="81533" cy="80772"/>
            </a:xfrm>
            <a:prstGeom prst="rect">
              <a:avLst/>
            </a:prstGeom>
          </p:spPr>
        </p:pic>
        <p:sp>
          <p:nvSpPr>
            <p:cNvPr id="65" name="object 65" descr=""/>
            <p:cNvSpPr/>
            <p:nvPr/>
          </p:nvSpPr>
          <p:spPr>
            <a:xfrm>
              <a:off x="5435726" y="4302632"/>
              <a:ext cx="71755" cy="71755"/>
            </a:xfrm>
            <a:custGeom>
              <a:avLst/>
              <a:gdLst/>
              <a:ahLst/>
              <a:cxnLst/>
              <a:rect l="l" t="t" r="r" b="b"/>
              <a:pathLst>
                <a:path w="71754" h="71754">
                  <a:moveTo>
                    <a:pt x="35814" y="0"/>
                  </a:moveTo>
                  <a:lnTo>
                    <a:pt x="21875" y="2815"/>
                  </a:lnTo>
                  <a:lnTo>
                    <a:pt x="10491" y="10491"/>
                  </a:lnTo>
                  <a:lnTo>
                    <a:pt x="2815" y="21875"/>
                  </a:lnTo>
                  <a:lnTo>
                    <a:pt x="0" y="35813"/>
                  </a:lnTo>
                  <a:lnTo>
                    <a:pt x="2815" y="49752"/>
                  </a:lnTo>
                  <a:lnTo>
                    <a:pt x="10491" y="61136"/>
                  </a:lnTo>
                  <a:lnTo>
                    <a:pt x="21875" y="68812"/>
                  </a:lnTo>
                  <a:lnTo>
                    <a:pt x="35814" y="71627"/>
                  </a:lnTo>
                  <a:lnTo>
                    <a:pt x="49752" y="68812"/>
                  </a:lnTo>
                  <a:lnTo>
                    <a:pt x="61136" y="61136"/>
                  </a:lnTo>
                  <a:lnTo>
                    <a:pt x="68812" y="49752"/>
                  </a:lnTo>
                  <a:lnTo>
                    <a:pt x="71628" y="35813"/>
                  </a:lnTo>
                  <a:lnTo>
                    <a:pt x="68812" y="21875"/>
                  </a:lnTo>
                  <a:lnTo>
                    <a:pt x="61136" y="10491"/>
                  </a:lnTo>
                  <a:lnTo>
                    <a:pt x="49752" y="2815"/>
                  </a:lnTo>
                  <a:lnTo>
                    <a:pt x="35814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5435726" y="4302632"/>
              <a:ext cx="71755" cy="71755"/>
            </a:xfrm>
            <a:custGeom>
              <a:avLst/>
              <a:gdLst/>
              <a:ahLst/>
              <a:cxnLst/>
              <a:rect l="l" t="t" r="r" b="b"/>
              <a:pathLst>
                <a:path w="71754" h="71754">
                  <a:moveTo>
                    <a:pt x="0" y="35813"/>
                  </a:moveTo>
                  <a:lnTo>
                    <a:pt x="2815" y="21875"/>
                  </a:lnTo>
                  <a:lnTo>
                    <a:pt x="10491" y="10491"/>
                  </a:lnTo>
                  <a:lnTo>
                    <a:pt x="21875" y="2815"/>
                  </a:lnTo>
                  <a:lnTo>
                    <a:pt x="35814" y="0"/>
                  </a:lnTo>
                  <a:lnTo>
                    <a:pt x="49752" y="2815"/>
                  </a:lnTo>
                  <a:lnTo>
                    <a:pt x="61136" y="10491"/>
                  </a:lnTo>
                  <a:lnTo>
                    <a:pt x="68812" y="21875"/>
                  </a:lnTo>
                  <a:lnTo>
                    <a:pt x="71628" y="35813"/>
                  </a:lnTo>
                  <a:lnTo>
                    <a:pt x="68812" y="49752"/>
                  </a:lnTo>
                  <a:lnTo>
                    <a:pt x="61136" y="61136"/>
                  </a:lnTo>
                  <a:lnTo>
                    <a:pt x="49752" y="68812"/>
                  </a:lnTo>
                  <a:lnTo>
                    <a:pt x="35814" y="71627"/>
                  </a:lnTo>
                  <a:lnTo>
                    <a:pt x="21875" y="68812"/>
                  </a:lnTo>
                  <a:lnTo>
                    <a:pt x="10491" y="61136"/>
                  </a:lnTo>
                  <a:lnTo>
                    <a:pt x="2815" y="49752"/>
                  </a:lnTo>
                  <a:lnTo>
                    <a:pt x="0" y="35813"/>
                  </a:lnTo>
                  <a:close/>
                </a:path>
              </a:pathLst>
            </a:custGeom>
            <a:ln w="99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7" name="object 67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15127" y="3937254"/>
              <a:ext cx="81533" cy="81533"/>
            </a:xfrm>
            <a:prstGeom prst="rect">
              <a:avLst/>
            </a:prstGeom>
          </p:spPr>
        </p:pic>
        <p:pic>
          <p:nvPicPr>
            <p:cNvPr id="68" name="object 68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927854" y="4945379"/>
              <a:ext cx="81533" cy="81533"/>
            </a:xfrm>
            <a:prstGeom prst="rect">
              <a:avLst/>
            </a:prstGeom>
          </p:spPr>
        </p:pic>
        <p:pic>
          <p:nvPicPr>
            <p:cNvPr id="69" name="object 6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38899" y="3289554"/>
              <a:ext cx="81533" cy="81533"/>
            </a:xfrm>
            <a:prstGeom prst="rect">
              <a:avLst/>
            </a:prstGeom>
          </p:spPr>
        </p:pic>
        <p:sp>
          <p:nvSpPr>
            <p:cNvPr id="70" name="object 70" descr=""/>
            <p:cNvSpPr/>
            <p:nvPr/>
          </p:nvSpPr>
          <p:spPr>
            <a:xfrm>
              <a:off x="2051303" y="4949952"/>
              <a:ext cx="863600" cy="863600"/>
            </a:xfrm>
            <a:custGeom>
              <a:avLst/>
              <a:gdLst/>
              <a:ahLst/>
              <a:cxnLst/>
              <a:rect l="l" t="t" r="r" b="b"/>
              <a:pathLst>
                <a:path w="863600" h="863600">
                  <a:moveTo>
                    <a:pt x="0" y="431673"/>
                  </a:moveTo>
                  <a:lnTo>
                    <a:pt x="2533" y="384637"/>
                  </a:lnTo>
                  <a:lnTo>
                    <a:pt x="9956" y="339069"/>
                  </a:lnTo>
                  <a:lnTo>
                    <a:pt x="22007" y="295231"/>
                  </a:lnTo>
                  <a:lnTo>
                    <a:pt x="38421" y="253387"/>
                  </a:lnTo>
                  <a:lnTo>
                    <a:pt x="58936" y="213800"/>
                  </a:lnTo>
                  <a:lnTo>
                    <a:pt x="83288" y="176733"/>
                  </a:lnTo>
                  <a:lnTo>
                    <a:pt x="111214" y="142450"/>
                  </a:lnTo>
                  <a:lnTo>
                    <a:pt x="142450" y="111214"/>
                  </a:lnTo>
                  <a:lnTo>
                    <a:pt x="176733" y="83288"/>
                  </a:lnTo>
                  <a:lnTo>
                    <a:pt x="213800" y="58936"/>
                  </a:lnTo>
                  <a:lnTo>
                    <a:pt x="253387" y="38421"/>
                  </a:lnTo>
                  <a:lnTo>
                    <a:pt x="295231" y="22007"/>
                  </a:lnTo>
                  <a:lnTo>
                    <a:pt x="339069" y="9956"/>
                  </a:lnTo>
                  <a:lnTo>
                    <a:pt x="384637" y="2533"/>
                  </a:lnTo>
                  <a:lnTo>
                    <a:pt x="431673" y="0"/>
                  </a:lnTo>
                  <a:lnTo>
                    <a:pt x="478708" y="2533"/>
                  </a:lnTo>
                  <a:lnTo>
                    <a:pt x="524276" y="9956"/>
                  </a:lnTo>
                  <a:lnTo>
                    <a:pt x="568114" y="22007"/>
                  </a:lnTo>
                  <a:lnTo>
                    <a:pt x="609958" y="38421"/>
                  </a:lnTo>
                  <a:lnTo>
                    <a:pt x="649545" y="58936"/>
                  </a:lnTo>
                  <a:lnTo>
                    <a:pt x="686612" y="83288"/>
                  </a:lnTo>
                  <a:lnTo>
                    <a:pt x="720895" y="111214"/>
                  </a:lnTo>
                  <a:lnTo>
                    <a:pt x="752131" y="142450"/>
                  </a:lnTo>
                  <a:lnTo>
                    <a:pt x="780057" y="176733"/>
                  </a:lnTo>
                  <a:lnTo>
                    <a:pt x="804409" y="213800"/>
                  </a:lnTo>
                  <a:lnTo>
                    <a:pt x="824924" y="253387"/>
                  </a:lnTo>
                  <a:lnTo>
                    <a:pt x="841338" y="295231"/>
                  </a:lnTo>
                  <a:lnTo>
                    <a:pt x="853389" y="339069"/>
                  </a:lnTo>
                  <a:lnTo>
                    <a:pt x="860812" y="384637"/>
                  </a:lnTo>
                  <a:lnTo>
                    <a:pt x="863346" y="431673"/>
                  </a:lnTo>
                  <a:lnTo>
                    <a:pt x="860812" y="478708"/>
                  </a:lnTo>
                  <a:lnTo>
                    <a:pt x="853389" y="524276"/>
                  </a:lnTo>
                  <a:lnTo>
                    <a:pt x="841338" y="568114"/>
                  </a:lnTo>
                  <a:lnTo>
                    <a:pt x="824924" y="609958"/>
                  </a:lnTo>
                  <a:lnTo>
                    <a:pt x="804409" y="649545"/>
                  </a:lnTo>
                  <a:lnTo>
                    <a:pt x="780057" y="686612"/>
                  </a:lnTo>
                  <a:lnTo>
                    <a:pt x="752131" y="720895"/>
                  </a:lnTo>
                  <a:lnTo>
                    <a:pt x="720895" y="752131"/>
                  </a:lnTo>
                  <a:lnTo>
                    <a:pt x="686612" y="780057"/>
                  </a:lnTo>
                  <a:lnTo>
                    <a:pt x="649545" y="804409"/>
                  </a:lnTo>
                  <a:lnTo>
                    <a:pt x="609958" y="824924"/>
                  </a:lnTo>
                  <a:lnTo>
                    <a:pt x="568114" y="841338"/>
                  </a:lnTo>
                  <a:lnTo>
                    <a:pt x="524276" y="853389"/>
                  </a:lnTo>
                  <a:lnTo>
                    <a:pt x="478708" y="860812"/>
                  </a:lnTo>
                  <a:lnTo>
                    <a:pt x="431673" y="863346"/>
                  </a:lnTo>
                  <a:lnTo>
                    <a:pt x="384637" y="860812"/>
                  </a:lnTo>
                  <a:lnTo>
                    <a:pt x="339069" y="853389"/>
                  </a:lnTo>
                  <a:lnTo>
                    <a:pt x="295231" y="841338"/>
                  </a:lnTo>
                  <a:lnTo>
                    <a:pt x="253387" y="824924"/>
                  </a:lnTo>
                  <a:lnTo>
                    <a:pt x="213800" y="804409"/>
                  </a:lnTo>
                  <a:lnTo>
                    <a:pt x="176733" y="780057"/>
                  </a:lnTo>
                  <a:lnTo>
                    <a:pt x="142450" y="752131"/>
                  </a:lnTo>
                  <a:lnTo>
                    <a:pt x="111214" y="720895"/>
                  </a:lnTo>
                  <a:lnTo>
                    <a:pt x="83288" y="686612"/>
                  </a:lnTo>
                  <a:lnTo>
                    <a:pt x="58936" y="649545"/>
                  </a:lnTo>
                  <a:lnTo>
                    <a:pt x="38421" y="609958"/>
                  </a:lnTo>
                  <a:lnTo>
                    <a:pt x="22007" y="568114"/>
                  </a:lnTo>
                  <a:lnTo>
                    <a:pt x="9956" y="524276"/>
                  </a:lnTo>
                  <a:lnTo>
                    <a:pt x="2533" y="478708"/>
                  </a:lnTo>
                  <a:lnTo>
                    <a:pt x="0" y="431673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2708175" y="1666986"/>
              <a:ext cx="1203960" cy="2368550"/>
            </a:xfrm>
            <a:custGeom>
              <a:avLst/>
              <a:gdLst/>
              <a:ahLst/>
              <a:cxnLst/>
              <a:rect l="l" t="t" r="r" b="b"/>
              <a:pathLst>
                <a:path w="1203960" h="2368550">
                  <a:moveTo>
                    <a:pt x="76503" y="1053202"/>
                  </a:moveTo>
                  <a:lnTo>
                    <a:pt x="92814" y="990884"/>
                  </a:lnTo>
                  <a:lnTo>
                    <a:pt x="110346" y="929773"/>
                  </a:lnTo>
                  <a:lnTo>
                    <a:pt x="129041" y="869941"/>
                  </a:lnTo>
                  <a:lnTo>
                    <a:pt x="148843" y="811460"/>
                  </a:lnTo>
                  <a:lnTo>
                    <a:pt x="169695" y="754403"/>
                  </a:lnTo>
                  <a:lnTo>
                    <a:pt x="191541" y="698841"/>
                  </a:lnTo>
                  <a:lnTo>
                    <a:pt x="214324" y="644847"/>
                  </a:lnTo>
                  <a:lnTo>
                    <a:pt x="237988" y="592494"/>
                  </a:lnTo>
                  <a:lnTo>
                    <a:pt x="262476" y="541853"/>
                  </a:lnTo>
                  <a:lnTo>
                    <a:pt x="287732" y="492997"/>
                  </a:lnTo>
                  <a:lnTo>
                    <a:pt x="313698" y="445999"/>
                  </a:lnTo>
                  <a:lnTo>
                    <a:pt x="340318" y="400929"/>
                  </a:lnTo>
                  <a:lnTo>
                    <a:pt x="367537" y="357862"/>
                  </a:lnTo>
                  <a:lnTo>
                    <a:pt x="395296" y="316868"/>
                  </a:lnTo>
                  <a:lnTo>
                    <a:pt x="423540" y="278021"/>
                  </a:lnTo>
                  <a:lnTo>
                    <a:pt x="452212" y="241393"/>
                  </a:lnTo>
                  <a:lnTo>
                    <a:pt x="481255" y="207055"/>
                  </a:lnTo>
                  <a:lnTo>
                    <a:pt x="510613" y="175080"/>
                  </a:lnTo>
                  <a:lnTo>
                    <a:pt x="540229" y="145541"/>
                  </a:lnTo>
                  <a:lnTo>
                    <a:pt x="570047" y="118510"/>
                  </a:lnTo>
                  <a:lnTo>
                    <a:pt x="600010" y="94058"/>
                  </a:lnTo>
                  <a:lnTo>
                    <a:pt x="660145" y="53184"/>
                  </a:lnTo>
                  <a:lnTo>
                    <a:pt x="720181" y="23498"/>
                  </a:lnTo>
                  <a:lnTo>
                    <a:pt x="779666" y="5577"/>
                  </a:lnTo>
                  <a:lnTo>
                    <a:pt x="838146" y="0"/>
                  </a:lnTo>
                  <a:lnTo>
                    <a:pt x="866869" y="2021"/>
                  </a:lnTo>
                  <a:lnTo>
                    <a:pt x="922660" y="15931"/>
                  </a:lnTo>
                  <a:lnTo>
                    <a:pt x="974085" y="42354"/>
                  </a:lnTo>
                  <a:lnTo>
                    <a:pt x="1020665" y="80509"/>
                  </a:lnTo>
                  <a:lnTo>
                    <a:pt x="1062273" y="129672"/>
                  </a:lnTo>
                  <a:lnTo>
                    <a:pt x="1098779" y="189121"/>
                  </a:lnTo>
                  <a:lnTo>
                    <a:pt x="1130056" y="258133"/>
                  </a:lnTo>
                  <a:lnTo>
                    <a:pt x="1143693" y="295999"/>
                  </a:lnTo>
                  <a:lnTo>
                    <a:pt x="1155975" y="335984"/>
                  </a:lnTo>
                  <a:lnTo>
                    <a:pt x="1166886" y="377999"/>
                  </a:lnTo>
                  <a:lnTo>
                    <a:pt x="1176409" y="421952"/>
                  </a:lnTo>
                  <a:lnTo>
                    <a:pt x="1184529" y="467754"/>
                  </a:lnTo>
                  <a:lnTo>
                    <a:pt x="1191230" y="515313"/>
                  </a:lnTo>
                  <a:lnTo>
                    <a:pt x="1196495" y="564541"/>
                  </a:lnTo>
                  <a:lnTo>
                    <a:pt x="1200308" y="615345"/>
                  </a:lnTo>
                  <a:lnTo>
                    <a:pt x="1202654" y="667637"/>
                  </a:lnTo>
                  <a:lnTo>
                    <a:pt x="1203516" y="721325"/>
                  </a:lnTo>
                  <a:lnTo>
                    <a:pt x="1202879" y="776319"/>
                  </a:lnTo>
                  <a:lnTo>
                    <a:pt x="1200726" y="832528"/>
                  </a:lnTo>
                  <a:lnTo>
                    <a:pt x="1197042" y="889863"/>
                  </a:lnTo>
                  <a:lnTo>
                    <a:pt x="1191810" y="948233"/>
                  </a:lnTo>
                  <a:lnTo>
                    <a:pt x="1185015" y="1007548"/>
                  </a:lnTo>
                  <a:lnTo>
                    <a:pt x="1176639" y="1067717"/>
                  </a:lnTo>
                  <a:lnTo>
                    <a:pt x="1166668" y="1128650"/>
                  </a:lnTo>
                  <a:lnTo>
                    <a:pt x="1155086" y="1190256"/>
                  </a:lnTo>
                  <a:lnTo>
                    <a:pt x="1141876" y="1252445"/>
                  </a:lnTo>
                  <a:lnTo>
                    <a:pt x="1127022" y="1315127"/>
                  </a:lnTo>
                  <a:lnTo>
                    <a:pt x="1110710" y="1377445"/>
                  </a:lnTo>
                  <a:lnTo>
                    <a:pt x="1093179" y="1438556"/>
                  </a:lnTo>
                  <a:lnTo>
                    <a:pt x="1074484" y="1498388"/>
                  </a:lnTo>
                  <a:lnTo>
                    <a:pt x="1054682" y="1556869"/>
                  </a:lnTo>
                  <a:lnTo>
                    <a:pt x="1033829" y="1613926"/>
                  </a:lnTo>
                  <a:lnTo>
                    <a:pt x="1011983" y="1669488"/>
                  </a:lnTo>
                  <a:lnTo>
                    <a:pt x="989200" y="1723482"/>
                  </a:lnTo>
                  <a:lnTo>
                    <a:pt x="965536" y="1775835"/>
                  </a:lnTo>
                  <a:lnTo>
                    <a:pt x="941048" y="1826476"/>
                  </a:lnTo>
                  <a:lnTo>
                    <a:pt x="915793" y="1875332"/>
                  </a:lnTo>
                  <a:lnTo>
                    <a:pt x="889826" y="1922330"/>
                  </a:lnTo>
                  <a:lnTo>
                    <a:pt x="863205" y="1967400"/>
                  </a:lnTo>
                  <a:lnTo>
                    <a:pt x="835987" y="2010467"/>
                  </a:lnTo>
                  <a:lnTo>
                    <a:pt x="808227" y="2051461"/>
                  </a:lnTo>
                  <a:lnTo>
                    <a:pt x="779983" y="2090308"/>
                  </a:lnTo>
                  <a:lnTo>
                    <a:pt x="751311" y="2126936"/>
                  </a:lnTo>
                  <a:lnTo>
                    <a:pt x="722267" y="2161274"/>
                  </a:lnTo>
                  <a:lnTo>
                    <a:pt x="692909" y="2193249"/>
                  </a:lnTo>
                  <a:lnTo>
                    <a:pt x="663292" y="2222788"/>
                  </a:lnTo>
                  <a:lnTo>
                    <a:pt x="633474" y="2249819"/>
                  </a:lnTo>
                  <a:lnTo>
                    <a:pt x="603510" y="2274271"/>
                  </a:lnTo>
                  <a:lnTo>
                    <a:pt x="543374" y="2315145"/>
                  </a:lnTo>
                  <a:lnTo>
                    <a:pt x="483337" y="2344831"/>
                  </a:lnTo>
                  <a:lnTo>
                    <a:pt x="423850" y="2362752"/>
                  </a:lnTo>
                  <a:lnTo>
                    <a:pt x="365368" y="2368329"/>
                  </a:lnTo>
                  <a:lnTo>
                    <a:pt x="336644" y="2366308"/>
                  </a:lnTo>
                  <a:lnTo>
                    <a:pt x="280852" y="2352398"/>
                  </a:lnTo>
                  <a:lnTo>
                    <a:pt x="229427" y="2325975"/>
                  </a:lnTo>
                  <a:lnTo>
                    <a:pt x="182847" y="2287819"/>
                  </a:lnTo>
                  <a:lnTo>
                    <a:pt x="141239" y="2238655"/>
                  </a:lnTo>
                  <a:lnTo>
                    <a:pt x="104733" y="2179205"/>
                  </a:lnTo>
                  <a:lnTo>
                    <a:pt x="73457" y="2110193"/>
                  </a:lnTo>
                  <a:lnTo>
                    <a:pt x="59819" y="2072326"/>
                  </a:lnTo>
                  <a:lnTo>
                    <a:pt x="47537" y="2032341"/>
                  </a:lnTo>
                  <a:lnTo>
                    <a:pt x="36627" y="1990326"/>
                  </a:lnTo>
                  <a:lnTo>
                    <a:pt x="27104" y="1946372"/>
                  </a:lnTo>
                  <a:lnTo>
                    <a:pt x="18984" y="1900570"/>
                  </a:lnTo>
                  <a:lnTo>
                    <a:pt x="12284" y="1853010"/>
                  </a:lnTo>
                  <a:lnTo>
                    <a:pt x="7020" y="1803783"/>
                  </a:lnTo>
                  <a:lnTo>
                    <a:pt x="3207" y="1752978"/>
                  </a:lnTo>
                  <a:lnTo>
                    <a:pt x="861" y="1700687"/>
                  </a:lnTo>
                  <a:lnTo>
                    <a:pt x="0" y="1646999"/>
                  </a:lnTo>
                  <a:lnTo>
                    <a:pt x="637" y="1592005"/>
                  </a:lnTo>
                  <a:lnTo>
                    <a:pt x="2791" y="1535795"/>
                  </a:lnTo>
                  <a:lnTo>
                    <a:pt x="6476" y="1478461"/>
                  </a:lnTo>
                  <a:lnTo>
                    <a:pt x="11708" y="1420091"/>
                  </a:lnTo>
                  <a:lnTo>
                    <a:pt x="18505" y="1360777"/>
                  </a:lnTo>
                  <a:lnTo>
                    <a:pt x="26881" y="1300608"/>
                  </a:lnTo>
                  <a:lnTo>
                    <a:pt x="36853" y="1239676"/>
                  </a:lnTo>
                  <a:lnTo>
                    <a:pt x="48436" y="1178071"/>
                  </a:lnTo>
                  <a:lnTo>
                    <a:pt x="61648" y="1115883"/>
                  </a:lnTo>
                  <a:lnTo>
                    <a:pt x="76503" y="1053202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2" name="object 72" descr=""/>
          <p:cNvSpPr txBox="1"/>
          <p:nvPr/>
        </p:nvSpPr>
        <p:spPr>
          <a:xfrm>
            <a:off x="402574" y="5366364"/>
            <a:ext cx="1666875" cy="1092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9812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latin typeface="Arial MT"/>
                <a:cs typeface="Arial MT"/>
              </a:rPr>
              <a:t>Les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espaces</a:t>
            </a:r>
            <a:r>
              <a:rPr dirty="0" sz="1000" spc="-3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de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la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Guerre Civile.</a:t>
            </a:r>
            <a:endParaRPr sz="1000">
              <a:latin typeface="Arial MT"/>
              <a:cs typeface="Arial MT"/>
            </a:endParaRPr>
          </a:p>
          <a:p>
            <a:pPr marL="12700" marR="5080">
              <a:lnSpc>
                <a:spcPct val="100000"/>
              </a:lnSpc>
            </a:pPr>
            <a:r>
              <a:rPr dirty="0" sz="1000">
                <a:latin typeface="Arial MT"/>
                <a:cs typeface="Arial MT"/>
              </a:rPr>
              <a:t>Les</a:t>
            </a:r>
            <a:r>
              <a:rPr dirty="0" sz="1000" spc="-3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espaces</a:t>
            </a:r>
            <a:r>
              <a:rPr dirty="0" sz="1000" spc="-3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de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la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Bataille</a:t>
            </a:r>
            <a:r>
              <a:rPr dirty="0" sz="1000" spc="-25">
                <a:latin typeface="Arial MT"/>
                <a:cs typeface="Arial MT"/>
              </a:rPr>
              <a:t> de </a:t>
            </a:r>
            <a:r>
              <a:rPr dirty="0" sz="1000" spc="-10">
                <a:latin typeface="Arial MT"/>
                <a:cs typeface="Arial MT"/>
              </a:rPr>
              <a:t>l’Èbre</a:t>
            </a:r>
            <a:endParaRPr sz="1000">
              <a:latin typeface="Arial MT"/>
              <a:cs typeface="Arial MT"/>
            </a:endParaRPr>
          </a:p>
          <a:p>
            <a:pPr marL="12700" marR="276860">
              <a:lnSpc>
                <a:spcPct val="100000"/>
              </a:lnSpc>
            </a:pPr>
            <a:r>
              <a:rPr dirty="0" sz="1000" b="1">
                <a:latin typeface="Arial"/>
                <a:cs typeface="Arial"/>
              </a:rPr>
              <a:t>Centre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d’Interprétation </a:t>
            </a:r>
            <a:r>
              <a:rPr dirty="0" sz="1000" b="1" i="1">
                <a:latin typeface="Arial"/>
                <a:cs typeface="Arial"/>
              </a:rPr>
              <a:t>115</a:t>
            </a:r>
            <a:r>
              <a:rPr dirty="0" sz="1000" spc="-25" b="1" i="1">
                <a:latin typeface="Arial"/>
                <a:cs typeface="Arial"/>
              </a:rPr>
              <a:t> </a:t>
            </a:r>
            <a:r>
              <a:rPr dirty="0" sz="1000" b="1" i="1">
                <a:latin typeface="Arial"/>
                <a:cs typeface="Arial"/>
              </a:rPr>
              <a:t>Jours</a:t>
            </a:r>
            <a:r>
              <a:rPr dirty="0" sz="1000" spc="-15" b="1" i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à</a:t>
            </a:r>
            <a:r>
              <a:rPr dirty="0" sz="1000" spc="-10" b="1">
                <a:latin typeface="Arial"/>
                <a:cs typeface="Arial"/>
              </a:rPr>
              <a:t> Corbera d’Èbre.</a:t>
            </a:r>
            <a:endParaRPr sz="1000">
              <a:latin typeface="Arial"/>
              <a:cs typeface="Arial"/>
            </a:endParaRPr>
          </a:p>
        </p:txBody>
      </p:sp>
      <p:sp>
        <p:nvSpPr>
          <p:cNvPr id="73" name="object 73" descr=""/>
          <p:cNvSpPr txBox="1"/>
          <p:nvPr/>
        </p:nvSpPr>
        <p:spPr>
          <a:xfrm>
            <a:off x="473964" y="2367878"/>
            <a:ext cx="2154555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latin typeface="Arial MT"/>
                <a:cs typeface="Arial MT"/>
              </a:rPr>
              <a:t>Les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espaces</a:t>
            </a:r>
            <a:r>
              <a:rPr dirty="0" sz="1000" spc="-3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de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la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Guerre</a:t>
            </a:r>
            <a:r>
              <a:rPr dirty="0" sz="1000" spc="-30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Civile</a:t>
            </a:r>
            <a:endParaRPr sz="1000">
              <a:latin typeface="Arial MT"/>
              <a:cs typeface="Arial MT"/>
            </a:endParaRPr>
          </a:p>
          <a:p>
            <a:pPr marL="12700" marR="57785">
              <a:lnSpc>
                <a:spcPct val="100000"/>
              </a:lnSpc>
            </a:pPr>
            <a:r>
              <a:rPr dirty="0" sz="1000">
                <a:latin typeface="Arial MT"/>
                <a:cs typeface="Arial MT"/>
              </a:rPr>
              <a:t>Les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espaces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du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Front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du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Sègre</a:t>
            </a:r>
            <a:r>
              <a:rPr dirty="0" sz="1000" spc="-3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et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25">
                <a:latin typeface="Arial MT"/>
                <a:cs typeface="Arial MT"/>
              </a:rPr>
              <a:t>du </a:t>
            </a:r>
            <a:r>
              <a:rPr dirty="0" sz="1000" spc="-10">
                <a:latin typeface="Arial MT"/>
                <a:cs typeface="Arial MT"/>
              </a:rPr>
              <a:t>Pallars</a:t>
            </a:r>
            <a:endParaRPr sz="1000">
              <a:latin typeface="Arial MT"/>
              <a:cs typeface="Arial MT"/>
            </a:endParaRPr>
          </a:p>
          <a:p>
            <a:pPr marL="12700" marR="5080">
              <a:lnSpc>
                <a:spcPct val="100000"/>
              </a:lnSpc>
            </a:pPr>
            <a:r>
              <a:rPr dirty="0" sz="1000">
                <a:latin typeface="Arial MT"/>
                <a:cs typeface="Arial MT"/>
              </a:rPr>
              <a:t>Centre</a:t>
            </a:r>
            <a:r>
              <a:rPr dirty="0" sz="1000" spc="-4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d’interprétation</a:t>
            </a:r>
            <a:r>
              <a:rPr dirty="0" sz="1000" spc="-50">
                <a:latin typeface="Arial MT"/>
                <a:cs typeface="Arial MT"/>
              </a:rPr>
              <a:t> </a:t>
            </a:r>
            <a:r>
              <a:rPr dirty="0" sz="1000" i="1">
                <a:latin typeface="Arial"/>
                <a:cs typeface="Arial"/>
              </a:rPr>
              <a:t>Els</a:t>
            </a:r>
            <a:r>
              <a:rPr dirty="0" sz="1000" spc="-20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Pirineus</a:t>
            </a:r>
            <a:r>
              <a:rPr dirty="0" sz="1000" spc="-45" i="1">
                <a:latin typeface="Arial"/>
                <a:cs typeface="Arial"/>
              </a:rPr>
              <a:t> </a:t>
            </a:r>
            <a:r>
              <a:rPr dirty="0" sz="1000" spc="-25" i="1">
                <a:latin typeface="Arial"/>
                <a:cs typeface="Arial"/>
              </a:rPr>
              <a:t>en </a:t>
            </a:r>
            <a:r>
              <a:rPr dirty="0" sz="1000" i="1">
                <a:latin typeface="Arial"/>
                <a:cs typeface="Arial"/>
              </a:rPr>
              <a:t>Guerra</a:t>
            </a:r>
            <a:r>
              <a:rPr dirty="0" sz="1000" spc="-30" i="1">
                <a:latin typeface="Arial"/>
                <a:cs typeface="Arial"/>
              </a:rPr>
              <a:t> </a:t>
            </a:r>
            <a:r>
              <a:rPr dirty="0" sz="1000">
                <a:latin typeface="Arial MT"/>
                <a:cs typeface="Arial MT"/>
              </a:rPr>
              <a:t>à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La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Pobla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20">
                <a:latin typeface="Arial MT"/>
                <a:cs typeface="Arial MT"/>
              </a:rPr>
              <a:t>Segur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000">
                <a:latin typeface="Arial MT"/>
                <a:cs typeface="Arial MT"/>
              </a:rPr>
              <a:t>Colline</a:t>
            </a:r>
            <a:r>
              <a:rPr dirty="0" sz="1000" spc="-40">
                <a:latin typeface="Arial MT"/>
                <a:cs typeface="Arial MT"/>
              </a:rPr>
              <a:t> </a:t>
            </a:r>
            <a:r>
              <a:rPr dirty="0" sz="1000" i="1">
                <a:latin typeface="Arial"/>
                <a:cs typeface="Arial"/>
              </a:rPr>
              <a:t>Merengue</a:t>
            </a:r>
            <a:r>
              <a:rPr dirty="0" sz="1000" spc="-40" i="1">
                <a:latin typeface="Arial"/>
                <a:cs typeface="Arial"/>
              </a:rPr>
              <a:t> </a:t>
            </a:r>
            <a:r>
              <a:rPr dirty="0" sz="1000" spc="-10">
                <a:latin typeface="Arial MT"/>
                <a:cs typeface="Arial MT"/>
              </a:rPr>
              <a:t>Camarassa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74" name="object 74" descr=""/>
          <p:cNvGrpSpPr/>
          <p:nvPr/>
        </p:nvGrpSpPr>
        <p:grpSpPr>
          <a:xfrm>
            <a:off x="390779" y="1249352"/>
            <a:ext cx="8580120" cy="5138420"/>
            <a:chOff x="390779" y="1249352"/>
            <a:chExt cx="8580120" cy="5138420"/>
          </a:xfrm>
        </p:grpSpPr>
        <p:sp>
          <p:nvSpPr>
            <p:cNvPr id="75" name="object 75" descr=""/>
            <p:cNvSpPr/>
            <p:nvPr/>
          </p:nvSpPr>
          <p:spPr>
            <a:xfrm>
              <a:off x="395859" y="5310758"/>
              <a:ext cx="1656080" cy="1905"/>
            </a:xfrm>
            <a:custGeom>
              <a:avLst/>
              <a:gdLst/>
              <a:ahLst/>
              <a:cxnLst/>
              <a:rect l="l" t="t" r="r" b="b"/>
              <a:pathLst>
                <a:path w="1656080" h="1904">
                  <a:moveTo>
                    <a:pt x="0" y="0"/>
                  </a:moveTo>
                  <a:lnTo>
                    <a:pt x="1655762" y="1587"/>
                  </a:lnTo>
                </a:path>
              </a:pathLst>
            </a:custGeom>
            <a:ln w="9906">
              <a:solidFill>
                <a:srgbClr val="EEECE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467487" y="2358008"/>
              <a:ext cx="2447925" cy="1905"/>
            </a:xfrm>
            <a:custGeom>
              <a:avLst/>
              <a:gdLst/>
              <a:ahLst/>
              <a:cxnLst/>
              <a:rect l="l" t="t" r="r" b="b"/>
              <a:pathLst>
                <a:path w="2447925" h="1905">
                  <a:moveTo>
                    <a:pt x="2447925" y="0"/>
                  </a:moveTo>
                  <a:lnTo>
                    <a:pt x="0" y="1587"/>
                  </a:lnTo>
                </a:path>
              </a:pathLst>
            </a:custGeom>
            <a:ln w="9906">
              <a:solidFill>
                <a:srgbClr val="EEECE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2849536" y="1268402"/>
              <a:ext cx="4516755" cy="1667510"/>
            </a:xfrm>
            <a:custGeom>
              <a:avLst/>
              <a:gdLst/>
              <a:ahLst/>
              <a:cxnLst/>
              <a:rect l="l" t="t" r="r" b="b"/>
              <a:pathLst>
                <a:path w="4516755" h="1667510">
                  <a:moveTo>
                    <a:pt x="5100" y="187368"/>
                  </a:moveTo>
                  <a:lnTo>
                    <a:pt x="28653" y="141295"/>
                  </a:lnTo>
                  <a:lnTo>
                    <a:pt x="70397" y="101796"/>
                  </a:lnTo>
                  <a:lnTo>
                    <a:pt x="107890" y="79094"/>
                  </a:lnTo>
                  <a:lnTo>
                    <a:pt x="152802" y="59281"/>
                  </a:lnTo>
                  <a:lnTo>
                    <a:pt x="204868" y="42344"/>
                  </a:lnTo>
                  <a:lnTo>
                    <a:pt x="263823" y="28269"/>
                  </a:lnTo>
                  <a:lnTo>
                    <a:pt x="329400" y="17043"/>
                  </a:lnTo>
                  <a:lnTo>
                    <a:pt x="401333" y="8653"/>
                  </a:lnTo>
                  <a:lnTo>
                    <a:pt x="439600" y="5518"/>
                  </a:lnTo>
                  <a:lnTo>
                    <a:pt x="479356" y="3086"/>
                  </a:lnTo>
                  <a:lnTo>
                    <a:pt x="520568" y="1357"/>
                  </a:lnTo>
                  <a:lnTo>
                    <a:pt x="563203" y="329"/>
                  </a:lnTo>
                  <a:lnTo>
                    <a:pt x="607228" y="0"/>
                  </a:lnTo>
                  <a:lnTo>
                    <a:pt x="652609" y="368"/>
                  </a:lnTo>
                  <a:lnTo>
                    <a:pt x="699313" y="1431"/>
                  </a:lnTo>
                  <a:lnTo>
                    <a:pt x="747307" y="3189"/>
                  </a:lnTo>
                  <a:lnTo>
                    <a:pt x="796557" y="5640"/>
                  </a:lnTo>
                  <a:lnTo>
                    <a:pt x="847031" y="8781"/>
                  </a:lnTo>
                  <a:lnTo>
                    <a:pt x="898695" y="12611"/>
                  </a:lnTo>
                  <a:lnTo>
                    <a:pt x="951515" y="17129"/>
                  </a:lnTo>
                  <a:lnTo>
                    <a:pt x="1005460" y="22333"/>
                  </a:lnTo>
                  <a:lnTo>
                    <a:pt x="1060494" y="28220"/>
                  </a:lnTo>
                  <a:lnTo>
                    <a:pt x="1116586" y="34791"/>
                  </a:lnTo>
                  <a:lnTo>
                    <a:pt x="1173701" y="42042"/>
                  </a:lnTo>
                  <a:lnTo>
                    <a:pt x="1231808" y="49972"/>
                  </a:lnTo>
                  <a:lnTo>
                    <a:pt x="1290871" y="58580"/>
                  </a:lnTo>
                  <a:lnTo>
                    <a:pt x="1350859" y="67864"/>
                  </a:lnTo>
                  <a:lnTo>
                    <a:pt x="1411737" y="77822"/>
                  </a:lnTo>
                  <a:lnTo>
                    <a:pt x="1473473" y="88453"/>
                  </a:lnTo>
                  <a:lnTo>
                    <a:pt x="1536034" y="99754"/>
                  </a:lnTo>
                  <a:lnTo>
                    <a:pt x="1599385" y="111725"/>
                  </a:lnTo>
                  <a:lnTo>
                    <a:pt x="1663495" y="124364"/>
                  </a:lnTo>
                  <a:lnTo>
                    <a:pt x="1728329" y="137668"/>
                  </a:lnTo>
                  <a:lnTo>
                    <a:pt x="1793854" y="151637"/>
                  </a:lnTo>
                  <a:lnTo>
                    <a:pt x="1860038" y="166268"/>
                  </a:lnTo>
                  <a:lnTo>
                    <a:pt x="1926846" y="181561"/>
                  </a:lnTo>
                  <a:lnTo>
                    <a:pt x="1994246" y="197513"/>
                  </a:lnTo>
                  <a:lnTo>
                    <a:pt x="2062205" y="214122"/>
                  </a:lnTo>
                  <a:lnTo>
                    <a:pt x="2130689" y="231388"/>
                  </a:lnTo>
                  <a:lnTo>
                    <a:pt x="2199664" y="249307"/>
                  </a:lnTo>
                  <a:lnTo>
                    <a:pt x="2269099" y="267880"/>
                  </a:lnTo>
                  <a:lnTo>
                    <a:pt x="2338958" y="287104"/>
                  </a:lnTo>
                  <a:lnTo>
                    <a:pt x="2409210" y="306977"/>
                  </a:lnTo>
                  <a:lnTo>
                    <a:pt x="2479318" y="327351"/>
                  </a:lnTo>
                  <a:lnTo>
                    <a:pt x="2548748" y="348068"/>
                  </a:lnTo>
                  <a:lnTo>
                    <a:pt x="2617473" y="369112"/>
                  </a:lnTo>
                  <a:lnTo>
                    <a:pt x="2685464" y="390467"/>
                  </a:lnTo>
                  <a:lnTo>
                    <a:pt x="2752690" y="412115"/>
                  </a:lnTo>
                  <a:lnTo>
                    <a:pt x="2819123" y="434042"/>
                  </a:lnTo>
                  <a:lnTo>
                    <a:pt x="2884735" y="456231"/>
                  </a:lnTo>
                  <a:lnTo>
                    <a:pt x="2949495" y="478665"/>
                  </a:lnTo>
                  <a:lnTo>
                    <a:pt x="3013375" y="501329"/>
                  </a:lnTo>
                  <a:lnTo>
                    <a:pt x="3076346" y="524206"/>
                  </a:lnTo>
                  <a:lnTo>
                    <a:pt x="3138378" y="547280"/>
                  </a:lnTo>
                  <a:lnTo>
                    <a:pt x="3199443" y="570534"/>
                  </a:lnTo>
                  <a:lnTo>
                    <a:pt x="3259512" y="593954"/>
                  </a:lnTo>
                  <a:lnTo>
                    <a:pt x="3318555" y="617522"/>
                  </a:lnTo>
                  <a:lnTo>
                    <a:pt x="3376543" y="641221"/>
                  </a:lnTo>
                  <a:lnTo>
                    <a:pt x="3433448" y="665037"/>
                  </a:lnTo>
                  <a:lnTo>
                    <a:pt x="3489240" y="688953"/>
                  </a:lnTo>
                  <a:lnTo>
                    <a:pt x="3543890" y="712952"/>
                  </a:lnTo>
                  <a:lnTo>
                    <a:pt x="3597369" y="737018"/>
                  </a:lnTo>
                  <a:lnTo>
                    <a:pt x="3649648" y="761135"/>
                  </a:lnTo>
                  <a:lnTo>
                    <a:pt x="3700698" y="785288"/>
                  </a:lnTo>
                  <a:lnTo>
                    <a:pt x="3750490" y="809458"/>
                  </a:lnTo>
                  <a:lnTo>
                    <a:pt x="3798995" y="833632"/>
                  </a:lnTo>
                  <a:lnTo>
                    <a:pt x="3846183" y="857791"/>
                  </a:lnTo>
                  <a:lnTo>
                    <a:pt x="3892027" y="881921"/>
                  </a:lnTo>
                  <a:lnTo>
                    <a:pt x="3936495" y="906004"/>
                  </a:lnTo>
                  <a:lnTo>
                    <a:pt x="3979561" y="930025"/>
                  </a:lnTo>
                  <a:lnTo>
                    <a:pt x="4021193" y="953967"/>
                  </a:lnTo>
                  <a:lnTo>
                    <a:pt x="4061364" y="977814"/>
                  </a:lnTo>
                  <a:lnTo>
                    <a:pt x="4100045" y="1001551"/>
                  </a:lnTo>
                  <a:lnTo>
                    <a:pt x="4137205" y="1025159"/>
                  </a:lnTo>
                  <a:lnTo>
                    <a:pt x="4172817" y="1048625"/>
                  </a:lnTo>
                  <a:lnTo>
                    <a:pt x="4206851" y="1071931"/>
                  </a:lnTo>
                  <a:lnTo>
                    <a:pt x="4239278" y="1095060"/>
                  </a:lnTo>
                  <a:lnTo>
                    <a:pt x="4270068" y="1117998"/>
                  </a:lnTo>
                  <a:lnTo>
                    <a:pt x="4326625" y="1163232"/>
                  </a:lnTo>
                  <a:lnTo>
                    <a:pt x="4376289" y="1207502"/>
                  </a:lnTo>
                  <a:lnTo>
                    <a:pt x="4418827" y="1250680"/>
                  </a:lnTo>
                  <a:lnTo>
                    <a:pt x="4454007" y="1292635"/>
                  </a:lnTo>
                  <a:lnTo>
                    <a:pt x="4481596" y="1333238"/>
                  </a:lnTo>
                  <a:lnTo>
                    <a:pt x="4501361" y="1372358"/>
                  </a:lnTo>
                  <a:lnTo>
                    <a:pt x="4513070" y="1409867"/>
                  </a:lnTo>
                  <a:lnTo>
                    <a:pt x="4516491" y="1445634"/>
                  </a:lnTo>
                  <a:lnTo>
                    <a:pt x="4515020" y="1462824"/>
                  </a:lnTo>
                  <a:lnTo>
                    <a:pt x="4497754" y="1510977"/>
                  </a:lnTo>
                  <a:lnTo>
                    <a:pt x="4461973" y="1552660"/>
                  </a:lnTo>
                  <a:lnTo>
                    <a:pt x="4428291" y="1576811"/>
                  </a:lnTo>
                  <a:lnTo>
                    <a:pt x="4387055" y="1598066"/>
                  </a:lnTo>
                  <a:lnTo>
                    <a:pt x="4338531" y="1616439"/>
                  </a:lnTo>
                  <a:lnTo>
                    <a:pt x="4282987" y="1631944"/>
                  </a:lnTo>
                  <a:lnTo>
                    <a:pt x="4220688" y="1644592"/>
                  </a:lnTo>
                  <a:lnTo>
                    <a:pt x="4151899" y="1654398"/>
                  </a:lnTo>
                  <a:lnTo>
                    <a:pt x="4076888" y="1661375"/>
                  </a:lnTo>
                  <a:lnTo>
                    <a:pt x="4037131" y="1663806"/>
                  </a:lnTo>
                  <a:lnTo>
                    <a:pt x="3995919" y="1665536"/>
                  </a:lnTo>
                  <a:lnTo>
                    <a:pt x="3953283" y="1666564"/>
                  </a:lnTo>
                  <a:lnTo>
                    <a:pt x="3909258" y="1666893"/>
                  </a:lnTo>
                  <a:lnTo>
                    <a:pt x="3863877" y="1666526"/>
                  </a:lnTo>
                  <a:lnTo>
                    <a:pt x="3817173" y="1665462"/>
                  </a:lnTo>
                  <a:lnTo>
                    <a:pt x="3769179" y="1663704"/>
                  </a:lnTo>
                  <a:lnTo>
                    <a:pt x="3719928" y="1661254"/>
                  </a:lnTo>
                  <a:lnTo>
                    <a:pt x="3669455" y="1658113"/>
                  </a:lnTo>
                  <a:lnTo>
                    <a:pt x="3617791" y="1654283"/>
                  </a:lnTo>
                  <a:lnTo>
                    <a:pt x="3564970" y="1649765"/>
                  </a:lnTo>
                  <a:lnTo>
                    <a:pt x="3511025" y="1644562"/>
                  </a:lnTo>
                  <a:lnTo>
                    <a:pt x="3455991" y="1638674"/>
                  </a:lnTo>
                  <a:lnTo>
                    <a:pt x="3399899" y="1632104"/>
                  </a:lnTo>
                  <a:lnTo>
                    <a:pt x="3342783" y="1624853"/>
                  </a:lnTo>
                  <a:lnTo>
                    <a:pt x="3284677" y="1616923"/>
                  </a:lnTo>
                  <a:lnTo>
                    <a:pt x="3225614" y="1608316"/>
                  </a:lnTo>
                  <a:lnTo>
                    <a:pt x="3165626" y="1599032"/>
                  </a:lnTo>
                  <a:lnTo>
                    <a:pt x="3104748" y="1589074"/>
                  </a:lnTo>
                  <a:lnTo>
                    <a:pt x="3043012" y="1578444"/>
                  </a:lnTo>
                  <a:lnTo>
                    <a:pt x="2980451" y="1567142"/>
                  </a:lnTo>
                  <a:lnTo>
                    <a:pt x="2917100" y="1555172"/>
                  </a:lnTo>
                  <a:lnTo>
                    <a:pt x="2852991" y="1542533"/>
                  </a:lnTo>
                  <a:lnTo>
                    <a:pt x="2788157" y="1529229"/>
                  </a:lnTo>
                  <a:lnTo>
                    <a:pt x="2722632" y="1515261"/>
                  </a:lnTo>
                  <a:lnTo>
                    <a:pt x="2656448" y="1500629"/>
                  </a:lnTo>
                  <a:lnTo>
                    <a:pt x="2589640" y="1485337"/>
                  </a:lnTo>
                  <a:lnTo>
                    <a:pt x="2522241" y="1469385"/>
                  </a:lnTo>
                  <a:lnTo>
                    <a:pt x="2454282" y="1452776"/>
                  </a:lnTo>
                  <a:lnTo>
                    <a:pt x="2385799" y="1435511"/>
                  </a:lnTo>
                  <a:lnTo>
                    <a:pt x="2316824" y="1417591"/>
                  </a:lnTo>
                  <a:lnTo>
                    <a:pt x="2247390" y="1399018"/>
                  </a:lnTo>
                  <a:lnTo>
                    <a:pt x="2177531" y="1379794"/>
                  </a:lnTo>
                  <a:lnTo>
                    <a:pt x="2107280" y="1359921"/>
                  </a:lnTo>
                  <a:lnTo>
                    <a:pt x="2037173" y="1339547"/>
                  </a:lnTo>
                  <a:lnTo>
                    <a:pt x="1967742" y="1318830"/>
                  </a:lnTo>
                  <a:lnTo>
                    <a:pt x="1899017" y="1297786"/>
                  </a:lnTo>
                  <a:lnTo>
                    <a:pt x="1831027" y="1276432"/>
                  </a:lnTo>
                  <a:lnTo>
                    <a:pt x="1763800" y="1254783"/>
                  </a:lnTo>
                  <a:lnTo>
                    <a:pt x="1697367" y="1232856"/>
                  </a:lnTo>
                  <a:lnTo>
                    <a:pt x="1631756" y="1210668"/>
                  </a:lnTo>
                  <a:lnTo>
                    <a:pt x="1566996" y="1188233"/>
                  </a:lnTo>
                  <a:lnTo>
                    <a:pt x="1503116" y="1165570"/>
                  </a:lnTo>
                  <a:lnTo>
                    <a:pt x="1440145" y="1142693"/>
                  </a:lnTo>
                  <a:lnTo>
                    <a:pt x="1378112" y="1119619"/>
                  </a:lnTo>
                  <a:lnTo>
                    <a:pt x="1317047" y="1096364"/>
                  </a:lnTo>
                  <a:lnTo>
                    <a:pt x="1256979" y="1072944"/>
                  </a:lnTo>
                  <a:lnTo>
                    <a:pt x="1197936" y="1049377"/>
                  </a:lnTo>
                  <a:lnTo>
                    <a:pt x="1139947" y="1025677"/>
                  </a:lnTo>
                  <a:lnTo>
                    <a:pt x="1083043" y="1001861"/>
                  </a:lnTo>
                  <a:lnTo>
                    <a:pt x="1027251" y="977946"/>
                  </a:lnTo>
                  <a:lnTo>
                    <a:pt x="972601" y="953947"/>
                  </a:lnTo>
                  <a:lnTo>
                    <a:pt x="919122" y="929880"/>
                  </a:lnTo>
                  <a:lnTo>
                    <a:pt x="866842" y="905763"/>
                  </a:lnTo>
                  <a:lnTo>
                    <a:pt x="815792" y="881611"/>
                  </a:lnTo>
                  <a:lnTo>
                    <a:pt x="766000" y="857440"/>
                  </a:lnTo>
                  <a:lnTo>
                    <a:pt x="717495" y="833267"/>
                  </a:lnTo>
                  <a:lnTo>
                    <a:pt x="670307" y="809107"/>
                  </a:lnTo>
                  <a:lnTo>
                    <a:pt x="624464" y="784978"/>
                  </a:lnTo>
                  <a:lnTo>
                    <a:pt x="579995" y="760894"/>
                  </a:lnTo>
                  <a:lnTo>
                    <a:pt x="536930" y="736873"/>
                  </a:lnTo>
                  <a:lnTo>
                    <a:pt x="495297" y="712931"/>
                  </a:lnTo>
                  <a:lnTo>
                    <a:pt x="455126" y="689084"/>
                  </a:lnTo>
                  <a:lnTo>
                    <a:pt x="416446" y="665348"/>
                  </a:lnTo>
                  <a:lnTo>
                    <a:pt x="379285" y="641739"/>
                  </a:lnTo>
                  <a:lnTo>
                    <a:pt x="343673" y="618273"/>
                  </a:lnTo>
                  <a:lnTo>
                    <a:pt x="309640" y="594968"/>
                  </a:lnTo>
                  <a:lnTo>
                    <a:pt x="277213" y="571838"/>
                  </a:lnTo>
                  <a:lnTo>
                    <a:pt x="246422" y="548900"/>
                  </a:lnTo>
                  <a:lnTo>
                    <a:pt x="189865" y="503667"/>
                  </a:lnTo>
                  <a:lnTo>
                    <a:pt x="140201" y="459396"/>
                  </a:lnTo>
                  <a:lnTo>
                    <a:pt x="97663" y="416218"/>
                  </a:lnTo>
                  <a:lnTo>
                    <a:pt x="62484" y="374263"/>
                  </a:lnTo>
                  <a:lnTo>
                    <a:pt x="34895" y="333661"/>
                  </a:lnTo>
                  <a:lnTo>
                    <a:pt x="15129" y="294540"/>
                  </a:lnTo>
                  <a:lnTo>
                    <a:pt x="3420" y="257031"/>
                  </a:lnTo>
                  <a:lnTo>
                    <a:pt x="0" y="221264"/>
                  </a:lnTo>
                  <a:lnTo>
                    <a:pt x="1470" y="204074"/>
                  </a:lnTo>
                  <a:lnTo>
                    <a:pt x="5100" y="187368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 descr=""/>
            <p:cNvSpPr/>
            <p:nvPr/>
          </p:nvSpPr>
          <p:spPr>
            <a:xfrm>
              <a:off x="7307960" y="2791586"/>
              <a:ext cx="1905" cy="287655"/>
            </a:xfrm>
            <a:custGeom>
              <a:avLst/>
              <a:gdLst/>
              <a:ahLst/>
              <a:cxnLst/>
              <a:rect l="l" t="t" r="r" b="b"/>
              <a:pathLst>
                <a:path w="1904" h="287655">
                  <a:moveTo>
                    <a:pt x="0" y="0"/>
                  </a:moveTo>
                  <a:lnTo>
                    <a:pt x="1587" y="287337"/>
                  </a:lnTo>
                </a:path>
              </a:pathLst>
            </a:custGeom>
            <a:ln w="9906">
              <a:solidFill>
                <a:srgbClr val="EEECE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7307960" y="3078861"/>
              <a:ext cx="1297305" cy="1905"/>
            </a:xfrm>
            <a:custGeom>
              <a:avLst/>
              <a:gdLst/>
              <a:ahLst/>
              <a:cxnLst/>
              <a:rect l="l" t="t" r="r" b="b"/>
              <a:pathLst>
                <a:path w="1297304" h="1905">
                  <a:moveTo>
                    <a:pt x="0" y="0"/>
                  </a:moveTo>
                  <a:lnTo>
                    <a:pt x="1296987" y="1587"/>
                  </a:lnTo>
                </a:path>
              </a:pathLst>
            </a:custGeom>
            <a:ln w="9906">
              <a:solidFill>
                <a:srgbClr val="EEECE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6443471" y="2214372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4" h="216535">
                  <a:moveTo>
                    <a:pt x="0" y="108203"/>
                  </a:moveTo>
                  <a:lnTo>
                    <a:pt x="8504" y="66088"/>
                  </a:lnTo>
                  <a:lnTo>
                    <a:pt x="31694" y="31694"/>
                  </a:lnTo>
                  <a:lnTo>
                    <a:pt x="66088" y="8504"/>
                  </a:lnTo>
                  <a:lnTo>
                    <a:pt x="108204" y="0"/>
                  </a:lnTo>
                  <a:lnTo>
                    <a:pt x="150319" y="8504"/>
                  </a:lnTo>
                  <a:lnTo>
                    <a:pt x="184713" y="31694"/>
                  </a:lnTo>
                  <a:lnTo>
                    <a:pt x="207903" y="66088"/>
                  </a:lnTo>
                  <a:lnTo>
                    <a:pt x="216408" y="108203"/>
                  </a:lnTo>
                  <a:lnTo>
                    <a:pt x="207903" y="150319"/>
                  </a:lnTo>
                  <a:lnTo>
                    <a:pt x="184713" y="184713"/>
                  </a:lnTo>
                  <a:lnTo>
                    <a:pt x="150319" y="207903"/>
                  </a:lnTo>
                  <a:lnTo>
                    <a:pt x="108204" y="216407"/>
                  </a:lnTo>
                  <a:lnTo>
                    <a:pt x="66088" y="207903"/>
                  </a:lnTo>
                  <a:lnTo>
                    <a:pt x="31694" y="184713"/>
                  </a:lnTo>
                  <a:lnTo>
                    <a:pt x="8504" y="150319"/>
                  </a:lnTo>
                  <a:lnTo>
                    <a:pt x="0" y="108203"/>
                  </a:lnTo>
                  <a:close/>
                </a:path>
              </a:pathLst>
            </a:custGeom>
            <a:ln w="38100">
              <a:solidFill>
                <a:srgbClr val="6699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1" name="object 81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247899" y="5219700"/>
              <a:ext cx="253745" cy="253745"/>
            </a:xfrm>
            <a:prstGeom prst="rect">
              <a:avLst/>
            </a:prstGeom>
          </p:spPr>
        </p:pic>
        <p:sp>
          <p:nvSpPr>
            <p:cNvPr id="82" name="object 82" descr=""/>
            <p:cNvSpPr/>
            <p:nvPr/>
          </p:nvSpPr>
          <p:spPr>
            <a:xfrm>
              <a:off x="3203448" y="2718054"/>
              <a:ext cx="216535" cy="215900"/>
            </a:xfrm>
            <a:custGeom>
              <a:avLst/>
              <a:gdLst/>
              <a:ahLst/>
              <a:cxnLst/>
              <a:rect l="l" t="t" r="r" b="b"/>
              <a:pathLst>
                <a:path w="216535" h="215900">
                  <a:moveTo>
                    <a:pt x="0" y="107823"/>
                  </a:moveTo>
                  <a:lnTo>
                    <a:pt x="8504" y="65852"/>
                  </a:lnTo>
                  <a:lnTo>
                    <a:pt x="31694" y="31580"/>
                  </a:lnTo>
                  <a:lnTo>
                    <a:pt x="66088" y="8473"/>
                  </a:lnTo>
                  <a:lnTo>
                    <a:pt x="108204" y="0"/>
                  </a:lnTo>
                  <a:lnTo>
                    <a:pt x="150319" y="8473"/>
                  </a:lnTo>
                  <a:lnTo>
                    <a:pt x="184713" y="31580"/>
                  </a:lnTo>
                  <a:lnTo>
                    <a:pt x="207903" y="65852"/>
                  </a:lnTo>
                  <a:lnTo>
                    <a:pt x="216408" y="107823"/>
                  </a:lnTo>
                  <a:lnTo>
                    <a:pt x="207903" y="149793"/>
                  </a:lnTo>
                  <a:lnTo>
                    <a:pt x="184713" y="184065"/>
                  </a:lnTo>
                  <a:lnTo>
                    <a:pt x="150319" y="207172"/>
                  </a:lnTo>
                  <a:lnTo>
                    <a:pt x="108204" y="215646"/>
                  </a:lnTo>
                  <a:lnTo>
                    <a:pt x="66088" y="207172"/>
                  </a:lnTo>
                  <a:lnTo>
                    <a:pt x="31694" y="184065"/>
                  </a:lnTo>
                  <a:lnTo>
                    <a:pt x="8504" y="149793"/>
                  </a:lnTo>
                  <a:lnTo>
                    <a:pt x="0" y="107823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 descr=""/>
            <p:cNvSpPr/>
            <p:nvPr/>
          </p:nvSpPr>
          <p:spPr>
            <a:xfrm>
              <a:off x="3347961" y="3368078"/>
              <a:ext cx="1048385" cy="1233170"/>
            </a:xfrm>
            <a:custGeom>
              <a:avLst/>
              <a:gdLst/>
              <a:ahLst/>
              <a:cxnLst/>
              <a:rect l="l" t="t" r="r" b="b"/>
              <a:pathLst>
                <a:path w="1048385" h="1233170">
                  <a:moveTo>
                    <a:pt x="165972" y="375086"/>
                  </a:moveTo>
                  <a:lnTo>
                    <a:pt x="200298" y="327030"/>
                  </a:lnTo>
                  <a:lnTo>
                    <a:pt x="236401" y="281854"/>
                  </a:lnTo>
                  <a:lnTo>
                    <a:pt x="274058" y="239656"/>
                  </a:lnTo>
                  <a:lnTo>
                    <a:pt x="313047" y="200534"/>
                  </a:lnTo>
                  <a:lnTo>
                    <a:pt x="353145" y="164585"/>
                  </a:lnTo>
                  <a:lnTo>
                    <a:pt x="394131" y="131908"/>
                  </a:lnTo>
                  <a:lnTo>
                    <a:pt x="435783" y="102600"/>
                  </a:lnTo>
                  <a:lnTo>
                    <a:pt x="477877" y="76760"/>
                  </a:lnTo>
                  <a:lnTo>
                    <a:pt x="520191" y="54484"/>
                  </a:lnTo>
                  <a:lnTo>
                    <a:pt x="562504" y="35870"/>
                  </a:lnTo>
                  <a:lnTo>
                    <a:pt x="604593" y="21018"/>
                  </a:lnTo>
                  <a:lnTo>
                    <a:pt x="646235" y="10023"/>
                  </a:lnTo>
                  <a:lnTo>
                    <a:pt x="687209" y="2984"/>
                  </a:lnTo>
                  <a:lnTo>
                    <a:pt x="727292" y="0"/>
                  </a:lnTo>
                  <a:lnTo>
                    <a:pt x="766261" y="1166"/>
                  </a:lnTo>
                  <a:lnTo>
                    <a:pt x="839971" y="16346"/>
                  </a:lnTo>
                  <a:lnTo>
                    <a:pt x="906560" y="49306"/>
                  </a:lnTo>
                  <a:lnTo>
                    <a:pt x="962063" y="98699"/>
                  </a:lnTo>
                  <a:lnTo>
                    <a:pt x="1003750" y="161355"/>
                  </a:lnTo>
                  <a:lnTo>
                    <a:pt x="1019430" y="197049"/>
                  </a:lnTo>
                  <a:lnTo>
                    <a:pt x="1031677" y="235331"/>
                  </a:lnTo>
                  <a:lnTo>
                    <a:pt x="1040501" y="275958"/>
                  </a:lnTo>
                  <a:lnTo>
                    <a:pt x="1045906" y="318686"/>
                  </a:lnTo>
                  <a:lnTo>
                    <a:pt x="1047902" y="363274"/>
                  </a:lnTo>
                  <a:lnTo>
                    <a:pt x="1046495" y="409478"/>
                  </a:lnTo>
                  <a:lnTo>
                    <a:pt x="1041693" y="457056"/>
                  </a:lnTo>
                  <a:lnTo>
                    <a:pt x="1033503" y="505765"/>
                  </a:lnTo>
                  <a:lnTo>
                    <a:pt x="1021933" y="555362"/>
                  </a:lnTo>
                  <a:lnTo>
                    <a:pt x="1006989" y="605605"/>
                  </a:lnTo>
                  <a:lnTo>
                    <a:pt x="988680" y="656250"/>
                  </a:lnTo>
                  <a:lnTo>
                    <a:pt x="967013" y="707055"/>
                  </a:lnTo>
                  <a:lnTo>
                    <a:pt x="941994" y="757778"/>
                  </a:lnTo>
                  <a:lnTo>
                    <a:pt x="913633" y="808175"/>
                  </a:lnTo>
                  <a:lnTo>
                    <a:pt x="881935" y="858004"/>
                  </a:lnTo>
                  <a:lnTo>
                    <a:pt x="847607" y="906062"/>
                  </a:lnTo>
                  <a:lnTo>
                    <a:pt x="811502" y="951239"/>
                  </a:lnTo>
                  <a:lnTo>
                    <a:pt x="773844" y="993438"/>
                  </a:lnTo>
                  <a:lnTo>
                    <a:pt x="734854" y="1032561"/>
                  </a:lnTo>
                  <a:lnTo>
                    <a:pt x="694754" y="1068510"/>
                  </a:lnTo>
                  <a:lnTo>
                    <a:pt x="653767" y="1101187"/>
                  </a:lnTo>
                  <a:lnTo>
                    <a:pt x="612115" y="1130495"/>
                  </a:lnTo>
                  <a:lnTo>
                    <a:pt x="570021" y="1156336"/>
                  </a:lnTo>
                  <a:lnTo>
                    <a:pt x="527706" y="1178611"/>
                  </a:lnTo>
                  <a:lnTo>
                    <a:pt x="485393" y="1197224"/>
                  </a:lnTo>
                  <a:lnTo>
                    <a:pt x="443304" y="1212076"/>
                  </a:lnTo>
                  <a:lnTo>
                    <a:pt x="401663" y="1223070"/>
                  </a:lnTo>
                  <a:lnTo>
                    <a:pt x="360689" y="1230108"/>
                  </a:lnTo>
                  <a:lnTo>
                    <a:pt x="320608" y="1233092"/>
                  </a:lnTo>
                  <a:lnTo>
                    <a:pt x="281639" y="1231925"/>
                  </a:lnTo>
                  <a:lnTo>
                    <a:pt x="207932" y="1216744"/>
                  </a:lnTo>
                  <a:lnTo>
                    <a:pt x="141347" y="1183784"/>
                  </a:lnTo>
                  <a:lnTo>
                    <a:pt x="85840" y="1134394"/>
                  </a:lnTo>
                  <a:lnTo>
                    <a:pt x="44152" y="1071740"/>
                  </a:lnTo>
                  <a:lnTo>
                    <a:pt x="28472" y="1036046"/>
                  </a:lnTo>
                  <a:lnTo>
                    <a:pt x="16223" y="997764"/>
                  </a:lnTo>
                  <a:lnTo>
                    <a:pt x="7400" y="957138"/>
                  </a:lnTo>
                  <a:lnTo>
                    <a:pt x="1995" y="914409"/>
                  </a:lnTo>
                  <a:lnTo>
                    <a:pt x="0" y="869821"/>
                  </a:lnTo>
                  <a:lnTo>
                    <a:pt x="1407" y="823616"/>
                  </a:lnTo>
                  <a:lnTo>
                    <a:pt x="6210" y="776038"/>
                  </a:lnTo>
                  <a:lnTo>
                    <a:pt x="14400" y="727328"/>
                  </a:lnTo>
                  <a:lnTo>
                    <a:pt x="25971" y="677730"/>
                  </a:lnTo>
                  <a:lnTo>
                    <a:pt x="40915" y="627487"/>
                  </a:lnTo>
                  <a:lnTo>
                    <a:pt x="59225" y="576841"/>
                  </a:lnTo>
                  <a:lnTo>
                    <a:pt x="80893" y="526035"/>
                  </a:lnTo>
                  <a:lnTo>
                    <a:pt x="105912" y="475312"/>
                  </a:lnTo>
                  <a:lnTo>
                    <a:pt x="134274" y="424915"/>
                  </a:lnTo>
                  <a:lnTo>
                    <a:pt x="165972" y="375086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 descr=""/>
            <p:cNvSpPr/>
            <p:nvPr/>
          </p:nvSpPr>
          <p:spPr>
            <a:xfrm>
              <a:off x="4427219" y="3438906"/>
              <a:ext cx="1369060" cy="1655445"/>
            </a:xfrm>
            <a:custGeom>
              <a:avLst/>
              <a:gdLst/>
              <a:ahLst/>
              <a:cxnLst/>
              <a:rect l="l" t="t" r="r" b="b"/>
              <a:pathLst>
                <a:path w="1369060" h="1655445">
                  <a:moveTo>
                    <a:pt x="0" y="827532"/>
                  </a:moveTo>
                  <a:lnTo>
                    <a:pt x="1346" y="775197"/>
                  </a:lnTo>
                  <a:lnTo>
                    <a:pt x="5331" y="723727"/>
                  </a:lnTo>
                  <a:lnTo>
                    <a:pt x="11875" y="673220"/>
                  </a:lnTo>
                  <a:lnTo>
                    <a:pt x="20898" y="623771"/>
                  </a:lnTo>
                  <a:lnTo>
                    <a:pt x="32319" y="575478"/>
                  </a:lnTo>
                  <a:lnTo>
                    <a:pt x="46059" y="528438"/>
                  </a:lnTo>
                  <a:lnTo>
                    <a:pt x="62037" y="482748"/>
                  </a:lnTo>
                  <a:lnTo>
                    <a:pt x="80173" y="438504"/>
                  </a:lnTo>
                  <a:lnTo>
                    <a:pt x="100387" y="395804"/>
                  </a:lnTo>
                  <a:lnTo>
                    <a:pt x="122599" y="354744"/>
                  </a:lnTo>
                  <a:lnTo>
                    <a:pt x="146729" y="315422"/>
                  </a:lnTo>
                  <a:lnTo>
                    <a:pt x="172696" y="277934"/>
                  </a:lnTo>
                  <a:lnTo>
                    <a:pt x="200420" y="242377"/>
                  </a:lnTo>
                  <a:lnTo>
                    <a:pt x="229821" y="208849"/>
                  </a:lnTo>
                  <a:lnTo>
                    <a:pt x="260819" y="177446"/>
                  </a:lnTo>
                  <a:lnTo>
                    <a:pt x="293334" y="148265"/>
                  </a:lnTo>
                  <a:lnTo>
                    <a:pt x="327286" y="121403"/>
                  </a:lnTo>
                  <a:lnTo>
                    <a:pt x="362594" y="96958"/>
                  </a:lnTo>
                  <a:lnTo>
                    <a:pt x="399179" y="75025"/>
                  </a:lnTo>
                  <a:lnTo>
                    <a:pt x="436960" y="55702"/>
                  </a:lnTo>
                  <a:lnTo>
                    <a:pt x="475857" y="39085"/>
                  </a:lnTo>
                  <a:lnTo>
                    <a:pt x="515789" y="25273"/>
                  </a:lnTo>
                  <a:lnTo>
                    <a:pt x="556678" y="14361"/>
                  </a:lnTo>
                  <a:lnTo>
                    <a:pt x="598442" y="6447"/>
                  </a:lnTo>
                  <a:lnTo>
                    <a:pt x="641001" y="1628"/>
                  </a:lnTo>
                  <a:lnTo>
                    <a:pt x="684276" y="0"/>
                  </a:lnTo>
                  <a:lnTo>
                    <a:pt x="727550" y="1628"/>
                  </a:lnTo>
                  <a:lnTo>
                    <a:pt x="770109" y="6447"/>
                  </a:lnTo>
                  <a:lnTo>
                    <a:pt x="811873" y="14361"/>
                  </a:lnTo>
                  <a:lnTo>
                    <a:pt x="852762" y="25273"/>
                  </a:lnTo>
                  <a:lnTo>
                    <a:pt x="892694" y="39085"/>
                  </a:lnTo>
                  <a:lnTo>
                    <a:pt x="931591" y="55702"/>
                  </a:lnTo>
                  <a:lnTo>
                    <a:pt x="969372" y="75025"/>
                  </a:lnTo>
                  <a:lnTo>
                    <a:pt x="1005957" y="96958"/>
                  </a:lnTo>
                  <a:lnTo>
                    <a:pt x="1041265" y="121403"/>
                  </a:lnTo>
                  <a:lnTo>
                    <a:pt x="1075217" y="148265"/>
                  </a:lnTo>
                  <a:lnTo>
                    <a:pt x="1107732" y="177446"/>
                  </a:lnTo>
                  <a:lnTo>
                    <a:pt x="1138730" y="208849"/>
                  </a:lnTo>
                  <a:lnTo>
                    <a:pt x="1168131" y="242377"/>
                  </a:lnTo>
                  <a:lnTo>
                    <a:pt x="1195855" y="277934"/>
                  </a:lnTo>
                  <a:lnTo>
                    <a:pt x="1221822" y="315422"/>
                  </a:lnTo>
                  <a:lnTo>
                    <a:pt x="1245952" y="354744"/>
                  </a:lnTo>
                  <a:lnTo>
                    <a:pt x="1268164" y="395804"/>
                  </a:lnTo>
                  <a:lnTo>
                    <a:pt x="1288378" y="438504"/>
                  </a:lnTo>
                  <a:lnTo>
                    <a:pt x="1306514" y="482748"/>
                  </a:lnTo>
                  <a:lnTo>
                    <a:pt x="1322492" y="528438"/>
                  </a:lnTo>
                  <a:lnTo>
                    <a:pt x="1336232" y="575478"/>
                  </a:lnTo>
                  <a:lnTo>
                    <a:pt x="1347653" y="623771"/>
                  </a:lnTo>
                  <a:lnTo>
                    <a:pt x="1356676" y="673220"/>
                  </a:lnTo>
                  <a:lnTo>
                    <a:pt x="1363220" y="723727"/>
                  </a:lnTo>
                  <a:lnTo>
                    <a:pt x="1367205" y="775197"/>
                  </a:lnTo>
                  <a:lnTo>
                    <a:pt x="1368552" y="827532"/>
                  </a:lnTo>
                  <a:lnTo>
                    <a:pt x="1367205" y="879866"/>
                  </a:lnTo>
                  <a:lnTo>
                    <a:pt x="1363220" y="931336"/>
                  </a:lnTo>
                  <a:lnTo>
                    <a:pt x="1356676" y="981843"/>
                  </a:lnTo>
                  <a:lnTo>
                    <a:pt x="1347653" y="1031292"/>
                  </a:lnTo>
                  <a:lnTo>
                    <a:pt x="1336232" y="1079585"/>
                  </a:lnTo>
                  <a:lnTo>
                    <a:pt x="1322492" y="1126625"/>
                  </a:lnTo>
                  <a:lnTo>
                    <a:pt x="1306514" y="1172315"/>
                  </a:lnTo>
                  <a:lnTo>
                    <a:pt x="1288378" y="1216559"/>
                  </a:lnTo>
                  <a:lnTo>
                    <a:pt x="1268164" y="1259259"/>
                  </a:lnTo>
                  <a:lnTo>
                    <a:pt x="1245952" y="1300319"/>
                  </a:lnTo>
                  <a:lnTo>
                    <a:pt x="1221822" y="1339641"/>
                  </a:lnTo>
                  <a:lnTo>
                    <a:pt x="1195855" y="1377129"/>
                  </a:lnTo>
                  <a:lnTo>
                    <a:pt x="1168131" y="1412686"/>
                  </a:lnTo>
                  <a:lnTo>
                    <a:pt x="1138730" y="1446214"/>
                  </a:lnTo>
                  <a:lnTo>
                    <a:pt x="1107732" y="1477617"/>
                  </a:lnTo>
                  <a:lnTo>
                    <a:pt x="1075217" y="1506798"/>
                  </a:lnTo>
                  <a:lnTo>
                    <a:pt x="1041265" y="1533660"/>
                  </a:lnTo>
                  <a:lnTo>
                    <a:pt x="1005957" y="1558105"/>
                  </a:lnTo>
                  <a:lnTo>
                    <a:pt x="969372" y="1580038"/>
                  </a:lnTo>
                  <a:lnTo>
                    <a:pt x="931591" y="1599361"/>
                  </a:lnTo>
                  <a:lnTo>
                    <a:pt x="892694" y="1615978"/>
                  </a:lnTo>
                  <a:lnTo>
                    <a:pt x="852762" y="1629790"/>
                  </a:lnTo>
                  <a:lnTo>
                    <a:pt x="811873" y="1640702"/>
                  </a:lnTo>
                  <a:lnTo>
                    <a:pt x="770109" y="1648616"/>
                  </a:lnTo>
                  <a:lnTo>
                    <a:pt x="727550" y="1653435"/>
                  </a:lnTo>
                  <a:lnTo>
                    <a:pt x="684276" y="1655064"/>
                  </a:lnTo>
                  <a:lnTo>
                    <a:pt x="641001" y="1653435"/>
                  </a:lnTo>
                  <a:lnTo>
                    <a:pt x="598442" y="1648616"/>
                  </a:lnTo>
                  <a:lnTo>
                    <a:pt x="556678" y="1640702"/>
                  </a:lnTo>
                  <a:lnTo>
                    <a:pt x="515789" y="1629790"/>
                  </a:lnTo>
                  <a:lnTo>
                    <a:pt x="475857" y="1615978"/>
                  </a:lnTo>
                  <a:lnTo>
                    <a:pt x="436960" y="1599361"/>
                  </a:lnTo>
                  <a:lnTo>
                    <a:pt x="399179" y="1580038"/>
                  </a:lnTo>
                  <a:lnTo>
                    <a:pt x="362594" y="1558105"/>
                  </a:lnTo>
                  <a:lnTo>
                    <a:pt x="327286" y="1533660"/>
                  </a:lnTo>
                  <a:lnTo>
                    <a:pt x="293334" y="1506798"/>
                  </a:lnTo>
                  <a:lnTo>
                    <a:pt x="260819" y="1477617"/>
                  </a:lnTo>
                  <a:lnTo>
                    <a:pt x="229821" y="1446214"/>
                  </a:lnTo>
                  <a:lnTo>
                    <a:pt x="200420" y="1412686"/>
                  </a:lnTo>
                  <a:lnTo>
                    <a:pt x="172696" y="1377129"/>
                  </a:lnTo>
                  <a:lnTo>
                    <a:pt x="146729" y="1339641"/>
                  </a:lnTo>
                  <a:lnTo>
                    <a:pt x="122599" y="1300319"/>
                  </a:lnTo>
                  <a:lnTo>
                    <a:pt x="100387" y="1259259"/>
                  </a:lnTo>
                  <a:lnTo>
                    <a:pt x="80173" y="1216559"/>
                  </a:lnTo>
                  <a:lnTo>
                    <a:pt x="62037" y="1172315"/>
                  </a:lnTo>
                  <a:lnTo>
                    <a:pt x="46059" y="1126625"/>
                  </a:lnTo>
                  <a:lnTo>
                    <a:pt x="32319" y="1079585"/>
                  </a:lnTo>
                  <a:lnTo>
                    <a:pt x="20898" y="1031292"/>
                  </a:lnTo>
                  <a:lnTo>
                    <a:pt x="11875" y="981843"/>
                  </a:lnTo>
                  <a:lnTo>
                    <a:pt x="5331" y="931336"/>
                  </a:lnTo>
                  <a:lnTo>
                    <a:pt x="1346" y="879866"/>
                  </a:lnTo>
                  <a:lnTo>
                    <a:pt x="0" y="827532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 descr=""/>
            <p:cNvSpPr/>
            <p:nvPr/>
          </p:nvSpPr>
          <p:spPr>
            <a:xfrm>
              <a:off x="5725287" y="4469511"/>
              <a:ext cx="3240405" cy="1905"/>
            </a:xfrm>
            <a:custGeom>
              <a:avLst/>
              <a:gdLst/>
              <a:ahLst/>
              <a:cxnLst/>
              <a:rect l="l" t="t" r="r" b="b"/>
              <a:pathLst>
                <a:path w="3240404" h="1904">
                  <a:moveTo>
                    <a:pt x="0" y="0"/>
                  </a:moveTo>
                  <a:lnTo>
                    <a:pt x="3240087" y="1587"/>
                  </a:lnTo>
                </a:path>
              </a:pathLst>
            </a:custGeom>
            <a:ln w="99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 descr=""/>
            <p:cNvSpPr/>
            <p:nvPr/>
          </p:nvSpPr>
          <p:spPr>
            <a:xfrm>
              <a:off x="6517005" y="4510658"/>
              <a:ext cx="1905" cy="1871980"/>
            </a:xfrm>
            <a:custGeom>
              <a:avLst/>
              <a:gdLst/>
              <a:ahLst/>
              <a:cxnLst/>
              <a:rect l="l" t="t" r="r" b="b"/>
              <a:pathLst>
                <a:path w="1904" h="1871979">
                  <a:moveTo>
                    <a:pt x="0" y="0"/>
                  </a:moveTo>
                  <a:lnTo>
                    <a:pt x="1587" y="1871662"/>
                  </a:lnTo>
                </a:path>
              </a:pathLst>
            </a:custGeom>
            <a:ln w="9906">
              <a:solidFill>
                <a:srgbClr val="EEECE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7" name="object 87" descr=""/>
          <p:cNvSpPr txBox="1"/>
          <p:nvPr/>
        </p:nvSpPr>
        <p:spPr>
          <a:xfrm>
            <a:off x="402574" y="4331314"/>
            <a:ext cx="1410970" cy="7880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37338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latin typeface="Arial MT"/>
                <a:cs typeface="Arial MT"/>
              </a:rPr>
              <a:t>Les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espaces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de</a:t>
            </a:r>
            <a:r>
              <a:rPr dirty="0" sz="1000" spc="-25">
                <a:latin typeface="Arial MT"/>
                <a:cs typeface="Arial MT"/>
              </a:rPr>
              <a:t> la </a:t>
            </a:r>
            <a:r>
              <a:rPr dirty="0" sz="1000">
                <a:latin typeface="Arial MT"/>
                <a:cs typeface="Arial MT"/>
              </a:rPr>
              <a:t>Guerre</a:t>
            </a:r>
            <a:r>
              <a:rPr dirty="0" sz="1000" spc="-35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Civile.</a:t>
            </a:r>
            <a:endParaRPr sz="1000">
              <a:latin typeface="Arial MT"/>
              <a:cs typeface="Arial MT"/>
            </a:endParaRPr>
          </a:p>
          <a:p>
            <a:pPr marL="12700" marR="5080">
              <a:lnSpc>
                <a:spcPct val="100000"/>
              </a:lnSpc>
            </a:pPr>
            <a:r>
              <a:rPr dirty="0" sz="1000">
                <a:latin typeface="Arial MT"/>
                <a:cs typeface="Arial MT"/>
              </a:rPr>
              <a:t>Les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espaces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de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l’arrière- garde</a:t>
            </a: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000">
                <a:latin typeface="Arial MT"/>
                <a:cs typeface="Arial MT"/>
              </a:rPr>
              <a:t>Projet</a:t>
            </a:r>
            <a:r>
              <a:rPr dirty="0" sz="1000" spc="-3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à</a:t>
            </a:r>
            <a:r>
              <a:rPr dirty="0" sz="1000" spc="-10">
                <a:latin typeface="Arial MT"/>
                <a:cs typeface="Arial MT"/>
              </a:rPr>
              <a:t> Cervera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88" name="object 88" descr=""/>
          <p:cNvGrpSpPr/>
          <p:nvPr/>
        </p:nvGrpSpPr>
        <p:grpSpPr>
          <a:xfrm>
            <a:off x="390779" y="2195322"/>
            <a:ext cx="5638165" cy="3625215"/>
            <a:chOff x="390779" y="2195322"/>
            <a:chExt cx="5638165" cy="3625215"/>
          </a:xfrm>
        </p:grpSpPr>
        <p:sp>
          <p:nvSpPr>
            <p:cNvPr id="89" name="object 89" descr=""/>
            <p:cNvSpPr/>
            <p:nvPr/>
          </p:nvSpPr>
          <p:spPr>
            <a:xfrm>
              <a:off x="395859" y="4302632"/>
              <a:ext cx="2952750" cy="1905"/>
            </a:xfrm>
            <a:custGeom>
              <a:avLst/>
              <a:gdLst/>
              <a:ahLst/>
              <a:cxnLst/>
              <a:rect l="l" t="t" r="r" b="b"/>
              <a:pathLst>
                <a:path w="2952750" h="1904">
                  <a:moveTo>
                    <a:pt x="0" y="0"/>
                  </a:moveTo>
                  <a:lnTo>
                    <a:pt x="2952750" y="1587"/>
                  </a:lnTo>
                </a:path>
              </a:pathLst>
            </a:custGeom>
            <a:ln w="99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 descr=""/>
            <p:cNvSpPr/>
            <p:nvPr/>
          </p:nvSpPr>
          <p:spPr>
            <a:xfrm>
              <a:off x="3779519" y="4014977"/>
              <a:ext cx="216535" cy="215900"/>
            </a:xfrm>
            <a:custGeom>
              <a:avLst/>
              <a:gdLst/>
              <a:ahLst/>
              <a:cxnLst/>
              <a:rect l="l" t="t" r="r" b="b"/>
              <a:pathLst>
                <a:path w="216535" h="215900">
                  <a:moveTo>
                    <a:pt x="0" y="107823"/>
                  </a:moveTo>
                  <a:lnTo>
                    <a:pt x="8504" y="65852"/>
                  </a:lnTo>
                  <a:lnTo>
                    <a:pt x="31694" y="31580"/>
                  </a:lnTo>
                  <a:lnTo>
                    <a:pt x="66088" y="8473"/>
                  </a:lnTo>
                  <a:lnTo>
                    <a:pt x="108204" y="0"/>
                  </a:lnTo>
                  <a:lnTo>
                    <a:pt x="150319" y="8473"/>
                  </a:lnTo>
                  <a:lnTo>
                    <a:pt x="184713" y="31580"/>
                  </a:lnTo>
                  <a:lnTo>
                    <a:pt x="207903" y="65852"/>
                  </a:lnTo>
                  <a:lnTo>
                    <a:pt x="216408" y="107823"/>
                  </a:lnTo>
                  <a:lnTo>
                    <a:pt x="207903" y="149793"/>
                  </a:lnTo>
                  <a:lnTo>
                    <a:pt x="184713" y="184065"/>
                  </a:lnTo>
                  <a:lnTo>
                    <a:pt x="150319" y="207172"/>
                  </a:lnTo>
                  <a:lnTo>
                    <a:pt x="108204" y="215646"/>
                  </a:lnTo>
                  <a:lnTo>
                    <a:pt x="66088" y="207172"/>
                  </a:lnTo>
                  <a:lnTo>
                    <a:pt x="31694" y="184065"/>
                  </a:lnTo>
                  <a:lnTo>
                    <a:pt x="8504" y="149793"/>
                  </a:lnTo>
                  <a:lnTo>
                    <a:pt x="0" y="107823"/>
                  </a:lnTo>
                  <a:close/>
                </a:path>
              </a:pathLst>
            </a:custGeom>
            <a:ln w="38100">
              <a:solidFill>
                <a:srgbClr val="6699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 descr=""/>
            <p:cNvSpPr/>
            <p:nvPr/>
          </p:nvSpPr>
          <p:spPr>
            <a:xfrm>
              <a:off x="5435345" y="4302251"/>
              <a:ext cx="216535" cy="215900"/>
            </a:xfrm>
            <a:custGeom>
              <a:avLst/>
              <a:gdLst/>
              <a:ahLst/>
              <a:cxnLst/>
              <a:rect l="l" t="t" r="r" b="b"/>
              <a:pathLst>
                <a:path w="216535" h="215900">
                  <a:moveTo>
                    <a:pt x="0" y="107823"/>
                  </a:moveTo>
                  <a:lnTo>
                    <a:pt x="8504" y="65852"/>
                  </a:lnTo>
                  <a:lnTo>
                    <a:pt x="31694" y="31580"/>
                  </a:lnTo>
                  <a:lnTo>
                    <a:pt x="66088" y="8473"/>
                  </a:lnTo>
                  <a:lnTo>
                    <a:pt x="108204" y="0"/>
                  </a:lnTo>
                  <a:lnTo>
                    <a:pt x="150319" y="8473"/>
                  </a:lnTo>
                  <a:lnTo>
                    <a:pt x="184713" y="31580"/>
                  </a:lnTo>
                  <a:lnTo>
                    <a:pt x="207903" y="65852"/>
                  </a:lnTo>
                  <a:lnTo>
                    <a:pt x="216408" y="107823"/>
                  </a:lnTo>
                  <a:lnTo>
                    <a:pt x="207903" y="149793"/>
                  </a:lnTo>
                  <a:lnTo>
                    <a:pt x="184713" y="184065"/>
                  </a:lnTo>
                  <a:lnTo>
                    <a:pt x="150319" y="207172"/>
                  </a:lnTo>
                  <a:lnTo>
                    <a:pt x="108204" y="215646"/>
                  </a:lnTo>
                  <a:lnTo>
                    <a:pt x="66088" y="207172"/>
                  </a:lnTo>
                  <a:lnTo>
                    <a:pt x="31694" y="184065"/>
                  </a:lnTo>
                  <a:lnTo>
                    <a:pt x="8504" y="149793"/>
                  </a:lnTo>
                  <a:lnTo>
                    <a:pt x="0" y="107823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2" name="object 92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200650" y="4643627"/>
              <a:ext cx="253746" cy="253746"/>
            </a:xfrm>
            <a:prstGeom prst="rect">
              <a:avLst/>
            </a:prstGeom>
          </p:spPr>
        </p:pic>
        <p:sp>
          <p:nvSpPr>
            <p:cNvPr id="93" name="object 93" descr=""/>
            <p:cNvSpPr/>
            <p:nvPr/>
          </p:nvSpPr>
          <p:spPr>
            <a:xfrm>
              <a:off x="4163187" y="5809106"/>
              <a:ext cx="1860550" cy="6350"/>
            </a:xfrm>
            <a:custGeom>
              <a:avLst/>
              <a:gdLst/>
              <a:ahLst/>
              <a:cxnLst/>
              <a:rect l="l" t="t" r="r" b="b"/>
              <a:pathLst>
                <a:path w="1860550" h="6350">
                  <a:moveTo>
                    <a:pt x="0" y="6350"/>
                  </a:moveTo>
                  <a:lnTo>
                    <a:pt x="1860550" y="0"/>
                  </a:lnTo>
                </a:path>
              </a:pathLst>
            </a:custGeom>
            <a:ln w="9906">
              <a:solidFill>
                <a:srgbClr val="EEECE1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4" name="object 94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889754" y="4731257"/>
              <a:ext cx="80009" cy="80771"/>
            </a:xfrm>
            <a:prstGeom prst="rect">
              <a:avLst/>
            </a:prstGeom>
          </p:spPr>
        </p:pic>
        <p:sp>
          <p:nvSpPr>
            <p:cNvPr id="95" name="object 95" descr=""/>
            <p:cNvSpPr/>
            <p:nvPr/>
          </p:nvSpPr>
          <p:spPr>
            <a:xfrm>
              <a:off x="4960999" y="4807075"/>
              <a:ext cx="132080" cy="1008380"/>
            </a:xfrm>
            <a:custGeom>
              <a:avLst/>
              <a:gdLst/>
              <a:ahLst/>
              <a:cxnLst/>
              <a:rect l="l" t="t" r="r" b="b"/>
              <a:pathLst>
                <a:path w="132079" h="1008379">
                  <a:moveTo>
                    <a:pt x="131762" y="1008062"/>
                  </a:moveTo>
                  <a:lnTo>
                    <a:pt x="0" y="0"/>
                  </a:lnTo>
                </a:path>
              </a:pathLst>
            </a:custGeom>
            <a:ln w="99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 descr=""/>
            <p:cNvSpPr/>
            <p:nvPr/>
          </p:nvSpPr>
          <p:spPr>
            <a:xfrm>
              <a:off x="4825745" y="4662677"/>
              <a:ext cx="216535" cy="215900"/>
            </a:xfrm>
            <a:custGeom>
              <a:avLst/>
              <a:gdLst/>
              <a:ahLst/>
              <a:cxnLst/>
              <a:rect l="l" t="t" r="r" b="b"/>
              <a:pathLst>
                <a:path w="216535" h="215900">
                  <a:moveTo>
                    <a:pt x="0" y="107823"/>
                  </a:moveTo>
                  <a:lnTo>
                    <a:pt x="8504" y="65852"/>
                  </a:lnTo>
                  <a:lnTo>
                    <a:pt x="31694" y="31580"/>
                  </a:lnTo>
                  <a:lnTo>
                    <a:pt x="66088" y="8473"/>
                  </a:lnTo>
                  <a:lnTo>
                    <a:pt x="108204" y="0"/>
                  </a:lnTo>
                  <a:lnTo>
                    <a:pt x="150319" y="8473"/>
                  </a:lnTo>
                  <a:lnTo>
                    <a:pt x="184713" y="31580"/>
                  </a:lnTo>
                  <a:lnTo>
                    <a:pt x="207903" y="65852"/>
                  </a:lnTo>
                  <a:lnTo>
                    <a:pt x="216408" y="107823"/>
                  </a:lnTo>
                  <a:lnTo>
                    <a:pt x="207903" y="149793"/>
                  </a:lnTo>
                  <a:lnTo>
                    <a:pt x="184713" y="184065"/>
                  </a:lnTo>
                  <a:lnTo>
                    <a:pt x="150319" y="207172"/>
                  </a:lnTo>
                  <a:lnTo>
                    <a:pt x="108204" y="215646"/>
                  </a:lnTo>
                  <a:lnTo>
                    <a:pt x="66088" y="207172"/>
                  </a:lnTo>
                  <a:lnTo>
                    <a:pt x="31694" y="184065"/>
                  </a:lnTo>
                  <a:lnTo>
                    <a:pt x="8504" y="149793"/>
                  </a:lnTo>
                  <a:lnTo>
                    <a:pt x="0" y="107823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 descr=""/>
            <p:cNvSpPr/>
            <p:nvPr/>
          </p:nvSpPr>
          <p:spPr>
            <a:xfrm>
              <a:off x="3490721" y="2214372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108203"/>
                  </a:moveTo>
                  <a:lnTo>
                    <a:pt x="8504" y="66088"/>
                  </a:lnTo>
                  <a:lnTo>
                    <a:pt x="31694" y="31694"/>
                  </a:lnTo>
                  <a:lnTo>
                    <a:pt x="66088" y="8504"/>
                  </a:lnTo>
                  <a:lnTo>
                    <a:pt x="108204" y="0"/>
                  </a:lnTo>
                  <a:lnTo>
                    <a:pt x="150319" y="8504"/>
                  </a:lnTo>
                  <a:lnTo>
                    <a:pt x="184713" y="31694"/>
                  </a:lnTo>
                  <a:lnTo>
                    <a:pt x="207903" y="66088"/>
                  </a:lnTo>
                  <a:lnTo>
                    <a:pt x="216408" y="108203"/>
                  </a:lnTo>
                  <a:lnTo>
                    <a:pt x="207903" y="150319"/>
                  </a:lnTo>
                  <a:lnTo>
                    <a:pt x="184713" y="184713"/>
                  </a:lnTo>
                  <a:lnTo>
                    <a:pt x="150319" y="207903"/>
                  </a:lnTo>
                  <a:lnTo>
                    <a:pt x="108204" y="216407"/>
                  </a:lnTo>
                  <a:lnTo>
                    <a:pt x="66088" y="207903"/>
                  </a:lnTo>
                  <a:lnTo>
                    <a:pt x="31694" y="184713"/>
                  </a:lnTo>
                  <a:lnTo>
                    <a:pt x="8504" y="150319"/>
                  </a:lnTo>
                  <a:lnTo>
                    <a:pt x="0" y="108203"/>
                  </a:lnTo>
                  <a:close/>
                </a:path>
              </a:pathLst>
            </a:custGeom>
            <a:ln w="38100">
              <a:solidFill>
                <a:srgbClr val="6699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 descr=""/>
            <p:cNvSpPr/>
            <p:nvPr/>
          </p:nvSpPr>
          <p:spPr>
            <a:xfrm>
              <a:off x="4498848" y="2501646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108203"/>
                  </a:moveTo>
                  <a:lnTo>
                    <a:pt x="8504" y="66088"/>
                  </a:lnTo>
                  <a:lnTo>
                    <a:pt x="31694" y="31694"/>
                  </a:lnTo>
                  <a:lnTo>
                    <a:pt x="66088" y="8504"/>
                  </a:lnTo>
                  <a:lnTo>
                    <a:pt x="108204" y="0"/>
                  </a:lnTo>
                  <a:lnTo>
                    <a:pt x="150319" y="8504"/>
                  </a:lnTo>
                  <a:lnTo>
                    <a:pt x="184713" y="31694"/>
                  </a:lnTo>
                  <a:lnTo>
                    <a:pt x="207903" y="66088"/>
                  </a:lnTo>
                  <a:lnTo>
                    <a:pt x="216408" y="108203"/>
                  </a:lnTo>
                  <a:lnTo>
                    <a:pt x="207903" y="150319"/>
                  </a:lnTo>
                  <a:lnTo>
                    <a:pt x="184713" y="184713"/>
                  </a:lnTo>
                  <a:lnTo>
                    <a:pt x="150319" y="207903"/>
                  </a:lnTo>
                  <a:lnTo>
                    <a:pt x="108204" y="216407"/>
                  </a:lnTo>
                  <a:lnTo>
                    <a:pt x="66088" y="207903"/>
                  </a:lnTo>
                  <a:lnTo>
                    <a:pt x="31694" y="184713"/>
                  </a:lnTo>
                  <a:lnTo>
                    <a:pt x="8504" y="150319"/>
                  </a:lnTo>
                  <a:lnTo>
                    <a:pt x="0" y="108203"/>
                  </a:lnTo>
                  <a:close/>
                </a:path>
              </a:pathLst>
            </a:custGeom>
            <a:ln w="38100">
              <a:solidFill>
                <a:srgbClr val="6699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9" name="object 99" descr=""/>
          <p:cNvSpPr txBox="1"/>
          <p:nvPr/>
        </p:nvSpPr>
        <p:spPr>
          <a:xfrm>
            <a:off x="4172887" y="5879127"/>
            <a:ext cx="2126615" cy="48323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602615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Espaces</a:t>
            </a:r>
            <a:r>
              <a:rPr dirty="0" sz="1000" spc="-3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de</a:t>
            </a:r>
            <a:r>
              <a:rPr dirty="0" sz="1000" spc="-1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la</a:t>
            </a:r>
            <a:r>
              <a:rPr dirty="0" sz="1000" spc="26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Deuxième République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000">
                <a:latin typeface="Arial MT"/>
                <a:cs typeface="Arial MT"/>
              </a:rPr>
              <a:t>Fédération</a:t>
            </a:r>
            <a:r>
              <a:rPr dirty="0" sz="1000" spc="-4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Ouvrière</a:t>
            </a:r>
            <a:r>
              <a:rPr dirty="0" sz="1000" spc="-4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de</a:t>
            </a:r>
            <a:r>
              <a:rPr dirty="0" sz="1000" spc="-3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Molins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de</a:t>
            </a:r>
            <a:r>
              <a:rPr dirty="0" sz="1000" spc="-30">
                <a:latin typeface="Arial MT"/>
                <a:cs typeface="Arial MT"/>
              </a:rPr>
              <a:t> </a:t>
            </a:r>
            <a:r>
              <a:rPr dirty="0" sz="1000" spc="-25">
                <a:latin typeface="Arial MT"/>
                <a:cs typeface="Arial MT"/>
              </a:rPr>
              <a:t>Rei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100" name="object 100" descr=""/>
          <p:cNvSpPr txBox="1"/>
          <p:nvPr/>
        </p:nvSpPr>
        <p:spPr>
          <a:xfrm>
            <a:off x="558149" y="863516"/>
            <a:ext cx="8458835" cy="11601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283335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A91919"/>
                </a:solidFill>
                <a:latin typeface="Arial"/>
                <a:cs typeface="Arial"/>
              </a:rPr>
              <a:t>4.1.</a:t>
            </a:r>
            <a:r>
              <a:rPr dirty="0" sz="1800" spc="-20" b="1">
                <a:solidFill>
                  <a:srgbClr val="A91919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A91919"/>
                </a:solidFill>
                <a:latin typeface="Arial"/>
                <a:cs typeface="Arial"/>
              </a:rPr>
              <a:t>Origines</a:t>
            </a:r>
            <a:r>
              <a:rPr dirty="0" sz="1800" spc="-10" b="1">
                <a:solidFill>
                  <a:srgbClr val="A91919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A91919"/>
                </a:solidFill>
                <a:latin typeface="Arial"/>
                <a:cs typeface="Arial"/>
              </a:rPr>
              <a:t>et</a:t>
            </a:r>
            <a:r>
              <a:rPr dirty="0" sz="1800" spc="-20" b="1">
                <a:solidFill>
                  <a:srgbClr val="A91919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A91919"/>
                </a:solidFill>
                <a:latin typeface="Arial"/>
                <a:cs typeface="Arial"/>
              </a:rPr>
              <a:t>structure:</a:t>
            </a:r>
            <a:r>
              <a:rPr dirty="0" sz="1800" spc="-20" b="1">
                <a:solidFill>
                  <a:srgbClr val="A91919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A91919"/>
                </a:solidFill>
                <a:latin typeface="Arial"/>
                <a:cs typeface="Arial"/>
              </a:rPr>
              <a:t>les</a:t>
            </a:r>
            <a:r>
              <a:rPr dirty="0" sz="1800" spc="-15" b="1">
                <a:solidFill>
                  <a:srgbClr val="A91919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A91919"/>
                </a:solidFill>
                <a:latin typeface="Arial"/>
                <a:cs typeface="Arial"/>
              </a:rPr>
              <a:t>territoires</a:t>
            </a:r>
            <a:r>
              <a:rPr dirty="0" sz="1800" spc="-25" b="1">
                <a:solidFill>
                  <a:srgbClr val="A91919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A91919"/>
                </a:solidFill>
                <a:latin typeface="Arial"/>
                <a:cs typeface="Arial"/>
              </a:rPr>
              <a:t>de</a:t>
            </a:r>
            <a:r>
              <a:rPr dirty="0" sz="1800" spc="-15" b="1">
                <a:solidFill>
                  <a:srgbClr val="A91919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A91919"/>
                </a:solidFill>
                <a:latin typeface="Arial"/>
                <a:cs typeface="Arial"/>
              </a:rPr>
              <a:t>mémoire</a:t>
            </a:r>
            <a:r>
              <a:rPr dirty="0" sz="1800" spc="-15" b="1">
                <a:solidFill>
                  <a:srgbClr val="A91919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A91919"/>
                </a:solidFill>
                <a:latin typeface="Arial"/>
                <a:cs typeface="Arial"/>
              </a:rPr>
              <a:t>et</a:t>
            </a:r>
            <a:r>
              <a:rPr dirty="0" sz="1800" spc="-20" b="1">
                <a:solidFill>
                  <a:srgbClr val="A91919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A91919"/>
                </a:solidFill>
                <a:latin typeface="Arial"/>
                <a:cs typeface="Arial"/>
              </a:rPr>
              <a:t>les</a:t>
            </a:r>
            <a:r>
              <a:rPr dirty="0" sz="1800" spc="-15" b="1">
                <a:solidFill>
                  <a:srgbClr val="A91919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A91919"/>
                </a:solidFill>
                <a:latin typeface="Arial"/>
                <a:cs typeface="Arial"/>
              </a:rPr>
              <a:t>centres </a:t>
            </a:r>
            <a:r>
              <a:rPr dirty="0" sz="1800" b="1">
                <a:solidFill>
                  <a:srgbClr val="A91919"/>
                </a:solidFill>
                <a:latin typeface="Arial"/>
                <a:cs typeface="Arial"/>
              </a:rPr>
              <a:t>de</a:t>
            </a:r>
            <a:r>
              <a:rPr dirty="0" sz="1800" spc="-20" b="1">
                <a:solidFill>
                  <a:srgbClr val="A91919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A91919"/>
                </a:solidFill>
                <a:latin typeface="Arial"/>
                <a:cs typeface="Arial"/>
              </a:rPr>
              <a:t>référence</a:t>
            </a:r>
            <a:endParaRPr sz="1800">
              <a:latin typeface="Arial"/>
              <a:cs typeface="Arial"/>
            </a:endParaRPr>
          </a:p>
          <a:p>
            <a:pPr marL="6553200">
              <a:lnSpc>
                <a:spcPct val="100000"/>
              </a:lnSpc>
              <a:spcBef>
                <a:spcPts val="290"/>
              </a:spcBef>
            </a:pPr>
            <a:r>
              <a:rPr dirty="0" sz="1200">
                <a:latin typeface="Arial MT"/>
                <a:cs typeface="Arial MT"/>
              </a:rPr>
              <a:t>Projet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consolidé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200">
              <a:latin typeface="Arial MT"/>
              <a:cs typeface="Arial MT"/>
            </a:endParaRPr>
          </a:p>
          <a:p>
            <a:pPr marL="6553200">
              <a:lnSpc>
                <a:spcPct val="100000"/>
              </a:lnSpc>
            </a:pPr>
            <a:r>
              <a:rPr dirty="0" sz="1200">
                <a:latin typeface="Arial MT"/>
                <a:cs typeface="Arial MT"/>
              </a:rPr>
              <a:t>En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cours</a:t>
            </a:r>
            <a:r>
              <a:rPr dirty="0" sz="1200" spc="-1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de</a:t>
            </a:r>
            <a:r>
              <a:rPr dirty="0" sz="1200" spc="-10">
                <a:latin typeface="Arial MT"/>
                <a:cs typeface="Arial MT"/>
              </a:rPr>
              <a:t> développement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101" name="object 101" descr=""/>
          <p:cNvGrpSpPr/>
          <p:nvPr/>
        </p:nvGrpSpPr>
        <p:grpSpPr>
          <a:xfrm>
            <a:off x="3112770" y="1408175"/>
            <a:ext cx="5796915" cy="2337435"/>
            <a:chOff x="3112770" y="1408175"/>
            <a:chExt cx="5796915" cy="2337435"/>
          </a:xfrm>
        </p:grpSpPr>
        <p:sp>
          <p:nvSpPr>
            <p:cNvPr id="102" name="object 102" descr=""/>
            <p:cNvSpPr/>
            <p:nvPr/>
          </p:nvSpPr>
          <p:spPr>
            <a:xfrm>
              <a:off x="8673846" y="1427225"/>
              <a:ext cx="216535" cy="215900"/>
            </a:xfrm>
            <a:custGeom>
              <a:avLst/>
              <a:gdLst/>
              <a:ahLst/>
              <a:cxnLst/>
              <a:rect l="l" t="t" r="r" b="b"/>
              <a:pathLst>
                <a:path w="216534" h="215900">
                  <a:moveTo>
                    <a:pt x="0" y="107823"/>
                  </a:moveTo>
                  <a:lnTo>
                    <a:pt x="8504" y="65852"/>
                  </a:lnTo>
                  <a:lnTo>
                    <a:pt x="31694" y="31580"/>
                  </a:lnTo>
                  <a:lnTo>
                    <a:pt x="66088" y="8473"/>
                  </a:lnTo>
                  <a:lnTo>
                    <a:pt x="108204" y="0"/>
                  </a:lnTo>
                  <a:lnTo>
                    <a:pt x="150319" y="8473"/>
                  </a:lnTo>
                  <a:lnTo>
                    <a:pt x="184713" y="31580"/>
                  </a:lnTo>
                  <a:lnTo>
                    <a:pt x="207903" y="65852"/>
                  </a:lnTo>
                  <a:lnTo>
                    <a:pt x="216408" y="107823"/>
                  </a:lnTo>
                  <a:lnTo>
                    <a:pt x="207903" y="149793"/>
                  </a:lnTo>
                  <a:lnTo>
                    <a:pt x="184713" y="184065"/>
                  </a:lnTo>
                  <a:lnTo>
                    <a:pt x="150319" y="207172"/>
                  </a:lnTo>
                  <a:lnTo>
                    <a:pt x="108204" y="215646"/>
                  </a:lnTo>
                  <a:lnTo>
                    <a:pt x="66088" y="207172"/>
                  </a:lnTo>
                  <a:lnTo>
                    <a:pt x="31694" y="184065"/>
                  </a:lnTo>
                  <a:lnTo>
                    <a:pt x="8504" y="149793"/>
                  </a:lnTo>
                  <a:lnTo>
                    <a:pt x="0" y="107823"/>
                  </a:lnTo>
                  <a:close/>
                </a:path>
              </a:pathLst>
            </a:custGeom>
            <a:ln w="38100">
              <a:solidFill>
                <a:srgbClr val="6699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 descr=""/>
            <p:cNvSpPr/>
            <p:nvPr/>
          </p:nvSpPr>
          <p:spPr>
            <a:xfrm>
              <a:off x="8027670" y="1780793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4" h="216535">
                  <a:moveTo>
                    <a:pt x="0" y="108203"/>
                  </a:moveTo>
                  <a:lnTo>
                    <a:pt x="8504" y="66088"/>
                  </a:lnTo>
                  <a:lnTo>
                    <a:pt x="31694" y="31694"/>
                  </a:lnTo>
                  <a:lnTo>
                    <a:pt x="66088" y="8504"/>
                  </a:lnTo>
                  <a:lnTo>
                    <a:pt x="108204" y="0"/>
                  </a:lnTo>
                  <a:lnTo>
                    <a:pt x="150319" y="8504"/>
                  </a:lnTo>
                  <a:lnTo>
                    <a:pt x="184713" y="31694"/>
                  </a:lnTo>
                  <a:lnTo>
                    <a:pt x="207903" y="66088"/>
                  </a:lnTo>
                  <a:lnTo>
                    <a:pt x="216408" y="108203"/>
                  </a:lnTo>
                  <a:lnTo>
                    <a:pt x="207903" y="150319"/>
                  </a:lnTo>
                  <a:lnTo>
                    <a:pt x="184713" y="184713"/>
                  </a:lnTo>
                  <a:lnTo>
                    <a:pt x="150319" y="207903"/>
                  </a:lnTo>
                  <a:lnTo>
                    <a:pt x="108204" y="216407"/>
                  </a:lnTo>
                  <a:lnTo>
                    <a:pt x="66088" y="207903"/>
                  </a:lnTo>
                  <a:lnTo>
                    <a:pt x="31694" y="184713"/>
                  </a:lnTo>
                  <a:lnTo>
                    <a:pt x="8504" y="150319"/>
                  </a:lnTo>
                  <a:lnTo>
                    <a:pt x="0" y="108203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 descr=""/>
            <p:cNvSpPr/>
            <p:nvPr/>
          </p:nvSpPr>
          <p:spPr>
            <a:xfrm>
              <a:off x="3131820" y="3509771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108203"/>
                  </a:moveTo>
                  <a:lnTo>
                    <a:pt x="8504" y="66088"/>
                  </a:lnTo>
                  <a:lnTo>
                    <a:pt x="31694" y="31694"/>
                  </a:lnTo>
                  <a:lnTo>
                    <a:pt x="66088" y="8504"/>
                  </a:lnTo>
                  <a:lnTo>
                    <a:pt x="108204" y="0"/>
                  </a:lnTo>
                  <a:lnTo>
                    <a:pt x="150319" y="8504"/>
                  </a:lnTo>
                  <a:lnTo>
                    <a:pt x="184713" y="31694"/>
                  </a:lnTo>
                  <a:lnTo>
                    <a:pt x="207903" y="66088"/>
                  </a:lnTo>
                  <a:lnTo>
                    <a:pt x="216408" y="108203"/>
                  </a:lnTo>
                  <a:lnTo>
                    <a:pt x="207903" y="150319"/>
                  </a:lnTo>
                  <a:lnTo>
                    <a:pt x="184713" y="184713"/>
                  </a:lnTo>
                  <a:lnTo>
                    <a:pt x="150319" y="207903"/>
                  </a:lnTo>
                  <a:lnTo>
                    <a:pt x="108204" y="216407"/>
                  </a:lnTo>
                  <a:lnTo>
                    <a:pt x="66088" y="207903"/>
                  </a:lnTo>
                  <a:lnTo>
                    <a:pt x="31694" y="184713"/>
                  </a:lnTo>
                  <a:lnTo>
                    <a:pt x="8504" y="150319"/>
                  </a:lnTo>
                  <a:lnTo>
                    <a:pt x="0" y="108203"/>
                  </a:lnTo>
                  <a:close/>
                </a:path>
              </a:pathLst>
            </a:custGeom>
            <a:ln w="38100">
              <a:solidFill>
                <a:srgbClr val="6699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5" name="object 105" descr=""/>
          <p:cNvSpPr txBox="1"/>
          <p:nvPr/>
        </p:nvSpPr>
        <p:spPr>
          <a:xfrm>
            <a:off x="7108652" y="3178789"/>
            <a:ext cx="1715135" cy="1092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latin typeface="Arial MT"/>
                <a:cs typeface="Arial MT"/>
              </a:rPr>
              <a:t>Espaces</a:t>
            </a:r>
            <a:r>
              <a:rPr dirty="0" sz="1000" spc="-3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frontaliers</a:t>
            </a:r>
            <a:r>
              <a:rPr dirty="0" sz="1000" spc="-3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et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de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 spc="-10">
                <a:latin typeface="Arial MT"/>
                <a:cs typeface="Arial MT"/>
              </a:rPr>
              <a:t>l’exil </a:t>
            </a:r>
            <a:r>
              <a:rPr dirty="0" sz="1000">
                <a:latin typeface="Arial MT"/>
                <a:cs typeface="Arial MT"/>
              </a:rPr>
              <a:t>Musée</a:t>
            </a:r>
            <a:r>
              <a:rPr dirty="0" sz="1000" spc="-4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Mémorial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de</a:t>
            </a:r>
            <a:r>
              <a:rPr dirty="0" sz="1000" spc="-3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l’Exil</a:t>
            </a:r>
            <a:r>
              <a:rPr dirty="0" sz="1000" spc="-10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à</a:t>
            </a:r>
            <a:r>
              <a:rPr dirty="0" sz="1000" spc="-25">
                <a:latin typeface="Arial MT"/>
                <a:cs typeface="Arial MT"/>
              </a:rPr>
              <a:t> La </a:t>
            </a:r>
            <a:r>
              <a:rPr dirty="0" sz="1000" spc="-10">
                <a:latin typeface="Arial MT"/>
                <a:cs typeface="Arial MT"/>
              </a:rPr>
              <a:t>Jonquera</a:t>
            </a:r>
            <a:endParaRPr sz="1000">
              <a:latin typeface="Arial MT"/>
              <a:cs typeface="Arial MT"/>
            </a:endParaRPr>
          </a:p>
          <a:p>
            <a:pPr marL="12700" marR="266065">
              <a:lnSpc>
                <a:spcPct val="100000"/>
              </a:lnSpc>
            </a:pPr>
            <a:r>
              <a:rPr dirty="0" sz="1000" spc="-10">
                <a:latin typeface="Arial MT"/>
                <a:cs typeface="Arial MT"/>
              </a:rPr>
              <a:t>Prison-</a:t>
            </a:r>
            <a:r>
              <a:rPr dirty="0" sz="1000">
                <a:latin typeface="Arial MT"/>
                <a:cs typeface="Arial MT"/>
              </a:rPr>
              <a:t>musée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i="1">
                <a:latin typeface="Arial"/>
                <a:cs typeface="Arial"/>
              </a:rPr>
              <a:t>Camí</a:t>
            </a:r>
            <a:r>
              <a:rPr dirty="0" sz="1000" spc="5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de</a:t>
            </a:r>
            <a:r>
              <a:rPr dirty="0" sz="1000" spc="-10" i="1">
                <a:latin typeface="Arial"/>
                <a:cs typeface="Arial"/>
              </a:rPr>
              <a:t> </a:t>
            </a:r>
            <a:r>
              <a:rPr dirty="0" sz="1000" spc="-25" i="1">
                <a:latin typeface="Arial"/>
                <a:cs typeface="Arial"/>
              </a:rPr>
              <a:t>la </a:t>
            </a:r>
            <a:r>
              <a:rPr dirty="0" sz="1000" i="1">
                <a:latin typeface="Arial"/>
                <a:cs typeface="Arial"/>
              </a:rPr>
              <a:t>Llibertat</a:t>
            </a:r>
            <a:r>
              <a:rPr dirty="0" sz="1000" spc="-40" i="1">
                <a:latin typeface="Arial"/>
                <a:cs typeface="Arial"/>
              </a:rPr>
              <a:t> </a:t>
            </a:r>
            <a:r>
              <a:rPr dirty="0" sz="1000">
                <a:latin typeface="Arial MT"/>
                <a:cs typeface="Arial MT"/>
              </a:rPr>
              <a:t>à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 spc="-20">
                <a:latin typeface="Arial MT"/>
                <a:cs typeface="Arial MT"/>
              </a:rPr>
              <a:t>Sort</a:t>
            </a:r>
            <a:endParaRPr sz="1000">
              <a:latin typeface="Arial MT"/>
              <a:cs typeface="Arial MT"/>
            </a:endParaRPr>
          </a:p>
          <a:p>
            <a:pPr marL="12700" marR="360045">
              <a:lnSpc>
                <a:spcPct val="100000"/>
              </a:lnSpc>
            </a:pPr>
            <a:r>
              <a:rPr dirty="0" sz="1000">
                <a:latin typeface="Arial MT"/>
                <a:cs typeface="Arial MT"/>
              </a:rPr>
              <a:t>Le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Parc</a:t>
            </a:r>
            <a:r>
              <a:rPr dirty="0" sz="1000" spc="-1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des</a:t>
            </a:r>
            <a:r>
              <a:rPr dirty="0" sz="1000" spc="-2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bunkers</a:t>
            </a:r>
            <a:r>
              <a:rPr dirty="0" sz="1000" spc="-20">
                <a:latin typeface="Arial MT"/>
                <a:cs typeface="Arial MT"/>
              </a:rPr>
              <a:t> </a:t>
            </a:r>
            <a:r>
              <a:rPr dirty="0" sz="1000" spc="-25">
                <a:latin typeface="Arial MT"/>
                <a:cs typeface="Arial MT"/>
              </a:rPr>
              <a:t>de </a:t>
            </a:r>
            <a:r>
              <a:rPr dirty="0" sz="1000">
                <a:latin typeface="Arial MT"/>
                <a:cs typeface="Arial MT"/>
              </a:rPr>
              <a:t>Martinet</a:t>
            </a:r>
            <a:r>
              <a:rPr dirty="0" sz="1000" spc="-35">
                <a:latin typeface="Arial MT"/>
                <a:cs typeface="Arial MT"/>
              </a:rPr>
              <a:t> </a:t>
            </a:r>
            <a:r>
              <a:rPr dirty="0" sz="1000">
                <a:latin typeface="Arial MT"/>
                <a:cs typeface="Arial MT"/>
              </a:rPr>
              <a:t>i</a:t>
            </a:r>
            <a:r>
              <a:rPr dirty="0" sz="1000" spc="-10">
                <a:latin typeface="Arial MT"/>
                <a:cs typeface="Arial MT"/>
              </a:rPr>
              <a:t> Montellà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106" name="object 106"/>
          <p:cNvSpPr txBox="1">
            <a:spLocks noGrp="1"/>
          </p:cNvSpPr>
          <p:nvPr>
            <p:ph type="title"/>
          </p:nvPr>
        </p:nvSpPr>
        <p:spPr>
          <a:xfrm>
            <a:off x="4553070" y="311066"/>
            <a:ext cx="3672204" cy="2698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solidFill>
                  <a:srgbClr val="FFFFFF"/>
                </a:solidFill>
              </a:rPr>
              <a:t>4.</a:t>
            </a:r>
            <a:r>
              <a:rPr dirty="0" sz="1600" spc="-10">
                <a:solidFill>
                  <a:srgbClr val="FFFFFF"/>
                </a:solidFill>
              </a:rPr>
              <a:t> </a:t>
            </a:r>
            <a:r>
              <a:rPr dirty="0" sz="1600">
                <a:solidFill>
                  <a:srgbClr val="FFFFFF"/>
                </a:solidFill>
              </a:rPr>
              <a:t>Le</a:t>
            </a:r>
            <a:r>
              <a:rPr dirty="0" sz="1600" spc="-20">
                <a:solidFill>
                  <a:srgbClr val="FFFFFF"/>
                </a:solidFill>
              </a:rPr>
              <a:t> </a:t>
            </a:r>
            <a:r>
              <a:rPr dirty="0" sz="1600">
                <a:solidFill>
                  <a:srgbClr val="FFFFFF"/>
                </a:solidFill>
              </a:rPr>
              <a:t>réseau</a:t>
            </a:r>
            <a:r>
              <a:rPr dirty="0" sz="1600" spc="-15">
                <a:solidFill>
                  <a:srgbClr val="FFFFFF"/>
                </a:solidFill>
              </a:rPr>
              <a:t> </a:t>
            </a:r>
            <a:r>
              <a:rPr dirty="0" sz="1600">
                <a:solidFill>
                  <a:srgbClr val="FFFFFF"/>
                </a:solidFill>
              </a:rPr>
              <a:t>des</a:t>
            </a:r>
            <a:r>
              <a:rPr dirty="0" sz="1600" spc="-20">
                <a:solidFill>
                  <a:srgbClr val="FFFFFF"/>
                </a:solidFill>
              </a:rPr>
              <a:t> </a:t>
            </a:r>
            <a:r>
              <a:rPr dirty="0" sz="1600">
                <a:solidFill>
                  <a:srgbClr val="FFFFFF"/>
                </a:solidFill>
              </a:rPr>
              <a:t>Espaces</a:t>
            </a:r>
            <a:r>
              <a:rPr dirty="0" sz="1600" spc="-25">
                <a:solidFill>
                  <a:srgbClr val="FFFFFF"/>
                </a:solidFill>
              </a:rPr>
              <a:t> </a:t>
            </a:r>
            <a:r>
              <a:rPr dirty="0" sz="1600">
                <a:solidFill>
                  <a:srgbClr val="FFFFFF"/>
                </a:solidFill>
              </a:rPr>
              <a:t>de</a:t>
            </a:r>
            <a:r>
              <a:rPr dirty="0" sz="1600" spc="-15">
                <a:solidFill>
                  <a:srgbClr val="FFFFFF"/>
                </a:solidFill>
              </a:rPr>
              <a:t> </a:t>
            </a:r>
            <a:r>
              <a:rPr dirty="0" sz="1600" spc="-10">
                <a:solidFill>
                  <a:srgbClr val="FFFFFF"/>
                </a:solidFill>
              </a:rPr>
              <a:t>Mémoire</a:t>
            </a:r>
            <a:endParaRPr sz="1600"/>
          </a:p>
        </p:txBody>
      </p:sp>
    </p:spTree>
  </p:cSld>
  <p:clrMapOvr>
    <a:masterClrMapping/>
  </p:clrMapOvr>
  <p:transition spd="med">
    <p:fade thruBlk="0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7037" y="1155616"/>
            <a:ext cx="4930140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800000"/>
                </a:solidFill>
              </a:rPr>
              <a:t>4.1.</a:t>
            </a:r>
            <a:r>
              <a:rPr dirty="0" sz="1800" spc="-25">
                <a:solidFill>
                  <a:srgbClr val="800000"/>
                </a:solidFill>
              </a:rPr>
              <a:t> </a:t>
            </a:r>
            <a:r>
              <a:rPr dirty="0" sz="1800">
                <a:solidFill>
                  <a:srgbClr val="800000"/>
                </a:solidFill>
              </a:rPr>
              <a:t>Origines</a:t>
            </a:r>
            <a:r>
              <a:rPr dirty="0" sz="1800" spc="-10">
                <a:solidFill>
                  <a:srgbClr val="800000"/>
                </a:solidFill>
              </a:rPr>
              <a:t> </a:t>
            </a:r>
            <a:r>
              <a:rPr dirty="0" sz="1800">
                <a:solidFill>
                  <a:srgbClr val="800000"/>
                </a:solidFill>
              </a:rPr>
              <a:t>et</a:t>
            </a:r>
            <a:r>
              <a:rPr dirty="0" sz="1800" spc="-20">
                <a:solidFill>
                  <a:srgbClr val="800000"/>
                </a:solidFill>
              </a:rPr>
              <a:t> </a:t>
            </a:r>
            <a:r>
              <a:rPr dirty="0" sz="1800">
                <a:solidFill>
                  <a:srgbClr val="800000"/>
                </a:solidFill>
              </a:rPr>
              <a:t>structure:</a:t>
            </a:r>
            <a:r>
              <a:rPr dirty="0" sz="1800" spc="-25">
                <a:solidFill>
                  <a:srgbClr val="800000"/>
                </a:solidFill>
              </a:rPr>
              <a:t> </a:t>
            </a:r>
            <a:r>
              <a:rPr dirty="0" sz="1800">
                <a:solidFill>
                  <a:srgbClr val="800000"/>
                </a:solidFill>
              </a:rPr>
              <a:t>volets</a:t>
            </a:r>
            <a:r>
              <a:rPr dirty="0" sz="1800" spc="-15">
                <a:solidFill>
                  <a:srgbClr val="800000"/>
                </a:solidFill>
              </a:rPr>
              <a:t> </a:t>
            </a:r>
            <a:r>
              <a:rPr dirty="0" sz="1800" spc="-10">
                <a:solidFill>
                  <a:srgbClr val="800000"/>
                </a:solidFill>
              </a:rPr>
              <a:t>thématiques</a:t>
            </a:r>
            <a:endParaRPr sz="1800"/>
          </a:p>
        </p:txBody>
      </p:sp>
      <p:sp>
        <p:nvSpPr>
          <p:cNvPr id="3" name="object 3" descr=""/>
          <p:cNvSpPr txBox="1"/>
          <p:nvPr/>
        </p:nvSpPr>
        <p:spPr>
          <a:xfrm>
            <a:off x="546859" y="1507660"/>
            <a:ext cx="8280400" cy="468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400">
                <a:latin typeface="Arial MT"/>
                <a:cs typeface="Arial MT"/>
              </a:rPr>
              <a:t>Conformément</a:t>
            </a:r>
            <a:r>
              <a:rPr dirty="0" sz="1400" spc="-4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à</a:t>
            </a:r>
            <a:r>
              <a:rPr dirty="0" sz="1400" spc="-1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la</a:t>
            </a:r>
            <a:r>
              <a:rPr dirty="0" sz="1400" spc="-1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chronologie</a:t>
            </a:r>
            <a:r>
              <a:rPr dirty="0" sz="1400" spc="-4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abordée</a:t>
            </a:r>
            <a:r>
              <a:rPr dirty="0" sz="1400" spc="-3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par</a:t>
            </a:r>
            <a:r>
              <a:rPr dirty="0" sz="1400" spc="-3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le</a:t>
            </a:r>
            <a:r>
              <a:rPr dirty="0" sz="1400" spc="-1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Memorial</a:t>
            </a:r>
            <a:r>
              <a:rPr dirty="0" sz="1400" spc="-3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Democràtic</a:t>
            </a:r>
            <a:r>
              <a:rPr dirty="0" sz="1400" spc="-30">
                <a:latin typeface="Arial MT"/>
                <a:cs typeface="Arial MT"/>
              </a:rPr>
              <a:t> </a:t>
            </a:r>
            <a:r>
              <a:rPr dirty="0" sz="1400" spc="-10">
                <a:latin typeface="Arial MT"/>
                <a:cs typeface="Arial MT"/>
              </a:rPr>
              <a:t>(1931-</a:t>
            </a:r>
            <a:r>
              <a:rPr dirty="0" sz="1400">
                <a:latin typeface="Arial MT"/>
                <a:cs typeface="Arial MT"/>
              </a:rPr>
              <a:t>1980),</a:t>
            </a:r>
            <a:r>
              <a:rPr dirty="0" sz="1400" spc="-3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les</a:t>
            </a:r>
            <a:r>
              <a:rPr dirty="0" sz="1400" spc="-1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volets</a:t>
            </a:r>
            <a:r>
              <a:rPr dirty="0" sz="1400" spc="-30">
                <a:latin typeface="Arial MT"/>
                <a:cs typeface="Arial MT"/>
              </a:rPr>
              <a:t> </a:t>
            </a:r>
            <a:r>
              <a:rPr dirty="0" sz="1400" spc="-10">
                <a:latin typeface="Arial MT"/>
                <a:cs typeface="Arial MT"/>
              </a:rPr>
              <a:t>thématiques </a:t>
            </a:r>
            <a:r>
              <a:rPr dirty="0" sz="1400">
                <a:latin typeface="Arial MT"/>
                <a:cs typeface="Arial MT"/>
              </a:rPr>
              <a:t>traités</a:t>
            </a:r>
            <a:r>
              <a:rPr dirty="0" sz="1400" spc="-3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sont</a:t>
            </a:r>
            <a:r>
              <a:rPr dirty="0" sz="1400" spc="-2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les</a:t>
            </a:r>
            <a:r>
              <a:rPr dirty="0" sz="1400" spc="-5">
                <a:latin typeface="Arial MT"/>
                <a:cs typeface="Arial MT"/>
              </a:rPr>
              <a:t> </a:t>
            </a:r>
            <a:r>
              <a:rPr dirty="0" sz="1400" spc="-10">
                <a:latin typeface="Arial MT"/>
                <a:cs typeface="Arial MT"/>
              </a:rPr>
              <a:t>suivants: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495"/>
              </a:spcBef>
            </a:pPr>
            <a:r>
              <a:rPr dirty="0" sz="1600" b="1">
                <a:solidFill>
                  <a:srgbClr val="800000"/>
                </a:solidFill>
                <a:latin typeface="Arial"/>
                <a:cs typeface="Arial"/>
              </a:rPr>
              <a:t>Les</a:t>
            </a:r>
            <a:r>
              <a:rPr dirty="0" sz="1600" spc="-30" b="1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800000"/>
                </a:solidFill>
                <a:latin typeface="Arial"/>
                <a:cs typeface="Arial"/>
              </a:rPr>
              <a:t>espaces</a:t>
            </a:r>
            <a:r>
              <a:rPr dirty="0" sz="1600" spc="-25" b="1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800000"/>
                </a:solidFill>
                <a:latin typeface="Arial"/>
                <a:cs typeface="Arial"/>
              </a:rPr>
              <a:t>de</a:t>
            </a:r>
            <a:r>
              <a:rPr dirty="0" sz="1600" spc="-20" b="1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800000"/>
                </a:solidFill>
                <a:latin typeface="Arial"/>
                <a:cs typeface="Arial"/>
              </a:rPr>
              <a:t>la</a:t>
            </a:r>
            <a:r>
              <a:rPr dirty="0" sz="1600" spc="-15" b="1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800000"/>
                </a:solidFill>
                <a:latin typeface="Arial"/>
                <a:cs typeface="Arial"/>
              </a:rPr>
              <a:t>Deuxième</a:t>
            </a:r>
            <a:r>
              <a:rPr dirty="0" sz="1600" spc="-25" b="1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800000"/>
                </a:solidFill>
                <a:latin typeface="Arial"/>
                <a:cs typeface="Arial"/>
              </a:rPr>
              <a:t>République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dirty="0" sz="1400">
                <a:latin typeface="Arial MT"/>
                <a:cs typeface="Arial MT"/>
              </a:rPr>
              <a:t>On</a:t>
            </a:r>
            <a:r>
              <a:rPr dirty="0" sz="1400" spc="-1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a</a:t>
            </a:r>
            <a:r>
              <a:rPr dirty="0" sz="1400" spc="-1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jugé</a:t>
            </a:r>
            <a:r>
              <a:rPr dirty="0" sz="1400" spc="-2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important</a:t>
            </a:r>
            <a:r>
              <a:rPr dirty="0" sz="1400" spc="-3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de</a:t>
            </a:r>
            <a:r>
              <a:rPr dirty="0" sz="1400" spc="-2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consacrer</a:t>
            </a:r>
            <a:r>
              <a:rPr dirty="0" sz="1400" spc="-3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des</a:t>
            </a:r>
            <a:r>
              <a:rPr dirty="0" sz="1400" spc="-2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espaces</a:t>
            </a:r>
            <a:r>
              <a:rPr dirty="0" sz="1400" spc="-3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à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la</a:t>
            </a:r>
            <a:r>
              <a:rPr dirty="0" sz="1400" spc="-1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valorisation</a:t>
            </a:r>
            <a:r>
              <a:rPr dirty="0" sz="1400" spc="-3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du</a:t>
            </a:r>
            <a:r>
              <a:rPr dirty="0" sz="1400" spc="-1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patrimoine</a:t>
            </a:r>
            <a:r>
              <a:rPr dirty="0" sz="1400" spc="-3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mémoriel</a:t>
            </a:r>
            <a:r>
              <a:rPr dirty="0" sz="1400" spc="-35">
                <a:latin typeface="Arial MT"/>
                <a:cs typeface="Arial MT"/>
              </a:rPr>
              <a:t> </a:t>
            </a:r>
            <a:r>
              <a:rPr dirty="0" sz="1400" spc="-10">
                <a:latin typeface="Arial MT"/>
                <a:cs typeface="Arial MT"/>
              </a:rPr>
              <a:t>républicain.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495"/>
              </a:spcBef>
            </a:pPr>
            <a:r>
              <a:rPr dirty="0" sz="1600" b="1">
                <a:solidFill>
                  <a:srgbClr val="800000"/>
                </a:solidFill>
                <a:latin typeface="Arial"/>
                <a:cs typeface="Arial"/>
              </a:rPr>
              <a:t>Les</a:t>
            </a:r>
            <a:r>
              <a:rPr dirty="0" sz="1600" spc="-25" b="1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800000"/>
                </a:solidFill>
                <a:latin typeface="Arial"/>
                <a:cs typeface="Arial"/>
              </a:rPr>
              <a:t>espaces</a:t>
            </a:r>
            <a:r>
              <a:rPr dirty="0" sz="1600" spc="-20" b="1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800000"/>
                </a:solidFill>
                <a:latin typeface="Arial"/>
                <a:cs typeface="Arial"/>
              </a:rPr>
              <a:t>de</a:t>
            </a:r>
            <a:r>
              <a:rPr dirty="0" sz="1600" spc="-20" b="1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800000"/>
                </a:solidFill>
                <a:latin typeface="Arial"/>
                <a:cs typeface="Arial"/>
              </a:rPr>
              <a:t>la</a:t>
            </a:r>
            <a:r>
              <a:rPr dirty="0" sz="1600" spc="-15" b="1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800000"/>
                </a:solidFill>
                <a:latin typeface="Arial"/>
                <a:cs typeface="Arial"/>
              </a:rPr>
              <a:t>Guerre</a:t>
            </a:r>
            <a:r>
              <a:rPr dirty="0" sz="1600" spc="-15" b="1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800000"/>
                </a:solidFill>
                <a:latin typeface="Arial"/>
                <a:cs typeface="Arial"/>
              </a:rPr>
              <a:t>Civile</a:t>
            </a:r>
            <a:endParaRPr sz="1600">
              <a:latin typeface="Arial"/>
              <a:cs typeface="Arial"/>
            </a:endParaRPr>
          </a:p>
          <a:p>
            <a:pPr marL="12700" marR="478155">
              <a:lnSpc>
                <a:spcPct val="100000"/>
              </a:lnSpc>
              <a:spcBef>
                <a:spcPts val="305"/>
              </a:spcBef>
            </a:pPr>
            <a:r>
              <a:rPr dirty="0" sz="1400">
                <a:latin typeface="Arial MT"/>
                <a:cs typeface="Arial MT"/>
              </a:rPr>
              <a:t>Un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espace</a:t>
            </a:r>
            <a:r>
              <a:rPr dirty="0" sz="1400" spc="-3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chronologiquement</a:t>
            </a:r>
            <a:r>
              <a:rPr dirty="0" sz="1400" spc="-3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bien</a:t>
            </a:r>
            <a:r>
              <a:rPr dirty="0" sz="1400" spc="-2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défini</a:t>
            </a:r>
            <a:r>
              <a:rPr dirty="0" sz="1400" spc="-2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allant</a:t>
            </a:r>
            <a:r>
              <a:rPr dirty="0" sz="1400" spc="-2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du</a:t>
            </a:r>
            <a:r>
              <a:rPr dirty="0" sz="1400" spc="-2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17</a:t>
            </a:r>
            <a:r>
              <a:rPr dirty="0" sz="1400" spc="-2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juillet</a:t>
            </a:r>
            <a:r>
              <a:rPr dirty="0" sz="1400" spc="-2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1936</a:t>
            </a:r>
            <a:r>
              <a:rPr dirty="0" sz="1400" spc="-2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au</a:t>
            </a:r>
            <a:r>
              <a:rPr dirty="0" sz="1400" spc="-2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1er</a:t>
            </a:r>
            <a:r>
              <a:rPr dirty="0" sz="1400" spc="-2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avril</a:t>
            </a:r>
            <a:r>
              <a:rPr dirty="0" sz="1400" spc="-1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1939</a:t>
            </a:r>
            <a:r>
              <a:rPr dirty="0" sz="1400" spc="-3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et</a:t>
            </a:r>
            <a:r>
              <a:rPr dirty="0" sz="1400" spc="-1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regroupant</a:t>
            </a:r>
            <a:r>
              <a:rPr dirty="0" sz="1400" spc="-30">
                <a:latin typeface="Arial MT"/>
                <a:cs typeface="Arial MT"/>
              </a:rPr>
              <a:t> </a:t>
            </a:r>
            <a:r>
              <a:rPr dirty="0" sz="1400" spc="-25">
                <a:latin typeface="Arial MT"/>
                <a:cs typeface="Arial MT"/>
              </a:rPr>
              <a:t>le </a:t>
            </a:r>
            <a:r>
              <a:rPr dirty="0" sz="1400">
                <a:latin typeface="Arial MT"/>
                <a:cs typeface="Arial MT"/>
              </a:rPr>
              <a:t>patrimoine</a:t>
            </a:r>
            <a:r>
              <a:rPr dirty="0" sz="1400" spc="-4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mémoriel</a:t>
            </a:r>
            <a:r>
              <a:rPr dirty="0" sz="1400" spc="-3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qui</a:t>
            </a:r>
            <a:r>
              <a:rPr dirty="0" sz="1400" spc="-2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correspond</a:t>
            </a:r>
            <a:r>
              <a:rPr dirty="0" sz="1400" spc="-3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à</a:t>
            </a:r>
            <a:r>
              <a:rPr dirty="0" sz="1400" spc="-2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la</a:t>
            </a:r>
            <a:r>
              <a:rPr dirty="0" sz="1400" spc="-2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Guerre</a:t>
            </a:r>
            <a:r>
              <a:rPr dirty="0" sz="1400" spc="-3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Civile</a:t>
            </a:r>
            <a:r>
              <a:rPr dirty="0" sz="1400" spc="-20">
                <a:latin typeface="Arial MT"/>
                <a:cs typeface="Arial MT"/>
              </a:rPr>
              <a:t> </a:t>
            </a:r>
            <a:r>
              <a:rPr dirty="0" sz="1400" spc="-10">
                <a:latin typeface="Arial MT"/>
                <a:cs typeface="Arial MT"/>
              </a:rPr>
              <a:t>espagnole.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495"/>
              </a:spcBef>
            </a:pPr>
            <a:r>
              <a:rPr dirty="0" sz="1600" b="1">
                <a:solidFill>
                  <a:srgbClr val="800000"/>
                </a:solidFill>
                <a:latin typeface="Arial"/>
                <a:cs typeface="Arial"/>
              </a:rPr>
              <a:t>Les</a:t>
            </a:r>
            <a:r>
              <a:rPr dirty="0" sz="1600" spc="-35" b="1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800000"/>
                </a:solidFill>
                <a:latin typeface="Arial"/>
                <a:cs typeface="Arial"/>
              </a:rPr>
              <a:t>espaces</a:t>
            </a:r>
            <a:r>
              <a:rPr dirty="0" sz="1600" spc="-30" b="1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800000"/>
                </a:solidFill>
                <a:latin typeface="Arial"/>
                <a:cs typeface="Arial"/>
              </a:rPr>
              <a:t>frontaliers</a:t>
            </a:r>
            <a:r>
              <a:rPr dirty="0" sz="1600" spc="-10" b="1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800000"/>
                </a:solidFill>
                <a:latin typeface="Arial"/>
                <a:cs typeface="Arial"/>
              </a:rPr>
              <a:t>et</a:t>
            </a:r>
            <a:r>
              <a:rPr dirty="0" sz="1600" spc="-20" b="1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800000"/>
                </a:solidFill>
                <a:latin typeface="Arial"/>
                <a:cs typeface="Arial"/>
              </a:rPr>
              <a:t>de</a:t>
            </a:r>
            <a:r>
              <a:rPr dirty="0" sz="1600" spc="-25" b="1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800000"/>
                </a:solidFill>
                <a:latin typeface="Arial"/>
                <a:cs typeface="Arial"/>
              </a:rPr>
              <a:t>l’exil</a:t>
            </a:r>
            <a:endParaRPr sz="1600">
              <a:latin typeface="Arial"/>
              <a:cs typeface="Arial"/>
            </a:endParaRPr>
          </a:p>
          <a:p>
            <a:pPr marL="12700" marR="73660">
              <a:lnSpc>
                <a:spcPct val="100000"/>
              </a:lnSpc>
              <a:spcBef>
                <a:spcPts val="305"/>
              </a:spcBef>
            </a:pPr>
            <a:r>
              <a:rPr dirty="0" sz="1400">
                <a:latin typeface="Arial MT"/>
                <a:cs typeface="Arial MT"/>
              </a:rPr>
              <a:t>Ce</a:t>
            </a:r>
            <a:r>
              <a:rPr dirty="0" sz="1400" spc="-1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volet</a:t>
            </a:r>
            <a:r>
              <a:rPr dirty="0" sz="1400" spc="-3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recouvre</a:t>
            </a:r>
            <a:r>
              <a:rPr dirty="0" sz="1400" spc="-4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une</a:t>
            </a:r>
            <a:r>
              <a:rPr dirty="0" sz="1400" spc="-3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référence</a:t>
            </a:r>
            <a:r>
              <a:rPr dirty="0" sz="1400" spc="-4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plutôt</a:t>
            </a:r>
            <a:r>
              <a:rPr dirty="0" sz="1400" spc="-3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géographique</a:t>
            </a:r>
            <a:r>
              <a:rPr dirty="0" sz="1400" spc="-4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que</a:t>
            </a:r>
            <a:r>
              <a:rPr dirty="0" sz="1400" spc="-2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chronologique.</a:t>
            </a:r>
            <a:r>
              <a:rPr dirty="0" sz="1400" spc="-4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En</a:t>
            </a:r>
            <a:r>
              <a:rPr dirty="0" sz="1400" spc="-1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Catalogne,</a:t>
            </a:r>
            <a:r>
              <a:rPr dirty="0" sz="1400" spc="-4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la</a:t>
            </a:r>
            <a:r>
              <a:rPr dirty="0" sz="1400" spc="-1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frontière</a:t>
            </a:r>
            <a:r>
              <a:rPr dirty="0" sz="1400" spc="-40">
                <a:latin typeface="Arial MT"/>
                <a:cs typeface="Arial MT"/>
              </a:rPr>
              <a:t> </a:t>
            </a:r>
            <a:r>
              <a:rPr dirty="0" sz="1400" spc="-20">
                <a:latin typeface="Arial MT"/>
                <a:cs typeface="Arial MT"/>
              </a:rPr>
              <a:t>avec </a:t>
            </a:r>
            <a:r>
              <a:rPr dirty="0" sz="1400">
                <a:latin typeface="Arial MT"/>
                <a:cs typeface="Arial MT"/>
              </a:rPr>
              <a:t>la</a:t>
            </a:r>
            <a:r>
              <a:rPr dirty="0" sz="1400" spc="-1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France</a:t>
            </a:r>
            <a:r>
              <a:rPr dirty="0" sz="1400" spc="-3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a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joué</a:t>
            </a:r>
            <a:r>
              <a:rPr dirty="0" sz="1400" spc="-2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un</a:t>
            </a:r>
            <a:r>
              <a:rPr dirty="0" sz="1400" spc="-1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rôle</a:t>
            </a:r>
            <a:r>
              <a:rPr dirty="0" sz="1400" spc="-2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très</a:t>
            </a:r>
            <a:r>
              <a:rPr dirty="0" sz="1400" spc="-2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important</a:t>
            </a:r>
            <a:r>
              <a:rPr dirty="0" sz="1400" spc="-3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pendant</a:t>
            </a:r>
            <a:r>
              <a:rPr dirty="0" sz="1400" spc="-3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et</a:t>
            </a:r>
            <a:r>
              <a:rPr dirty="0" sz="1400" spc="-1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après</a:t>
            </a:r>
            <a:r>
              <a:rPr dirty="0" sz="1400" spc="-3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la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Guerre</a:t>
            </a:r>
            <a:r>
              <a:rPr dirty="0" sz="1400" spc="-3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Civile.</a:t>
            </a:r>
            <a:r>
              <a:rPr dirty="0" sz="1400" spc="-1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C’étaient</a:t>
            </a:r>
            <a:r>
              <a:rPr dirty="0" sz="1400" spc="-2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les</a:t>
            </a:r>
            <a:r>
              <a:rPr dirty="0" sz="1400" spc="-2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espaces</a:t>
            </a:r>
            <a:r>
              <a:rPr dirty="0" sz="1400" spc="-2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à</a:t>
            </a:r>
            <a:r>
              <a:rPr dirty="0" sz="1400" spc="-10">
                <a:latin typeface="Arial MT"/>
                <a:cs typeface="Arial MT"/>
              </a:rPr>
              <a:t> travers </a:t>
            </a:r>
            <a:r>
              <a:rPr dirty="0" sz="1400">
                <a:latin typeface="Arial MT"/>
                <a:cs typeface="Arial MT"/>
              </a:rPr>
              <a:t>lesquels</a:t>
            </a:r>
            <a:r>
              <a:rPr dirty="0" sz="1400" spc="-2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les</a:t>
            </a:r>
            <a:r>
              <a:rPr dirty="0" sz="1400" spc="-2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personnes</a:t>
            </a:r>
            <a:r>
              <a:rPr dirty="0" sz="1400" spc="-3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quittaient</a:t>
            </a:r>
            <a:r>
              <a:rPr dirty="0" sz="1400" spc="-2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le</a:t>
            </a:r>
            <a:r>
              <a:rPr dirty="0" sz="1400" spc="-2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pays</a:t>
            </a:r>
            <a:r>
              <a:rPr dirty="0" sz="1400" spc="-2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et</a:t>
            </a:r>
            <a:r>
              <a:rPr dirty="0" sz="1400" spc="-2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les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citoyens</a:t>
            </a:r>
            <a:r>
              <a:rPr dirty="0" sz="1400" spc="-3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européens</a:t>
            </a:r>
            <a:r>
              <a:rPr dirty="0" sz="1400" spc="-3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entraient</a:t>
            </a:r>
            <a:r>
              <a:rPr dirty="0" sz="1400" spc="-3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en</a:t>
            </a:r>
            <a:r>
              <a:rPr dirty="0" sz="1400" spc="-2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Espagne</a:t>
            </a:r>
            <a:r>
              <a:rPr dirty="0" sz="1400" spc="-2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fuyant</a:t>
            </a:r>
            <a:r>
              <a:rPr dirty="0" sz="1400" spc="-30">
                <a:latin typeface="Arial MT"/>
                <a:cs typeface="Arial MT"/>
              </a:rPr>
              <a:t> </a:t>
            </a:r>
            <a:r>
              <a:rPr dirty="0" sz="1400" spc="-25">
                <a:latin typeface="Arial MT"/>
                <a:cs typeface="Arial MT"/>
              </a:rPr>
              <a:t>les </a:t>
            </a:r>
            <a:r>
              <a:rPr dirty="0" sz="1400">
                <a:latin typeface="Arial MT"/>
                <a:cs typeface="Arial MT"/>
              </a:rPr>
              <a:t>persécutions</a:t>
            </a:r>
            <a:r>
              <a:rPr dirty="0" sz="1400" spc="-3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nazis.</a:t>
            </a:r>
            <a:r>
              <a:rPr dirty="0" sz="1400" spc="-3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La</a:t>
            </a:r>
            <a:r>
              <a:rPr dirty="0" sz="1400" spc="-1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frontière</a:t>
            </a:r>
            <a:r>
              <a:rPr dirty="0" sz="1400" spc="-3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représentait</a:t>
            </a:r>
            <a:r>
              <a:rPr dirty="0" sz="1400" spc="-2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une</a:t>
            </a:r>
            <a:r>
              <a:rPr dirty="0" sz="1400" spc="-2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menace</a:t>
            </a:r>
            <a:r>
              <a:rPr dirty="0" sz="1400" spc="-3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pour</a:t>
            </a:r>
            <a:r>
              <a:rPr dirty="0" sz="1400" spc="-3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le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régime</a:t>
            </a:r>
            <a:r>
              <a:rPr dirty="0" sz="1400" spc="-3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de</a:t>
            </a:r>
            <a:r>
              <a:rPr dirty="0" sz="1400" spc="-15">
                <a:latin typeface="Arial MT"/>
                <a:cs typeface="Arial MT"/>
              </a:rPr>
              <a:t> </a:t>
            </a:r>
            <a:r>
              <a:rPr dirty="0" sz="1400" spc="-10">
                <a:latin typeface="Arial MT"/>
                <a:cs typeface="Arial MT"/>
              </a:rPr>
              <a:t>Franco.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495"/>
              </a:spcBef>
            </a:pPr>
            <a:r>
              <a:rPr dirty="0" sz="1600" b="1">
                <a:solidFill>
                  <a:srgbClr val="800000"/>
                </a:solidFill>
                <a:latin typeface="Arial"/>
                <a:cs typeface="Arial"/>
              </a:rPr>
              <a:t>Les</a:t>
            </a:r>
            <a:r>
              <a:rPr dirty="0" sz="1600" spc="-25" b="1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800000"/>
                </a:solidFill>
                <a:latin typeface="Arial"/>
                <a:cs typeface="Arial"/>
              </a:rPr>
              <a:t>espaces</a:t>
            </a:r>
            <a:r>
              <a:rPr dirty="0" sz="1600" spc="-25" b="1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800000"/>
                </a:solidFill>
                <a:latin typeface="Arial"/>
                <a:cs typeface="Arial"/>
              </a:rPr>
              <a:t>de</a:t>
            </a:r>
            <a:r>
              <a:rPr dirty="0" sz="1600" spc="-15" b="1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800000"/>
                </a:solidFill>
                <a:latin typeface="Arial"/>
                <a:cs typeface="Arial"/>
              </a:rPr>
              <a:t>la</a:t>
            </a:r>
            <a:r>
              <a:rPr dirty="0" sz="1600" spc="-15" b="1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800000"/>
                </a:solidFill>
                <a:latin typeface="Arial"/>
                <a:cs typeface="Arial"/>
              </a:rPr>
              <a:t>lutte</a:t>
            </a:r>
            <a:r>
              <a:rPr dirty="0" sz="1600" spc="-10" b="1">
                <a:solidFill>
                  <a:srgbClr val="800000"/>
                </a:solidFill>
                <a:latin typeface="Arial"/>
                <a:cs typeface="Arial"/>
              </a:rPr>
              <a:t> antifranquiste</a:t>
            </a:r>
            <a:endParaRPr sz="1600">
              <a:latin typeface="Arial"/>
              <a:cs typeface="Arial"/>
            </a:endParaRPr>
          </a:p>
          <a:p>
            <a:pPr marL="12700" marR="133350">
              <a:lnSpc>
                <a:spcPct val="100000"/>
              </a:lnSpc>
              <a:spcBef>
                <a:spcPts val="305"/>
              </a:spcBef>
            </a:pPr>
            <a:r>
              <a:rPr dirty="0" sz="1400">
                <a:latin typeface="Arial MT"/>
                <a:cs typeface="Arial MT"/>
              </a:rPr>
              <a:t>Ce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volet</a:t>
            </a:r>
            <a:r>
              <a:rPr dirty="0" sz="1400" spc="-3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comprend</a:t>
            </a:r>
            <a:r>
              <a:rPr dirty="0" sz="1400" spc="-3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à</a:t>
            </a:r>
            <a:r>
              <a:rPr dirty="0" sz="1400" spc="-2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la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fois</a:t>
            </a:r>
            <a:r>
              <a:rPr dirty="0" sz="1400" spc="-2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les</a:t>
            </a:r>
            <a:r>
              <a:rPr dirty="0" sz="1400" spc="-1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espaces</a:t>
            </a:r>
            <a:r>
              <a:rPr dirty="0" sz="1400" spc="-3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de</a:t>
            </a:r>
            <a:r>
              <a:rPr dirty="0" sz="1400" spc="-2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répression</a:t>
            </a:r>
            <a:r>
              <a:rPr dirty="0" sz="1400" spc="-3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et</a:t>
            </a:r>
            <a:r>
              <a:rPr dirty="0" sz="1400" spc="-2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de</a:t>
            </a:r>
            <a:r>
              <a:rPr dirty="0" sz="1400" spc="-1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résistance</a:t>
            </a:r>
            <a:r>
              <a:rPr dirty="0" sz="1400" spc="-4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ainsi</a:t>
            </a:r>
            <a:r>
              <a:rPr dirty="0" sz="1400" spc="-2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que</a:t>
            </a:r>
            <a:r>
              <a:rPr dirty="0" sz="1400" spc="-2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ceux</a:t>
            </a:r>
            <a:r>
              <a:rPr dirty="0" sz="1400" spc="-2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de</a:t>
            </a:r>
            <a:r>
              <a:rPr dirty="0" sz="1400" spc="-1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la</a:t>
            </a:r>
            <a:r>
              <a:rPr dirty="0" sz="1400" spc="-15">
                <a:latin typeface="Arial MT"/>
                <a:cs typeface="Arial MT"/>
              </a:rPr>
              <a:t> </a:t>
            </a:r>
            <a:r>
              <a:rPr dirty="0" sz="1400" spc="-10">
                <a:latin typeface="Arial MT"/>
                <a:cs typeface="Arial MT"/>
              </a:rPr>
              <a:t>répression </a:t>
            </a:r>
            <a:r>
              <a:rPr dirty="0" sz="1400">
                <a:latin typeface="Arial MT"/>
                <a:cs typeface="Arial MT"/>
              </a:rPr>
              <a:t>franquiste,</a:t>
            </a:r>
            <a:r>
              <a:rPr dirty="0" sz="1400" spc="-3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les</a:t>
            </a:r>
            <a:r>
              <a:rPr dirty="0" sz="1400" spc="-1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espaces</a:t>
            </a:r>
            <a:r>
              <a:rPr dirty="0" sz="1400" spc="-3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de</a:t>
            </a:r>
            <a:r>
              <a:rPr dirty="0" sz="1400" spc="-1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deuil</a:t>
            </a:r>
            <a:r>
              <a:rPr dirty="0" sz="1400" spc="-3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dans</a:t>
            </a:r>
            <a:r>
              <a:rPr dirty="0" sz="1400" spc="-2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les</a:t>
            </a:r>
            <a:r>
              <a:rPr dirty="0" sz="1400" spc="-2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sépultures</a:t>
            </a:r>
            <a:r>
              <a:rPr dirty="0" sz="1400" spc="-2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ou</a:t>
            </a:r>
            <a:r>
              <a:rPr dirty="0" sz="1400" spc="-2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les</a:t>
            </a:r>
            <a:r>
              <a:rPr dirty="0" sz="1400" spc="-2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fosses</a:t>
            </a:r>
            <a:r>
              <a:rPr dirty="0" sz="1400" spc="-2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communes,</a:t>
            </a:r>
            <a:r>
              <a:rPr dirty="0" sz="1400" spc="-3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la</a:t>
            </a:r>
            <a:r>
              <a:rPr dirty="0" sz="1400" spc="-1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résistance</a:t>
            </a:r>
            <a:r>
              <a:rPr dirty="0" sz="1400" spc="-3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armée,</a:t>
            </a:r>
            <a:r>
              <a:rPr dirty="0" sz="1400" spc="-25">
                <a:latin typeface="Arial MT"/>
                <a:cs typeface="Arial MT"/>
              </a:rPr>
              <a:t> le </a:t>
            </a:r>
            <a:r>
              <a:rPr dirty="0" sz="1400">
                <a:latin typeface="Arial MT"/>
                <a:cs typeface="Arial MT"/>
              </a:rPr>
              <a:t>mouvement</a:t>
            </a:r>
            <a:r>
              <a:rPr dirty="0" sz="1400" spc="-4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social</a:t>
            </a:r>
            <a:r>
              <a:rPr dirty="0" sz="1400" spc="-2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et</a:t>
            </a:r>
            <a:r>
              <a:rPr dirty="0" sz="1400" spc="-2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ouvrier,</a:t>
            </a:r>
            <a:r>
              <a:rPr dirty="0" sz="1400" spc="-3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les</a:t>
            </a:r>
            <a:r>
              <a:rPr dirty="0" sz="1400" spc="-2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droits</a:t>
            </a:r>
            <a:r>
              <a:rPr dirty="0" sz="1400" spc="-3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civiques</a:t>
            </a:r>
            <a:r>
              <a:rPr dirty="0" sz="1400" spc="-2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et</a:t>
            </a:r>
            <a:r>
              <a:rPr dirty="0" sz="1400" spc="-2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civils,</a:t>
            </a:r>
            <a:r>
              <a:rPr dirty="0" sz="1400" spc="-2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le</a:t>
            </a:r>
            <a:r>
              <a:rPr dirty="0" sz="1400" spc="-1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mouvement</a:t>
            </a:r>
            <a:r>
              <a:rPr dirty="0" sz="1400" spc="-3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étudiant</a:t>
            </a:r>
            <a:r>
              <a:rPr dirty="0" sz="1400" spc="-3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et</a:t>
            </a:r>
            <a:r>
              <a:rPr dirty="0" sz="1400" spc="-2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l'opposition</a:t>
            </a:r>
            <a:r>
              <a:rPr dirty="0" sz="1400" spc="-40">
                <a:latin typeface="Arial MT"/>
                <a:cs typeface="Arial MT"/>
              </a:rPr>
              <a:t> </a:t>
            </a:r>
            <a:r>
              <a:rPr dirty="0" sz="1400" spc="-10">
                <a:latin typeface="Arial MT"/>
                <a:cs typeface="Arial MT"/>
              </a:rPr>
              <a:t>politique, </a:t>
            </a:r>
            <a:r>
              <a:rPr dirty="0" sz="1400" spc="-20">
                <a:latin typeface="Arial MT"/>
                <a:cs typeface="Arial MT"/>
              </a:rPr>
              <a:t>etc.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553070" y="311066"/>
            <a:ext cx="3672204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4.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Le</a:t>
            </a:r>
            <a:r>
              <a:rPr dirty="0" sz="16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réseau</a:t>
            </a:r>
            <a:r>
              <a:rPr dirty="0" sz="16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des</a:t>
            </a:r>
            <a:r>
              <a:rPr dirty="0" sz="16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Espaces</a:t>
            </a:r>
            <a:r>
              <a:rPr dirty="0" sz="16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6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Mémoire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 thruBlk="0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3699" y="1047664"/>
            <a:ext cx="4752340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800000"/>
                </a:solidFill>
              </a:rPr>
              <a:t>4.1.</a:t>
            </a:r>
            <a:r>
              <a:rPr dirty="0" sz="1800" spc="-25">
                <a:solidFill>
                  <a:srgbClr val="800000"/>
                </a:solidFill>
              </a:rPr>
              <a:t> </a:t>
            </a:r>
            <a:r>
              <a:rPr dirty="0" sz="1800">
                <a:solidFill>
                  <a:srgbClr val="800000"/>
                </a:solidFill>
              </a:rPr>
              <a:t>Origines</a:t>
            </a:r>
            <a:r>
              <a:rPr dirty="0" sz="1800" spc="-10">
                <a:solidFill>
                  <a:srgbClr val="800000"/>
                </a:solidFill>
              </a:rPr>
              <a:t> </a:t>
            </a:r>
            <a:r>
              <a:rPr dirty="0" sz="1800">
                <a:solidFill>
                  <a:srgbClr val="800000"/>
                </a:solidFill>
              </a:rPr>
              <a:t>et</a:t>
            </a:r>
            <a:r>
              <a:rPr dirty="0" sz="1800" spc="-20">
                <a:solidFill>
                  <a:srgbClr val="800000"/>
                </a:solidFill>
              </a:rPr>
              <a:t> </a:t>
            </a:r>
            <a:r>
              <a:rPr dirty="0" sz="1800">
                <a:solidFill>
                  <a:srgbClr val="800000"/>
                </a:solidFill>
              </a:rPr>
              <a:t>structure:</a:t>
            </a:r>
            <a:r>
              <a:rPr dirty="0" sz="1800" spc="-20">
                <a:solidFill>
                  <a:srgbClr val="800000"/>
                </a:solidFill>
              </a:rPr>
              <a:t> </a:t>
            </a:r>
            <a:r>
              <a:rPr dirty="0" sz="1800">
                <a:solidFill>
                  <a:srgbClr val="800000"/>
                </a:solidFill>
              </a:rPr>
              <a:t>la</a:t>
            </a:r>
            <a:r>
              <a:rPr dirty="0" sz="1800" spc="-15">
                <a:solidFill>
                  <a:srgbClr val="800000"/>
                </a:solidFill>
              </a:rPr>
              <a:t> </a:t>
            </a:r>
            <a:r>
              <a:rPr dirty="0" sz="1800" spc="-10">
                <a:solidFill>
                  <a:srgbClr val="800000"/>
                </a:solidFill>
              </a:rPr>
              <a:t>réglementation</a:t>
            </a:r>
            <a:endParaRPr sz="1800"/>
          </a:p>
        </p:txBody>
      </p:sp>
      <p:sp>
        <p:nvSpPr>
          <p:cNvPr id="3" name="object 3" descr=""/>
          <p:cNvSpPr txBox="1"/>
          <p:nvPr/>
        </p:nvSpPr>
        <p:spPr>
          <a:xfrm>
            <a:off x="513522" y="1697574"/>
            <a:ext cx="7916545" cy="40805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58445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 MT"/>
                <a:cs typeface="Arial MT"/>
              </a:rPr>
              <a:t>Les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Espaces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de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Mémoire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sont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réglementés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par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953735"/>
                </a:solidFill>
                <a:latin typeface="Arial MT"/>
                <a:cs typeface="Arial MT"/>
              </a:rPr>
              <a:t>l’</a:t>
            </a:r>
            <a:r>
              <a:rPr dirty="0" sz="1800" b="1">
                <a:solidFill>
                  <a:srgbClr val="953735"/>
                </a:solidFill>
                <a:latin typeface="Arial"/>
                <a:cs typeface="Arial"/>
              </a:rPr>
              <a:t>Ordonnance</a:t>
            </a:r>
            <a:r>
              <a:rPr dirty="0" sz="1800" spc="-15" b="1">
                <a:solidFill>
                  <a:srgbClr val="953735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953735"/>
                </a:solidFill>
                <a:latin typeface="Arial"/>
                <a:cs typeface="Arial"/>
              </a:rPr>
              <a:t>IRP/91/2010 </a:t>
            </a:r>
            <a:r>
              <a:rPr dirty="0" sz="1800" b="1">
                <a:solidFill>
                  <a:srgbClr val="953735"/>
                </a:solidFill>
                <a:latin typeface="Arial"/>
                <a:cs typeface="Arial"/>
              </a:rPr>
              <a:t>de</a:t>
            </a:r>
            <a:r>
              <a:rPr dirty="0" sz="1800" spc="-25" b="1">
                <a:solidFill>
                  <a:srgbClr val="953735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953735"/>
                </a:solidFill>
                <a:latin typeface="Arial"/>
                <a:cs typeface="Arial"/>
              </a:rPr>
              <a:t>Création</a:t>
            </a:r>
            <a:r>
              <a:rPr dirty="0" sz="1800" spc="-25" b="1" i="1">
                <a:solidFill>
                  <a:srgbClr val="953735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953735"/>
                </a:solidFill>
                <a:latin typeface="Arial"/>
                <a:cs typeface="Arial"/>
              </a:rPr>
              <a:t>du</a:t>
            </a:r>
            <a:r>
              <a:rPr dirty="0" sz="1800" spc="-20" b="1" i="1">
                <a:solidFill>
                  <a:srgbClr val="953735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953735"/>
                </a:solidFill>
                <a:latin typeface="Arial"/>
                <a:cs typeface="Arial"/>
              </a:rPr>
              <a:t>Réseau</a:t>
            </a:r>
            <a:r>
              <a:rPr dirty="0" sz="1800" spc="-30" b="1" i="1">
                <a:solidFill>
                  <a:srgbClr val="953735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953735"/>
                </a:solidFill>
                <a:latin typeface="Arial"/>
                <a:cs typeface="Arial"/>
              </a:rPr>
              <a:t>des</a:t>
            </a:r>
            <a:r>
              <a:rPr dirty="0" sz="1800" spc="-15" b="1" i="1">
                <a:solidFill>
                  <a:srgbClr val="953735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953735"/>
                </a:solidFill>
                <a:latin typeface="Arial"/>
                <a:cs typeface="Arial"/>
              </a:rPr>
              <a:t>Espaces</a:t>
            </a:r>
            <a:r>
              <a:rPr dirty="0" sz="1800" spc="-30" b="1" i="1">
                <a:solidFill>
                  <a:srgbClr val="953735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953735"/>
                </a:solidFill>
                <a:latin typeface="Arial"/>
                <a:cs typeface="Arial"/>
              </a:rPr>
              <a:t>de</a:t>
            </a:r>
            <a:r>
              <a:rPr dirty="0" sz="1800" spc="-15" b="1" i="1">
                <a:solidFill>
                  <a:srgbClr val="953735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953735"/>
                </a:solidFill>
                <a:latin typeface="Arial"/>
                <a:cs typeface="Arial"/>
              </a:rPr>
              <a:t>Mémoire</a:t>
            </a:r>
            <a:r>
              <a:rPr dirty="0" sz="1800" spc="-30" b="1" i="1">
                <a:solidFill>
                  <a:srgbClr val="953735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953735"/>
                </a:solidFill>
                <a:latin typeface="Arial"/>
                <a:cs typeface="Arial"/>
              </a:rPr>
              <a:t>Démocratique</a:t>
            </a:r>
            <a:r>
              <a:rPr dirty="0" sz="1800" spc="-15" b="1" i="1">
                <a:solidFill>
                  <a:srgbClr val="953735"/>
                </a:solidFill>
                <a:latin typeface="Arial"/>
                <a:cs typeface="Arial"/>
              </a:rPr>
              <a:t> </a:t>
            </a:r>
            <a:r>
              <a:rPr dirty="0" sz="1800" b="1" i="1">
                <a:solidFill>
                  <a:srgbClr val="953735"/>
                </a:solidFill>
                <a:latin typeface="Arial"/>
                <a:cs typeface="Arial"/>
              </a:rPr>
              <a:t>de</a:t>
            </a:r>
            <a:r>
              <a:rPr dirty="0" sz="1800" spc="-20" b="1" i="1">
                <a:solidFill>
                  <a:srgbClr val="953735"/>
                </a:solidFill>
                <a:latin typeface="Arial"/>
                <a:cs typeface="Arial"/>
              </a:rPr>
              <a:t> </a:t>
            </a:r>
            <a:r>
              <a:rPr dirty="0" sz="1800" spc="-25" b="1" i="1">
                <a:solidFill>
                  <a:srgbClr val="953735"/>
                </a:solidFill>
                <a:latin typeface="Arial"/>
                <a:cs typeface="Arial"/>
              </a:rPr>
              <a:t>la </a:t>
            </a:r>
            <a:r>
              <a:rPr dirty="0" sz="1800" spc="-10" b="1" i="1">
                <a:solidFill>
                  <a:srgbClr val="953735"/>
                </a:solidFill>
                <a:latin typeface="Arial"/>
                <a:cs typeface="Arial"/>
              </a:rPr>
              <a:t>Catalogne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5"/>
              </a:spcBef>
            </a:pPr>
            <a:endParaRPr sz="1800">
              <a:latin typeface="Arial"/>
              <a:cs typeface="Arial"/>
            </a:endParaRPr>
          </a:p>
          <a:p>
            <a:pPr marL="12700" marR="125730" indent="-12700">
              <a:lnSpc>
                <a:spcPct val="100000"/>
              </a:lnSpc>
              <a:buSzPct val="46875"/>
              <a:buChar char="▪"/>
              <a:tabLst>
                <a:tab pos="114300" algn="l"/>
              </a:tabLst>
            </a:pPr>
            <a:r>
              <a:rPr dirty="0" sz="1600">
                <a:latin typeface="Arial MT"/>
                <a:cs typeface="Arial MT"/>
              </a:rPr>
              <a:t>	</a:t>
            </a:r>
            <a:r>
              <a:rPr dirty="0" sz="1600">
                <a:latin typeface="Arial MT"/>
                <a:cs typeface="Arial MT"/>
              </a:rPr>
              <a:t>L’ordonnance</a:t>
            </a:r>
            <a:r>
              <a:rPr dirty="0" sz="1600" spc="-4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désigne</a:t>
            </a:r>
            <a:r>
              <a:rPr dirty="0" sz="1600" spc="-5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le</a:t>
            </a:r>
            <a:r>
              <a:rPr dirty="0" sz="1600" spc="-4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Memorial</a:t>
            </a:r>
            <a:r>
              <a:rPr dirty="0" sz="1600" spc="-3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Democràtic</a:t>
            </a:r>
            <a:r>
              <a:rPr dirty="0" sz="1600" spc="-4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comme</a:t>
            </a:r>
            <a:r>
              <a:rPr dirty="0" sz="1600" spc="-30">
                <a:latin typeface="Arial MT"/>
                <a:cs typeface="Arial MT"/>
              </a:rPr>
              <a:t> </a:t>
            </a:r>
            <a:r>
              <a:rPr dirty="0" sz="1600" b="1">
                <a:solidFill>
                  <a:srgbClr val="953735"/>
                </a:solidFill>
                <a:latin typeface="Arial"/>
                <a:cs typeface="Arial"/>
              </a:rPr>
              <a:t>siège</a:t>
            </a:r>
            <a:r>
              <a:rPr dirty="0" sz="1600" spc="-40" b="1">
                <a:solidFill>
                  <a:srgbClr val="953735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953735"/>
                </a:solidFill>
                <a:latin typeface="Arial"/>
                <a:cs typeface="Arial"/>
              </a:rPr>
              <a:t>principal</a:t>
            </a:r>
            <a:r>
              <a:rPr dirty="0" sz="1600" spc="-25" b="1">
                <a:solidFill>
                  <a:srgbClr val="953735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953735"/>
                </a:solidFill>
                <a:latin typeface="Arial"/>
                <a:cs typeface="Arial"/>
              </a:rPr>
              <a:t>opérationnel </a:t>
            </a:r>
            <a:r>
              <a:rPr dirty="0" sz="1600">
                <a:latin typeface="Arial MT"/>
                <a:cs typeface="Arial MT"/>
              </a:rPr>
              <a:t>et</a:t>
            </a:r>
            <a:r>
              <a:rPr dirty="0" sz="1600" spc="-1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le</a:t>
            </a:r>
            <a:r>
              <a:rPr dirty="0" sz="1600" spc="-2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Consortium</a:t>
            </a:r>
            <a:r>
              <a:rPr dirty="0" sz="1600" spc="-2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Mémorial</a:t>
            </a:r>
            <a:r>
              <a:rPr dirty="0" sz="1600" spc="-2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de</a:t>
            </a:r>
            <a:r>
              <a:rPr dirty="0" sz="1600" spc="-2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la</a:t>
            </a:r>
            <a:r>
              <a:rPr dirty="0" sz="1600" spc="-2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Bataille</a:t>
            </a:r>
            <a:r>
              <a:rPr dirty="0" sz="1600" spc="-4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de</a:t>
            </a:r>
            <a:r>
              <a:rPr dirty="0" sz="1600" spc="-2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l'Èbre</a:t>
            </a:r>
            <a:r>
              <a:rPr dirty="0" sz="1600" spc="-3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(</a:t>
            </a:r>
            <a:r>
              <a:rPr dirty="0" sz="1600" b="1">
                <a:solidFill>
                  <a:srgbClr val="A50020"/>
                </a:solidFill>
                <a:latin typeface="Arial"/>
                <a:cs typeface="Arial"/>
              </a:rPr>
              <a:t>COMEBE)</a:t>
            </a:r>
            <a:r>
              <a:rPr dirty="0" sz="1600" spc="-30" b="1">
                <a:solidFill>
                  <a:srgbClr val="A50020"/>
                </a:solidFill>
                <a:latin typeface="Arial"/>
                <a:cs typeface="Arial"/>
              </a:rPr>
              <a:t> </a:t>
            </a:r>
            <a:r>
              <a:rPr dirty="0" sz="1600">
                <a:latin typeface="Arial MT"/>
                <a:cs typeface="Arial MT"/>
              </a:rPr>
              <a:t>ainsi</a:t>
            </a:r>
            <a:r>
              <a:rPr dirty="0" sz="1600" spc="-3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que</a:t>
            </a:r>
            <a:r>
              <a:rPr dirty="0" sz="1600" spc="-2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le</a:t>
            </a:r>
            <a:r>
              <a:rPr dirty="0" sz="1600" spc="-30">
                <a:latin typeface="Arial MT"/>
                <a:cs typeface="Arial MT"/>
              </a:rPr>
              <a:t> </a:t>
            </a:r>
            <a:r>
              <a:rPr dirty="0" sz="1600" spc="-10">
                <a:latin typeface="Arial MT"/>
                <a:cs typeface="Arial MT"/>
              </a:rPr>
              <a:t>Musée </a:t>
            </a:r>
            <a:r>
              <a:rPr dirty="0" sz="1600">
                <a:latin typeface="Arial MT"/>
                <a:cs typeface="Arial MT"/>
              </a:rPr>
              <a:t>Mémorial</a:t>
            </a:r>
            <a:r>
              <a:rPr dirty="0" sz="1600" spc="-2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de</a:t>
            </a:r>
            <a:r>
              <a:rPr dirty="0" sz="1600" spc="-2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l'exil</a:t>
            </a:r>
            <a:r>
              <a:rPr dirty="0" sz="1600" spc="-3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(</a:t>
            </a:r>
            <a:r>
              <a:rPr dirty="0" sz="1600" b="1">
                <a:solidFill>
                  <a:srgbClr val="A50020"/>
                </a:solidFill>
                <a:latin typeface="Arial"/>
                <a:cs typeface="Arial"/>
              </a:rPr>
              <a:t>MUME)</a:t>
            </a:r>
            <a:r>
              <a:rPr dirty="0" sz="1600" spc="-25" b="1">
                <a:solidFill>
                  <a:srgbClr val="A50020"/>
                </a:solidFill>
                <a:latin typeface="Arial"/>
                <a:cs typeface="Arial"/>
              </a:rPr>
              <a:t> </a:t>
            </a:r>
            <a:r>
              <a:rPr dirty="0" sz="1600">
                <a:latin typeface="Arial MT"/>
                <a:cs typeface="Arial MT"/>
              </a:rPr>
              <a:t>comme</a:t>
            </a:r>
            <a:r>
              <a:rPr dirty="0" sz="1600" spc="-2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centres</a:t>
            </a:r>
            <a:r>
              <a:rPr dirty="0" sz="1600" spc="-20">
                <a:latin typeface="Arial MT"/>
                <a:cs typeface="Arial MT"/>
              </a:rPr>
              <a:t> </a:t>
            </a:r>
            <a:r>
              <a:rPr dirty="0" sz="1600" spc="-10">
                <a:latin typeface="Arial MT"/>
                <a:cs typeface="Arial MT"/>
              </a:rPr>
              <a:t>territoriaux.</a:t>
            </a:r>
            <a:endParaRPr sz="1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680"/>
              </a:spcBef>
              <a:buFont typeface="Arial MT"/>
              <a:buChar char="▪"/>
            </a:pPr>
            <a:endParaRPr sz="1600">
              <a:latin typeface="Arial MT"/>
              <a:cs typeface="Arial MT"/>
            </a:endParaRPr>
          </a:p>
          <a:p>
            <a:pPr marL="12700" marR="387350" indent="-6985">
              <a:lnSpc>
                <a:spcPct val="100000"/>
              </a:lnSpc>
              <a:buSzPct val="46875"/>
              <a:buChar char="▪"/>
              <a:tabLst>
                <a:tab pos="12700" algn="l"/>
                <a:tab pos="113664" algn="l"/>
              </a:tabLst>
            </a:pPr>
            <a:r>
              <a:rPr dirty="0" sz="1600">
                <a:latin typeface="Arial MT"/>
                <a:cs typeface="Arial MT"/>
              </a:rPr>
              <a:t>	</a:t>
            </a:r>
            <a:r>
              <a:rPr dirty="0" sz="1600">
                <a:latin typeface="Arial MT"/>
                <a:cs typeface="Arial MT"/>
              </a:rPr>
              <a:t>L’ordonnance</a:t>
            </a:r>
            <a:r>
              <a:rPr dirty="0" sz="1600" spc="-4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établit</a:t>
            </a:r>
            <a:r>
              <a:rPr dirty="0" sz="1600" spc="-3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une</a:t>
            </a:r>
            <a:r>
              <a:rPr dirty="0" sz="1600" spc="-3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distinction</a:t>
            </a:r>
            <a:r>
              <a:rPr dirty="0" sz="1600" spc="-4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entre</a:t>
            </a:r>
            <a:r>
              <a:rPr dirty="0" sz="1600" spc="-3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les</a:t>
            </a:r>
            <a:r>
              <a:rPr dirty="0" sz="1600" spc="-25">
                <a:latin typeface="Arial MT"/>
                <a:cs typeface="Arial MT"/>
              </a:rPr>
              <a:t> </a:t>
            </a:r>
            <a:r>
              <a:rPr dirty="0" sz="1600" b="1">
                <a:solidFill>
                  <a:srgbClr val="A50021"/>
                </a:solidFill>
                <a:latin typeface="Arial"/>
                <a:cs typeface="Arial"/>
              </a:rPr>
              <a:t>sections</a:t>
            </a:r>
            <a:r>
              <a:rPr dirty="0" sz="1600" spc="-35" b="1">
                <a:solidFill>
                  <a:srgbClr val="A50021"/>
                </a:solidFill>
                <a:latin typeface="Arial"/>
                <a:cs typeface="Arial"/>
              </a:rPr>
              <a:t> </a:t>
            </a:r>
            <a:r>
              <a:rPr dirty="0" sz="1600">
                <a:latin typeface="Arial MT"/>
                <a:cs typeface="Arial MT"/>
              </a:rPr>
              <a:t>et</a:t>
            </a:r>
            <a:r>
              <a:rPr dirty="0" sz="1600" spc="-3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les</a:t>
            </a:r>
            <a:r>
              <a:rPr dirty="0" sz="1600" spc="-35">
                <a:latin typeface="Arial MT"/>
                <a:cs typeface="Arial MT"/>
              </a:rPr>
              <a:t> </a:t>
            </a:r>
            <a:r>
              <a:rPr dirty="0" sz="1600" b="1">
                <a:solidFill>
                  <a:srgbClr val="A50021"/>
                </a:solidFill>
                <a:latin typeface="Arial"/>
                <a:cs typeface="Arial"/>
              </a:rPr>
              <a:t>collaborateurs</a:t>
            </a:r>
            <a:r>
              <a:rPr dirty="0" sz="1600" spc="-35" b="1">
                <a:solidFill>
                  <a:srgbClr val="A50021"/>
                </a:solidFill>
                <a:latin typeface="Arial"/>
                <a:cs typeface="Arial"/>
              </a:rPr>
              <a:t> </a:t>
            </a:r>
            <a:r>
              <a:rPr dirty="0" sz="1600" spc="-25">
                <a:latin typeface="Arial MT"/>
                <a:cs typeface="Arial MT"/>
              </a:rPr>
              <a:t>du </a:t>
            </a:r>
            <a:r>
              <a:rPr dirty="0" sz="1600">
                <a:latin typeface="Arial MT"/>
                <a:cs typeface="Arial MT"/>
              </a:rPr>
              <a:t>Réseau.</a:t>
            </a:r>
            <a:r>
              <a:rPr dirty="0" sz="1600" spc="-3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Les</a:t>
            </a:r>
            <a:r>
              <a:rPr dirty="0" sz="1600" spc="-2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collectivités</a:t>
            </a:r>
            <a:r>
              <a:rPr dirty="0" sz="1600" spc="-3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locales</a:t>
            </a:r>
            <a:r>
              <a:rPr dirty="0" sz="1600" spc="-3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sont</a:t>
            </a:r>
            <a:r>
              <a:rPr dirty="0" sz="1600" spc="-1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directement</a:t>
            </a:r>
            <a:r>
              <a:rPr dirty="0" sz="1600" spc="-1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liées</a:t>
            </a:r>
            <a:r>
              <a:rPr dirty="0" sz="1600" spc="-3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au</a:t>
            </a:r>
            <a:r>
              <a:rPr dirty="0" sz="1600" spc="-3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Memorial</a:t>
            </a:r>
            <a:r>
              <a:rPr dirty="0" sz="1600" spc="-2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par</a:t>
            </a:r>
            <a:r>
              <a:rPr dirty="0" sz="1600" spc="-2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un</a:t>
            </a:r>
            <a:r>
              <a:rPr dirty="0" sz="1600" spc="-25">
                <a:latin typeface="Arial MT"/>
                <a:cs typeface="Arial MT"/>
              </a:rPr>
              <a:t> </a:t>
            </a:r>
            <a:r>
              <a:rPr dirty="0" sz="1600" spc="-10">
                <a:latin typeface="Arial MT"/>
                <a:cs typeface="Arial MT"/>
              </a:rPr>
              <a:t>Accord.</a:t>
            </a:r>
            <a:endParaRPr sz="1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680"/>
              </a:spcBef>
              <a:buFont typeface="Arial MT"/>
              <a:buChar char="▪"/>
            </a:pPr>
            <a:endParaRPr sz="1600">
              <a:latin typeface="Arial MT"/>
              <a:cs typeface="Arial MT"/>
            </a:endParaRPr>
          </a:p>
          <a:p>
            <a:pPr marL="114300" indent="-107950">
              <a:lnSpc>
                <a:spcPct val="100000"/>
              </a:lnSpc>
              <a:spcBef>
                <a:spcPts val="5"/>
              </a:spcBef>
              <a:buSzPct val="46875"/>
              <a:buChar char="▪"/>
              <a:tabLst>
                <a:tab pos="114300" algn="l"/>
              </a:tabLst>
            </a:pPr>
            <a:r>
              <a:rPr dirty="0" sz="1600">
                <a:latin typeface="Arial MT"/>
                <a:cs typeface="Arial MT"/>
              </a:rPr>
              <a:t>Les</a:t>
            </a:r>
            <a:r>
              <a:rPr dirty="0" sz="1600" spc="-30">
                <a:latin typeface="Arial MT"/>
                <a:cs typeface="Arial MT"/>
              </a:rPr>
              <a:t> </a:t>
            </a:r>
            <a:r>
              <a:rPr dirty="0" sz="1600" b="1">
                <a:solidFill>
                  <a:srgbClr val="953735"/>
                </a:solidFill>
                <a:latin typeface="Arial"/>
                <a:cs typeface="Arial"/>
              </a:rPr>
              <a:t>collectivités</a:t>
            </a:r>
            <a:r>
              <a:rPr dirty="0" sz="1600" spc="-5" b="1">
                <a:solidFill>
                  <a:srgbClr val="953735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953735"/>
                </a:solidFill>
                <a:latin typeface="Arial"/>
                <a:cs typeface="Arial"/>
              </a:rPr>
              <a:t>locales</a:t>
            </a:r>
            <a:r>
              <a:rPr dirty="0" sz="1600" spc="-10" b="1">
                <a:solidFill>
                  <a:srgbClr val="953735"/>
                </a:solidFill>
                <a:latin typeface="Arial"/>
                <a:cs typeface="Arial"/>
              </a:rPr>
              <a:t> </a:t>
            </a:r>
            <a:r>
              <a:rPr dirty="0" sz="1600">
                <a:latin typeface="Arial MT"/>
                <a:cs typeface="Arial MT"/>
              </a:rPr>
              <a:t>sont</a:t>
            </a:r>
            <a:r>
              <a:rPr dirty="0" sz="1600" spc="-3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les</a:t>
            </a:r>
            <a:r>
              <a:rPr dirty="0" sz="1600" spc="-3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responsables</a:t>
            </a:r>
            <a:r>
              <a:rPr dirty="0" sz="1600" spc="-3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de</a:t>
            </a:r>
            <a:r>
              <a:rPr dirty="0" sz="1600" spc="-3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l’entretien</a:t>
            </a:r>
            <a:r>
              <a:rPr dirty="0" sz="1600" spc="-2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de</a:t>
            </a:r>
            <a:r>
              <a:rPr dirty="0" sz="1600" spc="-3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la</a:t>
            </a:r>
            <a:r>
              <a:rPr dirty="0" sz="1600" spc="-30">
                <a:latin typeface="Arial MT"/>
                <a:cs typeface="Arial MT"/>
              </a:rPr>
              <a:t> </a:t>
            </a:r>
            <a:r>
              <a:rPr dirty="0" sz="1600" spc="-10">
                <a:latin typeface="Arial MT"/>
                <a:cs typeface="Arial MT"/>
              </a:rPr>
              <a:t>signalisation.</a:t>
            </a:r>
            <a:endParaRPr sz="1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675"/>
              </a:spcBef>
              <a:buFont typeface="Arial MT"/>
              <a:buChar char="▪"/>
            </a:pPr>
            <a:endParaRPr sz="1600">
              <a:latin typeface="Arial MT"/>
              <a:cs typeface="Arial MT"/>
            </a:endParaRPr>
          </a:p>
          <a:p>
            <a:pPr marL="12700" marR="5080" indent="159385">
              <a:lnSpc>
                <a:spcPct val="100000"/>
              </a:lnSpc>
              <a:spcBef>
                <a:spcPts val="5"/>
              </a:spcBef>
              <a:buSzPct val="46875"/>
              <a:buChar char="▪"/>
              <a:tabLst>
                <a:tab pos="172085" algn="l"/>
              </a:tabLst>
            </a:pPr>
            <a:r>
              <a:rPr dirty="0" sz="1600">
                <a:latin typeface="Arial MT"/>
                <a:cs typeface="Arial MT"/>
              </a:rPr>
              <a:t>L’appel</a:t>
            </a:r>
            <a:r>
              <a:rPr dirty="0" sz="1600" spc="-4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aux</a:t>
            </a:r>
            <a:r>
              <a:rPr dirty="0" sz="1600" spc="-20">
                <a:latin typeface="Arial MT"/>
                <a:cs typeface="Arial MT"/>
              </a:rPr>
              <a:t> </a:t>
            </a:r>
            <a:r>
              <a:rPr dirty="0" sz="1600" b="1">
                <a:solidFill>
                  <a:srgbClr val="953735"/>
                </a:solidFill>
                <a:latin typeface="Arial"/>
                <a:cs typeface="Arial"/>
              </a:rPr>
              <a:t>subventions</a:t>
            </a:r>
            <a:r>
              <a:rPr dirty="0" sz="1600" spc="-35" b="1">
                <a:solidFill>
                  <a:srgbClr val="953735"/>
                </a:solidFill>
                <a:latin typeface="Arial"/>
                <a:cs typeface="Arial"/>
              </a:rPr>
              <a:t> </a:t>
            </a:r>
            <a:r>
              <a:rPr dirty="0" sz="1600">
                <a:latin typeface="Arial MT"/>
                <a:cs typeface="Arial MT"/>
              </a:rPr>
              <a:t>est</a:t>
            </a:r>
            <a:r>
              <a:rPr dirty="0" sz="1600" spc="-2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l’instrument</a:t>
            </a:r>
            <a:r>
              <a:rPr dirty="0" sz="1600" spc="-2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principal</a:t>
            </a:r>
            <a:r>
              <a:rPr dirty="0" sz="1600" spc="-3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visant</a:t>
            </a:r>
            <a:r>
              <a:rPr dirty="0" sz="1600" spc="-3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au</a:t>
            </a:r>
            <a:r>
              <a:rPr dirty="0" sz="1600" spc="-3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financement</a:t>
            </a:r>
            <a:r>
              <a:rPr dirty="0" sz="1600" spc="-1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des</a:t>
            </a:r>
            <a:r>
              <a:rPr dirty="0" sz="1600" spc="-30">
                <a:latin typeface="Arial MT"/>
                <a:cs typeface="Arial MT"/>
              </a:rPr>
              <a:t> </a:t>
            </a:r>
            <a:r>
              <a:rPr dirty="0" sz="1600" spc="-10">
                <a:latin typeface="Arial MT"/>
                <a:cs typeface="Arial MT"/>
              </a:rPr>
              <a:t>activités mémorielles.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553080" y="310875"/>
            <a:ext cx="3672204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4.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Le</a:t>
            </a:r>
            <a:r>
              <a:rPr dirty="0" sz="16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réseau</a:t>
            </a:r>
            <a:r>
              <a:rPr dirty="0" sz="16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des</a:t>
            </a:r>
            <a:r>
              <a:rPr dirty="0" sz="16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Espaces</a:t>
            </a:r>
            <a:r>
              <a:rPr dirty="0" sz="16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6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Mémoire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 thruBlk="0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7037" y="1052492"/>
            <a:ext cx="2580640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/>
              <a:t>4.2.</a:t>
            </a:r>
            <a:r>
              <a:rPr dirty="0" sz="1800" spc="-35"/>
              <a:t> </a:t>
            </a:r>
            <a:r>
              <a:rPr dirty="0" sz="1800"/>
              <a:t>Actualité</a:t>
            </a:r>
            <a:r>
              <a:rPr dirty="0" sz="1800" spc="-20"/>
              <a:t> </a:t>
            </a:r>
            <a:r>
              <a:rPr dirty="0" sz="1800"/>
              <a:t>du</a:t>
            </a:r>
            <a:r>
              <a:rPr dirty="0" sz="1800" spc="-20"/>
              <a:t> </a:t>
            </a:r>
            <a:r>
              <a:rPr dirty="0" sz="1800" spc="-10"/>
              <a:t>réseau</a:t>
            </a:r>
            <a:endParaRPr sz="1800"/>
          </a:p>
        </p:txBody>
      </p:sp>
      <p:sp>
        <p:nvSpPr>
          <p:cNvPr id="3" name="object 3" descr=""/>
          <p:cNvSpPr txBox="1"/>
          <p:nvPr/>
        </p:nvSpPr>
        <p:spPr>
          <a:xfrm>
            <a:off x="1121712" y="1711241"/>
            <a:ext cx="6525259" cy="1823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8450" marR="5080" indent="-285750">
              <a:lnSpc>
                <a:spcPct val="100000"/>
              </a:lnSpc>
              <a:spcBef>
                <a:spcPts val="100"/>
              </a:spcBef>
              <a:buChar char="•"/>
              <a:tabLst>
                <a:tab pos="298450" algn="l"/>
              </a:tabLst>
            </a:pPr>
            <a:r>
              <a:rPr dirty="0" sz="1800">
                <a:latin typeface="Arial MT"/>
                <a:cs typeface="Arial MT"/>
              </a:rPr>
              <a:t>Existence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de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 b="1">
                <a:solidFill>
                  <a:srgbClr val="800000"/>
                </a:solidFill>
                <a:latin typeface="Arial"/>
                <a:cs typeface="Arial"/>
              </a:rPr>
              <a:t>168</a:t>
            </a:r>
            <a:r>
              <a:rPr dirty="0" sz="1800" spc="-15" b="1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800000"/>
                </a:solidFill>
                <a:latin typeface="Arial"/>
                <a:cs typeface="Arial"/>
              </a:rPr>
              <a:t>Espaces</a:t>
            </a:r>
            <a:r>
              <a:rPr dirty="0" sz="1800" spc="-20" b="1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800000"/>
                </a:solidFill>
                <a:latin typeface="Arial"/>
                <a:cs typeface="Arial"/>
              </a:rPr>
              <a:t>de Mémoire</a:t>
            </a:r>
            <a:r>
              <a:rPr dirty="0" sz="1800">
                <a:latin typeface="Arial MT"/>
                <a:cs typeface="Arial MT"/>
              </a:rPr>
              <a:t>,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avec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une</a:t>
            </a:r>
            <a:r>
              <a:rPr dirty="0" sz="1800" spc="-10">
                <a:latin typeface="Arial MT"/>
                <a:cs typeface="Arial MT"/>
              </a:rPr>
              <a:t> répartition </a:t>
            </a:r>
            <a:r>
              <a:rPr dirty="0" sz="1800">
                <a:latin typeface="Arial MT"/>
                <a:cs typeface="Arial MT"/>
              </a:rPr>
              <a:t>thématique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et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territoriale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inégale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290"/>
              </a:spcBef>
              <a:buFont typeface="Arial MT"/>
              <a:buChar char="•"/>
            </a:pPr>
            <a:endParaRPr sz="1800">
              <a:latin typeface="Arial MT"/>
              <a:cs typeface="Arial MT"/>
            </a:endParaRPr>
          </a:p>
          <a:p>
            <a:pPr marL="298450" marR="297815" indent="-285750">
              <a:lnSpc>
                <a:spcPct val="100000"/>
              </a:lnSpc>
              <a:buChar char="•"/>
              <a:tabLst>
                <a:tab pos="298450" algn="l"/>
              </a:tabLst>
            </a:pPr>
            <a:r>
              <a:rPr dirty="0" sz="1800">
                <a:latin typeface="Arial MT"/>
                <a:cs typeface="Arial MT"/>
              </a:rPr>
              <a:t>Depuis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2018,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les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 b="1">
                <a:latin typeface="Arial"/>
                <a:cs typeface="Arial"/>
              </a:rPr>
              <a:t>fosses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communes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>
                <a:latin typeface="Arial MT"/>
                <a:cs typeface="Arial MT"/>
              </a:rPr>
              <a:t>que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l’on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décide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 spc="-25">
                <a:latin typeface="Arial MT"/>
                <a:cs typeface="Arial MT"/>
              </a:rPr>
              <a:t>de </a:t>
            </a:r>
            <a:r>
              <a:rPr dirty="0" sz="1800">
                <a:latin typeface="Arial MT"/>
                <a:cs typeface="Arial MT"/>
              </a:rPr>
              <a:t>signaler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utilisent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le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Guide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de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Signalisation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des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Espaces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 spc="-25">
                <a:latin typeface="Arial MT"/>
                <a:cs typeface="Arial MT"/>
              </a:rPr>
              <a:t>de </a:t>
            </a:r>
            <a:r>
              <a:rPr dirty="0" sz="1800" spc="-10">
                <a:latin typeface="Arial MT"/>
                <a:cs typeface="Arial MT"/>
              </a:rPr>
              <a:t>Mémoire.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553070" y="311066"/>
            <a:ext cx="3672204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4.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Le</a:t>
            </a:r>
            <a:r>
              <a:rPr dirty="0" sz="16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réseau</a:t>
            </a:r>
            <a:r>
              <a:rPr dirty="0" sz="16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des</a:t>
            </a:r>
            <a:r>
              <a:rPr dirty="0" sz="16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Espaces</a:t>
            </a:r>
            <a:r>
              <a:rPr dirty="0" sz="16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6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Mémoire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 thruBlk="0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54541" y="920343"/>
            <a:ext cx="14357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A50021"/>
                </a:solidFill>
                <a:latin typeface="Arial"/>
                <a:cs typeface="Arial"/>
              </a:rPr>
              <a:t>4.2.</a:t>
            </a:r>
            <a:r>
              <a:rPr dirty="0" sz="1800" spc="-10" b="1">
                <a:solidFill>
                  <a:srgbClr val="A50021"/>
                </a:solidFill>
                <a:latin typeface="Arial"/>
                <a:cs typeface="Arial"/>
              </a:rPr>
              <a:t> Actualité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835822" y="1219038"/>
            <a:ext cx="7503159" cy="5003165"/>
            <a:chOff x="835822" y="1219038"/>
            <a:chExt cx="7503159" cy="500316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5822" y="1219038"/>
              <a:ext cx="3736177" cy="4957771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1229105"/>
              <a:ext cx="3766611" cy="499262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4553070" y="311066"/>
            <a:ext cx="3672204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4.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Le</a:t>
            </a:r>
            <a:r>
              <a:rPr dirty="0" sz="16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réseau</a:t>
            </a:r>
            <a:r>
              <a:rPr dirty="0" sz="16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des</a:t>
            </a:r>
            <a:r>
              <a:rPr dirty="0" sz="16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Espaces</a:t>
            </a:r>
            <a:r>
              <a:rPr dirty="0" sz="16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6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Mémoire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 thruBlk="0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521726" y="1650492"/>
            <a:ext cx="6250940" cy="4834890"/>
            <a:chOff x="1521726" y="1650492"/>
            <a:chExt cx="6250940" cy="48348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1726" y="1650492"/>
              <a:ext cx="6250673" cy="483486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16023" y="1844802"/>
              <a:ext cx="5663945" cy="424814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71610" rIns="0" bIns="0" rtlCol="0" vert="horz">
            <a:spAutoFit/>
          </a:bodyPr>
          <a:lstStyle/>
          <a:p>
            <a:pPr marL="676910">
              <a:lnSpc>
                <a:spcPct val="100000"/>
              </a:lnSpc>
              <a:spcBef>
                <a:spcPts val="100"/>
              </a:spcBef>
            </a:pPr>
            <a:r>
              <a:rPr dirty="0" sz="1800"/>
              <a:t>4.2.</a:t>
            </a:r>
            <a:r>
              <a:rPr dirty="0" sz="1800" spc="-30"/>
              <a:t> </a:t>
            </a:r>
            <a:r>
              <a:rPr dirty="0" sz="1800"/>
              <a:t>Actualité:</a:t>
            </a:r>
            <a:r>
              <a:rPr dirty="0" sz="1800" spc="-30"/>
              <a:t> </a:t>
            </a:r>
            <a:r>
              <a:rPr dirty="0" sz="1800"/>
              <a:t>siège</a:t>
            </a:r>
            <a:r>
              <a:rPr dirty="0" sz="1800" spc="-30"/>
              <a:t> </a:t>
            </a:r>
            <a:r>
              <a:rPr dirty="0" sz="1800"/>
              <a:t>et</a:t>
            </a:r>
            <a:r>
              <a:rPr dirty="0" sz="1800" spc="-30"/>
              <a:t> </a:t>
            </a:r>
            <a:r>
              <a:rPr dirty="0" sz="1800"/>
              <a:t>centre</a:t>
            </a:r>
            <a:r>
              <a:rPr dirty="0" sz="1800" spc="-30"/>
              <a:t> </a:t>
            </a:r>
            <a:r>
              <a:rPr dirty="0" sz="1800"/>
              <a:t>opérationnel</a:t>
            </a:r>
            <a:r>
              <a:rPr dirty="0" sz="1800" spc="-20"/>
              <a:t> </a:t>
            </a:r>
            <a:r>
              <a:rPr dirty="0" sz="1800" spc="-10"/>
              <a:t>provisionel</a:t>
            </a:r>
            <a:endParaRPr sz="1800"/>
          </a:p>
        </p:txBody>
      </p:sp>
      <p:sp>
        <p:nvSpPr>
          <p:cNvPr id="6" name="object 6" descr=""/>
          <p:cNvSpPr txBox="1"/>
          <p:nvPr/>
        </p:nvSpPr>
        <p:spPr>
          <a:xfrm>
            <a:off x="4553070" y="311066"/>
            <a:ext cx="3672204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4.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Le</a:t>
            </a:r>
            <a:r>
              <a:rPr dirty="0" sz="16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réseau</a:t>
            </a:r>
            <a:r>
              <a:rPr dirty="0" sz="16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des</a:t>
            </a:r>
            <a:r>
              <a:rPr dirty="0" sz="16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Espaces</a:t>
            </a:r>
            <a:r>
              <a:rPr dirty="0" sz="16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6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Mémoire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 thruBlk="0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84635" y="5184691"/>
            <a:ext cx="329184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10565" marR="5080" indent="-6985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 MT"/>
                <a:cs typeface="Arial MT"/>
              </a:rPr>
              <a:t>Centre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d’interprétation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115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jours </a:t>
            </a:r>
            <a:r>
              <a:rPr dirty="0" sz="1800">
                <a:latin typeface="Arial MT"/>
                <a:cs typeface="Arial MT"/>
              </a:rPr>
              <a:t>(Bataille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de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l’Èbre)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69683" y="5184691"/>
            <a:ext cx="34810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 MT"/>
                <a:cs typeface="Arial MT"/>
              </a:rPr>
              <a:t>Musée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Mémorial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de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l’Exil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(MUME)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4953761" y="2010917"/>
            <a:ext cx="4181475" cy="3331845"/>
            <a:chOff x="4953761" y="2010917"/>
            <a:chExt cx="4181475" cy="333184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53761" y="2010917"/>
              <a:ext cx="4181094" cy="333146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48071" y="2205228"/>
              <a:ext cx="3594353" cy="2744723"/>
            </a:xfrm>
            <a:prstGeom prst="rect">
              <a:avLst/>
            </a:prstGeom>
          </p:spPr>
        </p:pic>
      </p:grpSp>
      <p:grpSp>
        <p:nvGrpSpPr>
          <p:cNvPr id="7" name="object 7" descr=""/>
          <p:cNvGrpSpPr/>
          <p:nvPr/>
        </p:nvGrpSpPr>
        <p:grpSpPr>
          <a:xfrm>
            <a:off x="489216" y="2010918"/>
            <a:ext cx="4196080" cy="3331845"/>
            <a:chOff x="489216" y="2010918"/>
            <a:chExt cx="4196080" cy="3331845"/>
          </a:xfrm>
        </p:grpSpPr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9216" y="2010918"/>
              <a:ext cx="4195546" cy="3331464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3513" y="2205228"/>
              <a:ext cx="3608831" cy="2744723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86699" y="863516"/>
            <a:ext cx="7828915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/>
              <a:t>4.2.</a:t>
            </a:r>
            <a:r>
              <a:rPr dirty="0" sz="1800" spc="-35"/>
              <a:t> </a:t>
            </a:r>
            <a:r>
              <a:rPr dirty="0" sz="1800"/>
              <a:t>Actualité:</a:t>
            </a:r>
            <a:r>
              <a:rPr dirty="0" sz="1800" spc="-20"/>
              <a:t> </a:t>
            </a:r>
            <a:r>
              <a:rPr dirty="0" sz="1800"/>
              <a:t>les</a:t>
            </a:r>
            <a:r>
              <a:rPr dirty="0" sz="1800" spc="-15"/>
              <a:t> </a:t>
            </a:r>
            <a:r>
              <a:rPr dirty="0" sz="1800"/>
              <a:t>centres</a:t>
            </a:r>
            <a:r>
              <a:rPr dirty="0" sz="1800" spc="-25"/>
              <a:t> </a:t>
            </a:r>
            <a:r>
              <a:rPr dirty="0" sz="1800"/>
              <a:t>territoriaux</a:t>
            </a:r>
            <a:r>
              <a:rPr dirty="0" sz="1800" spc="-15"/>
              <a:t> </a:t>
            </a:r>
            <a:r>
              <a:rPr dirty="0" sz="1800"/>
              <a:t>et</a:t>
            </a:r>
            <a:r>
              <a:rPr dirty="0" sz="1800" spc="-20"/>
              <a:t> </a:t>
            </a:r>
            <a:r>
              <a:rPr dirty="0" sz="1800"/>
              <a:t>centres</a:t>
            </a:r>
            <a:r>
              <a:rPr dirty="0" sz="1800" spc="-25"/>
              <a:t> </a:t>
            </a:r>
            <a:r>
              <a:rPr dirty="0" sz="1800"/>
              <a:t>de</a:t>
            </a:r>
            <a:r>
              <a:rPr dirty="0" sz="1800" spc="-15"/>
              <a:t> </a:t>
            </a:r>
            <a:r>
              <a:rPr dirty="0" sz="1800"/>
              <a:t>référence</a:t>
            </a:r>
            <a:r>
              <a:rPr dirty="0" sz="1800" spc="-25"/>
              <a:t> </a:t>
            </a:r>
            <a:r>
              <a:rPr dirty="0" sz="1800"/>
              <a:t>du</a:t>
            </a:r>
            <a:r>
              <a:rPr dirty="0" sz="1800" spc="-15"/>
              <a:t> </a:t>
            </a:r>
            <a:r>
              <a:rPr dirty="0" sz="1800" spc="-10"/>
              <a:t>Réseau</a:t>
            </a:r>
            <a:endParaRPr sz="1800"/>
          </a:p>
        </p:txBody>
      </p:sp>
      <p:sp>
        <p:nvSpPr>
          <p:cNvPr id="11" name="object 11" descr=""/>
          <p:cNvSpPr txBox="1"/>
          <p:nvPr/>
        </p:nvSpPr>
        <p:spPr>
          <a:xfrm>
            <a:off x="4553070" y="311066"/>
            <a:ext cx="3672204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4.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Le</a:t>
            </a:r>
            <a:r>
              <a:rPr dirty="0" sz="16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réseau</a:t>
            </a:r>
            <a:r>
              <a:rPr dirty="0" sz="16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des</a:t>
            </a:r>
            <a:r>
              <a:rPr dirty="0" sz="16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Espaces</a:t>
            </a:r>
            <a:r>
              <a:rPr dirty="0" sz="16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6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Mémoire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7213600" y="12700"/>
            <a:ext cx="1930400" cy="12700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5080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r>
              <a:rPr dirty="0" sz="800" spc="-10" b="1" i="1">
                <a:latin typeface="Arial"/>
                <a:cs typeface="Arial"/>
              </a:rPr>
              <a:t>Moderador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dirty="0" sz="800" spc="-10" i="1">
                <a:latin typeface="Arial"/>
                <a:cs typeface="Arial"/>
              </a:rPr>
              <a:t>2024-04-</a:t>
            </a:r>
            <a:r>
              <a:rPr dirty="0" sz="800" i="1">
                <a:latin typeface="Arial"/>
                <a:cs typeface="Arial"/>
              </a:rPr>
              <a:t>26</a:t>
            </a:r>
            <a:r>
              <a:rPr dirty="0" sz="800" spc="35" i="1">
                <a:latin typeface="Arial"/>
                <a:cs typeface="Arial"/>
              </a:rPr>
              <a:t> </a:t>
            </a:r>
            <a:r>
              <a:rPr dirty="0" sz="800" spc="-10" i="1">
                <a:latin typeface="Arial"/>
                <a:cs typeface="Arial"/>
              </a:rPr>
              <a:t>10:57:58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dirty="0" sz="1000" spc="-10">
                <a:latin typeface="Arial MT"/>
                <a:cs typeface="Arial MT"/>
              </a:rPr>
              <a:t>-------------------------------------------</a:t>
            </a:r>
            <a:r>
              <a:rPr dirty="0" sz="1000" spc="-50">
                <a:latin typeface="Arial MT"/>
                <a:cs typeface="Arial MT"/>
              </a:rPr>
              <a:t>-</a:t>
            </a:r>
            <a:endParaRPr sz="1000">
              <a:latin typeface="Arial MT"/>
              <a:cs typeface="Arial MT"/>
            </a:endParaRPr>
          </a:p>
          <a:p>
            <a:pPr marL="25400" marR="17780">
              <a:lnSpc>
                <a:spcPct val="100000"/>
              </a:lnSpc>
            </a:pPr>
            <a:r>
              <a:rPr dirty="0" sz="1000">
                <a:latin typeface="Arial MT"/>
                <a:cs typeface="Arial MT"/>
              </a:rPr>
              <a:t>Le Mémorial Démocratique </a:t>
            </a:r>
            <a:r>
              <a:rPr dirty="0" sz="1000" spc="-25">
                <a:latin typeface="Arial MT"/>
                <a:cs typeface="Arial MT"/>
              </a:rPr>
              <a:t>est </a:t>
            </a:r>
            <a:r>
              <a:rPr dirty="0" sz="1000">
                <a:latin typeface="Arial MT"/>
                <a:cs typeface="Arial MT"/>
              </a:rPr>
              <a:t>une institution qui dépend </a:t>
            </a:r>
            <a:r>
              <a:rPr dirty="0" sz="1000" spc="-25">
                <a:latin typeface="Arial MT"/>
                <a:cs typeface="Arial MT"/>
              </a:rPr>
              <a:t>du </a:t>
            </a:r>
            <a:r>
              <a:rPr dirty="0" sz="1000">
                <a:latin typeface="Arial MT"/>
                <a:cs typeface="Arial MT"/>
              </a:rPr>
              <a:t>Gouvernement de la </a:t>
            </a:r>
            <a:r>
              <a:rPr dirty="0" sz="1000" spc="-10">
                <a:latin typeface="Arial MT"/>
                <a:cs typeface="Arial MT"/>
              </a:rPr>
              <a:t>Generalitat </a:t>
            </a:r>
            <a:r>
              <a:rPr dirty="0" sz="1000">
                <a:latin typeface="Arial MT"/>
                <a:cs typeface="Arial MT"/>
              </a:rPr>
              <a:t>de Catalogne et qui </a:t>
            </a:r>
            <a:r>
              <a:rPr dirty="0" sz="1000" spc="-25">
                <a:latin typeface="Arial MT"/>
                <a:cs typeface="Arial MT"/>
              </a:rPr>
              <a:t>est </a:t>
            </a:r>
            <a:r>
              <a:rPr dirty="0" sz="1000">
                <a:latin typeface="Arial MT"/>
                <a:cs typeface="Arial MT"/>
              </a:rPr>
              <a:t>responsable des politiques </a:t>
            </a:r>
            <a:r>
              <a:rPr dirty="0" sz="1000" spc="-25">
                <a:latin typeface="Arial MT"/>
                <a:cs typeface="Arial MT"/>
              </a:rPr>
              <a:t>de </a:t>
            </a:r>
            <a:r>
              <a:rPr dirty="0" sz="1000">
                <a:latin typeface="Arial MT"/>
                <a:cs typeface="Arial MT"/>
              </a:rPr>
              <a:t>mémoire publique. Le </a:t>
            </a:r>
            <a:r>
              <a:rPr dirty="0" sz="1000" spc="-10">
                <a:latin typeface="Arial MT"/>
                <a:cs typeface="Arial MT"/>
              </a:rPr>
              <a:t>Mémorial </a:t>
            </a:r>
            <a:r>
              <a:rPr dirty="0" sz="1000">
                <a:latin typeface="Arial MT"/>
                <a:cs typeface="Arial MT"/>
              </a:rPr>
              <a:t>est issu de la Loi qui porte </a:t>
            </a:r>
            <a:r>
              <a:rPr dirty="0" sz="1000" spc="-25">
                <a:latin typeface="Arial MT"/>
                <a:cs typeface="Arial MT"/>
              </a:rPr>
              <a:t>le </a:t>
            </a:r>
            <a:r>
              <a:rPr dirty="0" sz="1000">
                <a:latin typeface="Arial MT"/>
                <a:cs typeface="Arial MT"/>
              </a:rPr>
              <a:t>même nom en </a:t>
            </a:r>
            <a:r>
              <a:rPr dirty="0" sz="1000" spc="-10">
                <a:latin typeface="Arial MT"/>
                <a:cs typeface="Arial MT"/>
              </a:rPr>
              <a:t>2007.</a:t>
            </a:r>
            <a:endParaRPr sz="1000">
              <a:latin typeface="Arial MT"/>
              <a:cs typeface="Arial MT"/>
            </a:endParaRPr>
          </a:p>
          <a:p>
            <a:pPr marL="25400">
              <a:lnSpc>
                <a:spcPct val="100000"/>
              </a:lnSpc>
            </a:pPr>
            <a:r>
              <a:rPr dirty="0" sz="1000" spc="-50">
                <a:latin typeface="Arial MT"/>
                <a:cs typeface="Arial MT"/>
              </a:rPr>
              <a:t>.</a:t>
            </a:r>
            <a:endParaRPr sz="1000">
              <a:latin typeface="Arial MT"/>
              <a:cs typeface="Arial MT"/>
            </a:endParaRPr>
          </a:p>
        </p:txBody>
      </p:sp>
    </p:spTree>
  </p:cSld>
  <p:clrMapOvr>
    <a:masterClrMapping/>
  </p:clrMapOvr>
  <p:transition spd="med">
    <p:fade thruBlk="0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37221" y="1374678"/>
            <a:ext cx="8240395" cy="4811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97155" indent="-342900">
              <a:lnSpc>
                <a:spcPct val="100000"/>
              </a:lnSpc>
              <a:spcBef>
                <a:spcPts val="100"/>
              </a:spcBef>
              <a:buClr>
                <a:srgbClr val="C00000"/>
              </a:buClr>
              <a:buFont typeface="Arial MT"/>
              <a:buChar char="▪"/>
              <a:tabLst>
                <a:tab pos="355600" algn="l"/>
              </a:tabLst>
            </a:pPr>
            <a:r>
              <a:rPr dirty="0" sz="2200" b="1">
                <a:solidFill>
                  <a:srgbClr val="C00000"/>
                </a:solidFill>
                <a:latin typeface="Arial"/>
                <a:cs typeface="Arial"/>
              </a:rPr>
              <a:t>2000</a:t>
            </a:r>
            <a:r>
              <a:rPr dirty="0" sz="2200" spc="-4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200">
                <a:latin typeface="Arial MT"/>
                <a:cs typeface="Arial MT"/>
              </a:rPr>
              <a:t>Décret</a:t>
            </a:r>
            <a:r>
              <a:rPr dirty="0" sz="2200" spc="-45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288/2000,</a:t>
            </a:r>
            <a:r>
              <a:rPr dirty="0" sz="2200" spc="-40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du</a:t>
            </a:r>
            <a:r>
              <a:rPr dirty="0" sz="2200" spc="-45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31</a:t>
            </a:r>
            <a:r>
              <a:rPr dirty="0" sz="2200" spc="-45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août.</a:t>
            </a:r>
            <a:r>
              <a:rPr dirty="0" sz="2200" spc="-45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Indemnités</a:t>
            </a:r>
            <a:r>
              <a:rPr dirty="0" sz="2200" spc="-55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aux</a:t>
            </a:r>
            <a:r>
              <a:rPr dirty="0" sz="2200" spc="-45">
                <a:latin typeface="Arial MT"/>
                <a:cs typeface="Arial MT"/>
              </a:rPr>
              <a:t> </a:t>
            </a:r>
            <a:r>
              <a:rPr dirty="0" sz="2200" spc="-10">
                <a:latin typeface="Arial MT"/>
                <a:cs typeface="Arial MT"/>
              </a:rPr>
              <a:t>personnes </a:t>
            </a:r>
            <a:r>
              <a:rPr dirty="0" sz="2200">
                <a:latin typeface="Arial MT"/>
                <a:cs typeface="Arial MT"/>
              </a:rPr>
              <a:t>incarcérées</a:t>
            </a:r>
            <a:r>
              <a:rPr dirty="0" sz="2200" spc="-40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pendant</a:t>
            </a:r>
            <a:r>
              <a:rPr dirty="0" sz="2200" spc="-35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le</a:t>
            </a:r>
            <a:r>
              <a:rPr dirty="0" sz="2200" spc="-40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franquisme</a:t>
            </a:r>
            <a:r>
              <a:rPr dirty="0" sz="2200" spc="-40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pour</a:t>
            </a:r>
            <a:r>
              <a:rPr dirty="0" sz="2200" spc="-25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des</a:t>
            </a:r>
            <a:r>
              <a:rPr dirty="0" sz="2200" spc="-40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raisons</a:t>
            </a:r>
            <a:r>
              <a:rPr dirty="0" sz="2200" spc="-45">
                <a:latin typeface="Arial MT"/>
                <a:cs typeface="Arial MT"/>
              </a:rPr>
              <a:t> </a:t>
            </a:r>
            <a:r>
              <a:rPr dirty="0" sz="2200" spc="-10">
                <a:latin typeface="Arial MT"/>
                <a:cs typeface="Arial MT"/>
              </a:rPr>
              <a:t>politiques.</a:t>
            </a:r>
            <a:endParaRPr sz="2200">
              <a:latin typeface="Arial MT"/>
              <a:cs typeface="Arial MT"/>
            </a:endParaRPr>
          </a:p>
          <a:p>
            <a:pPr marL="355600" marR="939165" indent="-342900">
              <a:lnSpc>
                <a:spcPct val="100000"/>
              </a:lnSpc>
              <a:spcBef>
                <a:spcPts val="1200"/>
              </a:spcBef>
              <a:buFont typeface="Arial MT"/>
              <a:buChar char="▪"/>
              <a:tabLst>
                <a:tab pos="355600" algn="l"/>
              </a:tabLst>
            </a:pPr>
            <a:r>
              <a:rPr dirty="0" sz="2200" b="1">
                <a:solidFill>
                  <a:srgbClr val="C00000"/>
                </a:solidFill>
                <a:latin typeface="Arial"/>
                <a:cs typeface="Arial"/>
              </a:rPr>
              <a:t>2002</a:t>
            </a:r>
            <a:r>
              <a:rPr dirty="0" sz="2200" spc="-3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200">
                <a:latin typeface="Arial MT"/>
                <a:cs typeface="Arial MT"/>
              </a:rPr>
              <a:t>Acte</a:t>
            </a:r>
            <a:r>
              <a:rPr dirty="0" sz="2200" spc="-55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au</a:t>
            </a:r>
            <a:r>
              <a:rPr dirty="0" sz="2200" spc="-35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Gran</a:t>
            </a:r>
            <a:r>
              <a:rPr dirty="0" sz="2200" spc="-35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Teatre</a:t>
            </a:r>
            <a:r>
              <a:rPr dirty="0" sz="2200" spc="-25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del</a:t>
            </a:r>
            <a:r>
              <a:rPr dirty="0" sz="2200" spc="-35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Liceu</a:t>
            </a:r>
            <a:r>
              <a:rPr dirty="0" sz="2200" spc="-50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organisé</a:t>
            </a:r>
            <a:r>
              <a:rPr dirty="0" sz="2200" spc="-40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par</a:t>
            </a:r>
            <a:r>
              <a:rPr dirty="0" sz="2200" spc="-30">
                <a:latin typeface="Arial MT"/>
                <a:cs typeface="Arial MT"/>
              </a:rPr>
              <a:t> </a:t>
            </a:r>
            <a:r>
              <a:rPr dirty="0" sz="2200" spc="-25">
                <a:latin typeface="Arial MT"/>
                <a:cs typeface="Arial MT"/>
              </a:rPr>
              <a:t>les </a:t>
            </a:r>
            <a:r>
              <a:rPr dirty="0" sz="2200">
                <a:latin typeface="Arial MT"/>
                <a:cs typeface="Arial MT"/>
              </a:rPr>
              <a:t>associations</a:t>
            </a:r>
            <a:r>
              <a:rPr dirty="0" sz="2200" spc="-65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mémorielles</a:t>
            </a:r>
            <a:r>
              <a:rPr dirty="0" sz="2200" spc="-50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pour</a:t>
            </a:r>
            <a:r>
              <a:rPr dirty="0" sz="2200" spc="-35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revendiquer</a:t>
            </a:r>
            <a:r>
              <a:rPr dirty="0" sz="2200" spc="-45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un</a:t>
            </a:r>
            <a:r>
              <a:rPr dirty="0" sz="2200" spc="-40">
                <a:latin typeface="Arial MT"/>
                <a:cs typeface="Arial MT"/>
              </a:rPr>
              <a:t> </a:t>
            </a:r>
            <a:r>
              <a:rPr dirty="0" sz="2200" spc="-10">
                <a:latin typeface="Arial MT"/>
                <a:cs typeface="Arial MT"/>
              </a:rPr>
              <a:t>Mémorial Démocratique.</a:t>
            </a:r>
            <a:endParaRPr sz="2200">
              <a:latin typeface="Arial MT"/>
              <a:cs typeface="Arial MT"/>
            </a:endParaRPr>
          </a:p>
          <a:p>
            <a:pPr algn="just" marL="355600" marR="554990" indent="-342900">
              <a:lnSpc>
                <a:spcPct val="100000"/>
              </a:lnSpc>
              <a:spcBef>
                <a:spcPts val="1200"/>
              </a:spcBef>
              <a:buFont typeface="Arial MT"/>
              <a:buChar char="▪"/>
              <a:tabLst>
                <a:tab pos="355600" algn="l"/>
              </a:tabLst>
            </a:pPr>
            <a:r>
              <a:rPr dirty="0" sz="2200" b="1">
                <a:solidFill>
                  <a:srgbClr val="C00000"/>
                </a:solidFill>
                <a:latin typeface="Arial"/>
                <a:cs typeface="Arial"/>
              </a:rPr>
              <a:t>2003</a:t>
            </a:r>
            <a:r>
              <a:rPr dirty="0" sz="2200" spc="-5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200">
                <a:latin typeface="Arial MT"/>
                <a:cs typeface="Arial MT"/>
              </a:rPr>
              <a:t>Approbation</a:t>
            </a:r>
            <a:r>
              <a:rPr dirty="0" sz="2200" spc="-60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des</a:t>
            </a:r>
            <a:r>
              <a:rPr dirty="0" sz="2200" spc="-60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statuts</a:t>
            </a:r>
            <a:r>
              <a:rPr dirty="0" sz="2200" spc="-65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du</a:t>
            </a:r>
            <a:r>
              <a:rPr dirty="0" sz="2200" spc="-55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consortium</a:t>
            </a:r>
            <a:r>
              <a:rPr dirty="0" sz="2200" spc="-75">
                <a:latin typeface="Arial MT"/>
                <a:cs typeface="Arial MT"/>
              </a:rPr>
              <a:t> </a:t>
            </a:r>
            <a:r>
              <a:rPr dirty="0" sz="2200" i="1">
                <a:latin typeface="Arial"/>
                <a:cs typeface="Arial"/>
              </a:rPr>
              <a:t>Memorial</a:t>
            </a:r>
            <a:r>
              <a:rPr dirty="0" sz="2200" spc="-55" i="1">
                <a:latin typeface="Arial"/>
                <a:cs typeface="Arial"/>
              </a:rPr>
              <a:t> </a:t>
            </a:r>
            <a:r>
              <a:rPr dirty="0" sz="2200" spc="-20" i="1">
                <a:latin typeface="Arial"/>
                <a:cs typeface="Arial"/>
              </a:rPr>
              <a:t>dels </a:t>
            </a:r>
            <a:r>
              <a:rPr dirty="0" sz="2200" i="1">
                <a:latin typeface="Arial"/>
                <a:cs typeface="Arial"/>
              </a:rPr>
              <a:t>Espais</a:t>
            </a:r>
            <a:r>
              <a:rPr dirty="0" sz="2200" spc="-45" i="1">
                <a:latin typeface="Arial"/>
                <a:cs typeface="Arial"/>
              </a:rPr>
              <a:t> </a:t>
            </a:r>
            <a:r>
              <a:rPr dirty="0" sz="2200" i="1">
                <a:latin typeface="Arial"/>
                <a:cs typeface="Arial"/>
              </a:rPr>
              <a:t>de</a:t>
            </a:r>
            <a:r>
              <a:rPr dirty="0" sz="2200" spc="-20" i="1">
                <a:latin typeface="Arial"/>
                <a:cs typeface="Arial"/>
              </a:rPr>
              <a:t> </a:t>
            </a:r>
            <a:r>
              <a:rPr dirty="0" sz="2200" i="1">
                <a:latin typeface="Arial"/>
                <a:cs typeface="Arial"/>
              </a:rPr>
              <a:t>la</a:t>
            </a:r>
            <a:r>
              <a:rPr dirty="0" sz="2200" spc="-35" i="1">
                <a:latin typeface="Arial"/>
                <a:cs typeface="Arial"/>
              </a:rPr>
              <a:t> </a:t>
            </a:r>
            <a:r>
              <a:rPr dirty="0" sz="2200" i="1">
                <a:latin typeface="Arial"/>
                <a:cs typeface="Arial"/>
              </a:rPr>
              <a:t>Batalla</a:t>
            </a:r>
            <a:r>
              <a:rPr dirty="0" sz="2200" spc="-45" i="1">
                <a:latin typeface="Arial"/>
                <a:cs typeface="Arial"/>
              </a:rPr>
              <a:t> </a:t>
            </a:r>
            <a:r>
              <a:rPr dirty="0" sz="2200" i="1">
                <a:latin typeface="Arial"/>
                <a:cs typeface="Arial"/>
              </a:rPr>
              <a:t>de</a:t>
            </a:r>
            <a:r>
              <a:rPr dirty="0" sz="2200" spc="-25" i="1">
                <a:latin typeface="Arial"/>
                <a:cs typeface="Arial"/>
              </a:rPr>
              <a:t> </a:t>
            </a:r>
            <a:r>
              <a:rPr dirty="0" sz="2200" i="1">
                <a:latin typeface="Arial"/>
                <a:cs typeface="Arial"/>
              </a:rPr>
              <a:t>l’Ebre</a:t>
            </a:r>
            <a:r>
              <a:rPr dirty="0" sz="2200" spc="-35" i="1">
                <a:latin typeface="Arial"/>
                <a:cs typeface="Arial"/>
              </a:rPr>
              <a:t> </a:t>
            </a:r>
            <a:r>
              <a:rPr dirty="0" sz="2200" i="1">
                <a:latin typeface="Arial"/>
                <a:cs typeface="Arial"/>
              </a:rPr>
              <a:t>(</a:t>
            </a:r>
            <a:r>
              <a:rPr dirty="0" sz="2200">
                <a:latin typeface="Arial MT"/>
                <a:cs typeface="Arial MT"/>
              </a:rPr>
              <a:t>Mémorial</a:t>
            </a:r>
            <a:r>
              <a:rPr dirty="0" sz="2200" spc="-20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des</a:t>
            </a:r>
            <a:r>
              <a:rPr dirty="0" sz="2200" spc="-25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Espaces</a:t>
            </a:r>
            <a:r>
              <a:rPr dirty="0" sz="2200" spc="-40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de</a:t>
            </a:r>
            <a:r>
              <a:rPr dirty="0" sz="2200" spc="-25">
                <a:latin typeface="Arial MT"/>
                <a:cs typeface="Arial MT"/>
              </a:rPr>
              <a:t> la </a:t>
            </a:r>
            <a:r>
              <a:rPr dirty="0" sz="2200">
                <a:latin typeface="Arial MT"/>
                <a:cs typeface="Arial MT"/>
              </a:rPr>
              <a:t>Bataille</a:t>
            </a:r>
            <a:r>
              <a:rPr dirty="0" sz="2200" spc="-65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de</a:t>
            </a:r>
            <a:r>
              <a:rPr dirty="0" sz="2200" spc="-40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l'Èbre).</a:t>
            </a:r>
            <a:r>
              <a:rPr dirty="0" sz="2200" spc="-40">
                <a:latin typeface="Arial MT"/>
                <a:cs typeface="Arial MT"/>
              </a:rPr>
              <a:t> </a:t>
            </a:r>
            <a:r>
              <a:rPr dirty="0" sz="2200" spc="-10" b="1">
                <a:solidFill>
                  <a:srgbClr val="C00000"/>
                </a:solidFill>
                <a:latin typeface="Arial"/>
                <a:cs typeface="Arial"/>
              </a:rPr>
              <a:t>COMEBE</a:t>
            </a:r>
            <a:r>
              <a:rPr dirty="0" sz="2200" spc="-10">
                <a:latin typeface="Arial MT"/>
                <a:cs typeface="Arial MT"/>
              </a:rPr>
              <a:t>.</a:t>
            </a:r>
            <a:endParaRPr sz="2200">
              <a:latin typeface="Arial MT"/>
              <a:cs typeface="Arial MT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Font typeface="Arial MT"/>
              <a:buChar char="▪"/>
              <a:tabLst>
                <a:tab pos="355600" algn="l"/>
              </a:tabLst>
            </a:pPr>
            <a:r>
              <a:rPr dirty="0" sz="2200" b="1">
                <a:solidFill>
                  <a:srgbClr val="C00000"/>
                </a:solidFill>
                <a:latin typeface="Arial"/>
                <a:cs typeface="Arial"/>
              </a:rPr>
              <a:t>2006</a:t>
            </a:r>
            <a:r>
              <a:rPr dirty="0" sz="2200" spc="-3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200">
                <a:latin typeface="Arial MT"/>
                <a:cs typeface="Arial MT"/>
              </a:rPr>
              <a:t>Article</a:t>
            </a:r>
            <a:r>
              <a:rPr dirty="0" sz="2200" spc="-55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54</a:t>
            </a:r>
            <a:r>
              <a:rPr dirty="0" sz="2200" spc="-40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du</a:t>
            </a:r>
            <a:r>
              <a:rPr dirty="0" sz="2200" spc="-40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Statut</a:t>
            </a:r>
            <a:r>
              <a:rPr dirty="0" sz="2200" spc="-40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d'autonomie</a:t>
            </a:r>
            <a:r>
              <a:rPr dirty="0" sz="2200" spc="-30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de</a:t>
            </a:r>
            <a:r>
              <a:rPr dirty="0" sz="2200" spc="-35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la</a:t>
            </a:r>
            <a:r>
              <a:rPr dirty="0" sz="2200" spc="-50">
                <a:latin typeface="Arial MT"/>
                <a:cs typeface="Arial MT"/>
              </a:rPr>
              <a:t> </a:t>
            </a:r>
            <a:r>
              <a:rPr dirty="0" sz="2200" spc="-10">
                <a:latin typeface="Arial MT"/>
                <a:cs typeface="Arial MT"/>
              </a:rPr>
              <a:t>Catalogne</a:t>
            </a:r>
            <a:endParaRPr sz="22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spcBef>
                <a:spcPts val="1205"/>
              </a:spcBef>
              <a:buFont typeface="Arial MT"/>
              <a:buChar char="▪"/>
              <a:tabLst>
                <a:tab pos="354965" algn="l"/>
              </a:tabLst>
            </a:pPr>
            <a:r>
              <a:rPr dirty="0" sz="2200" b="1">
                <a:solidFill>
                  <a:srgbClr val="C00000"/>
                </a:solidFill>
                <a:latin typeface="Arial"/>
                <a:cs typeface="Arial"/>
              </a:rPr>
              <a:t>2007</a:t>
            </a:r>
            <a:r>
              <a:rPr dirty="0" sz="2200" spc="-5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C00000"/>
                </a:solidFill>
                <a:latin typeface="Arial"/>
                <a:cs typeface="Arial"/>
              </a:rPr>
              <a:t>Loi</a:t>
            </a:r>
            <a:r>
              <a:rPr dirty="0" sz="2200" spc="-4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C00000"/>
                </a:solidFill>
                <a:latin typeface="Arial"/>
                <a:cs typeface="Arial"/>
              </a:rPr>
              <a:t>13/2007,</a:t>
            </a:r>
            <a:r>
              <a:rPr dirty="0" sz="2200" spc="-5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C00000"/>
                </a:solidFill>
                <a:latin typeface="Arial"/>
                <a:cs typeface="Arial"/>
              </a:rPr>
              <a:t>du</a:t>
            </a:r>
            <a:r>
              <a:rPr dirty="0" sz="2200" spc="-4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C00000"/>
                </a:solidFill>
                <a:latin typeface="Arial"/>
                <a:cs typeface="Arial"/>
              </a:rPr>
              <a:t>31</a:t>
            </a:r>
            <a:r>
              <a:rPr dirty="0" sz="2200" spc="-5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C00000"/>
                </a:solidFill>
                <a:latin typeface="Arial"/>
                <a:cs typeface="Arial"/>
              </a:rPr>
              <a:t>octobre,</a:t>
            </a:r>
            <a:r>
              <a:rPr dirty="0" sz="2200" spc="-4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C00000"/>
                </a:solidFill>
                <a:latin typeface="Arial"/>
                <a:cs typeface="Arial"/>
              </a:rPr>
              <a:t>du</a:t>
            </a:r>
            <a:r>
              <a:rPr dirty="0" sz="2200" spc="-4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C00000"/>
                </a:solidFill>
                <a:latin typeface="Arial"/>
                <a:cs typeface="Arial"/>
              </a:rPr>
              <a:t>Memorial</a:t>
            </a:r>
            <a:r>
              <a:rPr dirty="0" sz="2200" spc="-6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200" spc="-10" b="1">
                <a:solidFill>
                  <a:srgbClr val="C00000"/>
                </a:solidFill>
                <a:latin typeface="Arial"/>
                <a:cs typeface="Arial"/>
              </a:rPr>
              <a:t>Democràtic</a:t>
            </a:r>
            <a:endParaRPr sz="2200">
              <a:latin typeface="Arial"/>
              <a:cs typeface="Arial"/>
            </a:endParaRPr>
          </a:p>
          <a:p>
            <a:pPr marL="354965" marR="5080" indent="-342900">
              <a:lnSpc>
                <a:spcPct val="100000"/>
              </a:lnSpc>
              <a:spcBef>
                <a:spcPts val="1200"/>
              </a:spcBef>
              <a:buFont typeface="Arial MT"/>
              <a:buChar char="▪"/>
              <a:tabLst>
                <a:tab pos="354965" algn="l"/>
              </a:tabLst>
            </a:pPr>
            <a:r>
              <a:rPr dirty="0" sz="2200" b="1">
                <a:solidFill>
                  <a:srgbClr val="C00000"/>
                </a:solidFill>
                <a:latin typeface="Arial"/>
                <a:cs typeface="Arial"/>
              </a:rPr>
              <a:t>2007</a:t>
            </a:r>
            <a:r>
              <a:rPr dirty="0" sz="2200" spc="-4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200">
                <a:latin typeface="Arial MT"/>
                <a:cs typeface="Arial MT"/>
              </a:rPr>
              <a:t>Loi</a:t>
            </a:r>
            <a:r>
              <a:rPr dirty="0" sz="2200" spc="-50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52/2007</a:t>
            </a:r>
            <a:r>
              <a:rPr dirty="0" sz="2200" spc="-35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du</a:t>
            </a:r>
            <a:r>
              <a:rPr dirty="0" sz="2200" spc="-45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26</a:t>
            </a:r>
            <a:r>
              <a:rPr dirty="0" sz="2200" spc="-45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décembre</a:t>
            </a:r>
            <a:r>
              <a:rPr dirty="0" sz="2200" spc="-35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sur</a:t>
            </a:r>
            <a:r>
              <a:rPr dirty="0" sz="2200" spc="-50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la</a:t>
            </a:r>
            <a:r>
              <a:rPr dirty="0" sz="2200" spc="-45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mémoire</a:t>
            </a:r>
            <a:r>
              <a:rPr dirty="0" sz="2200" spc="-40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historique</a:t>
            </a:r>
            <a:r>
              <a:rPr dirty="0" sz="2200" spc="-45">
                <a:latin typeface="Arial MT"/>
                <a:cs typeface="Arial MT"/>
              </a:rPr>
              <a:t> </a:t>
            </a:r>
            <a:r>
              <a:rPr dirty="0" sz="2200" spc="-25">
                <a:latin typeface="Arial MT"/>
                <a:cs typeface="Arial MT"/>
              </a:rPr>
              <a:t>de </a:t>
            </a:r>
            <a:r>
              <a:rPr dirty="0" sz="2200" spc="-10">
                <a:latin typeface="Arial MT"/>
                <a:cs typeface="Arial MT"/>
              </a:rPr>
              <a:t>l'Espagne</a:t>
            </a:r>
            <a:endParaRPr sz="2200">
              <a:latin typeface="Arial MT"/>
              <a:cs typeface="Arial MT"/>
            </a:endParaRPr>
          </a:p>
        </p:txBody>
      </p:sp>
    </p:spTree>
  </p:cSld>
  <p:clrMapOvr>
    <a:masterClrMapping/>
  </p:clrMapOvr>
  <p:transition spd="med">
    <p:fade thruBlk="0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466100" y="1578863"/>
            <a:ext cx="6450330" cy="4495800"/>
            <a:chOff x="1466100" y="1578863"/>
            <a:chExt cx="6450330" cy="44958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66100" y="1578863"/>
              <a:ext cx="6450304" cy="449578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60397" y="1773173"/>
              <a:ext cx="5863589" cy="3909059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2812223" y="6048291"/>
            <a:ext cx="352044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 MT"/>
                <a:cs typeface="Arial MT"/>
              </a:rPr>
              <a:t>L’ancien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village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de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Corbera</a:t>
            </a:r>
            <a:r>
              <a:rPr dirty="0" sz="1800" spc="-10">
                <a:latin typeface="Arial MT"/>
                <a:cs typeface="Arial MT"/>
              </a:rPr>
              <a:t> d’Ebre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04647" rIns="0" bIns="0" rtlCol="0" vert="horz">
            <a:spAutoFit/>
          </a:bodyPr>
          <a:lstStyle/>
          <a:p>
            <a:pPr marL="310515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800000"/>
                </a:solidFill>
              </a:rPr>
              <a:t>4.2.</a:t>
            </a:r>
            <a:r>
              <a:rPr dirty="0" sz="1800" spc="-35">
                <a:solidFill>
                  <a:srgbClr val="800000"/>
                </a:solidFill>
              </a:rPr>
              <a:t> </a:t>
            </a:r>
            <a:r>
              <a:rPr dirty="0" sz="1800">
                <a:solidFill>
                  <a:srgbClr val="800000"/>
                </a:solidFill>
              </a:rPr>
              <a:t>Actualité:</a:t>
            </a:r>
            <a:r>
              <a:rPr dirty="0" sz="1800" spc="-25">
                <a:solidFill>
                  <a:srgbClr val="800000"/>
                </a:solidFill>
              </a:rPr>
              <a:t> </a:t>
            </a:r>
            <a:r>
              <a:rPr dirty="0" sz="1800">
                <a:solidFill>
                  <a:srgbClr val="800000"/>
                </a:solidFill>
              </a:rPr>
              <a:t>le</a:t>
            </a:r>
            <a:r>
              <a:rPr dirty="0" sz="1800" spc="-15">
                <a:solidFill>
                  <a:srgbClr val="800000"/>
                </a:solidFill>
              </a:rPr>
              <a:t> </a:t>
            </a:r>
            <a:r>
              <a:rPr dirty="0" sz="1800">
                <a:solidFill>
                  <a:srgbClr val="800000"/>
                </a:solidFill>
              </a:rPr>
              <a:t>patrimoine</a:t>
            </a:r>
            <a:r>
              <a:rPr dirty="0" sz="1800" spc="-20">
                <a:solidFill>
                  <a:srgbClr val="800000"/>
                </a:solidFill>
              </a:rPr>
              <a:t> </a:t>
            </a:r>
            <a:r>
              <a:rPr dirty="0" sz="1800">
                <a:solidFill>
                  <a:srgbClr val="800000"/>
                </a:solidFill>
              </a:rPr>
              <a:t>récupéré</a:t>
            </a:r>
            <a:r>
              <a:rPr dirty="0" sz="1800" spc="-30">
                <a:solidFill>
                  <a:srgbClr val="800000"/>
                </a:solidFill>
              </a:rPr>
              <a:t> </a:t>
            </a:r>
            <a:r>
              <a:rPr dirty="0" sz="1800">
                <a:solidFill>
                  <a:srgbClr val="800000"/>
                </a:solidFill>
              </a:rPr>
              <a:t>sur</a:t>
            </a:r>
            <a:r>
              <a:rPr dirty="0" sz="1800" spc="-15">
                <a:solidFill>
                  <a:srgbClr val="800000"/>
                </a:solidFill>
              </a:rPr>
              <a:t> </a:t>
            </a:r>
            <a:r>
              <a:rPr dirty="0" sz="1800" spc="-10">
                <a:solidFill>
                  <a:srgbClr val="800000"/>
                </a:solidFill>
              </a:rPr>
              <a:t>place</a:t>
            </a:r>
            <a:endParaRPr sz="1800"/>
          </a:p>
        </p:txBody>
      </p:sp>
      <p:sp>
        <p:nvSpPr>
          <p:cNvPr id="7" name="object 7" descr=""/>
          <p:cNvSpPr txBox="1"/>
          <p:nvPr/>
        </p:nvSpPr>
        <p:spPr>
          <a:xfrm>
            <a:off x="4553070" y="311066"/>
            <a:ext cx="3672204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4.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Le</a:t>
            </a:r>
            <a:r>
              <a:rPr dirty="0" sz="16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réseau</a:t>
            </a:r>
            <a:r>
              <a:rPr dirty="0" sz="16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des</a:t>
            </a:r>
            <a:r>
              <a:rPr dirty="0" sz="16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Espaces</a:t>
            </a:r>
            <a:r>
              <a:rPr dirty="0" sz="16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6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Mémoire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 thruBlk="0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790955" y="1938527"/>
            <a:ext cx="7701915" cy="3179445"/>
            <a:chOff x="790955" y="1938527"/>
            <a:chExt cx="7701915" cy="31794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0955" y="1938527"/>
              <a:ext cx="3864863" cy="317905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5266" y="2132838"/>
              <a:ext cx="3278123" cy="2592323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27626" y="1938527"/>
              <a:ext cx="3864851" cy="3179051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21935" y="2132838"/>
              <a:ext cx="3278111" cy="2592323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1100277" y="4991016"/>
            <a:ext cx="3048635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 indent="635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 MT"/>
                <a:cs typeface="Arial MT"/>
              </a:rPr>
              <a:t>Centre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d’Interprétation</a:t>
            </a:r>
            <a:r>
              <a:rPr dirty="0" sz="1800" spc="-25">
                <a:latin typeface="Arial MT"/>
                <a:cs typeface="Arial MT"/>
              </a:rPr>
              <a:t> de </a:t>
            </a:r>
            <a:r>
              <a:rPr dirty="0" sz="1800">
                <a:latin typeface="Arial MT"/>
                <a:cs typeface="Arial MT"/>
              </a:rPr>
              <a:t>l’Aviation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Républicaine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et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 spc="-25">
                <a:latin typeface="Arial MT"/>
                <a:cs typeface="Arial MT"/>
              </a:rPr>
              <a:t>de </a:t>
            </a:r>
            <a:r>
              <a:rPr dirty="0" sz="1800">
                <a:latin typeface="Arial MT"/>
                <a:cs typeface="Arial MT"/>
              </a:rPr>
              <a:t>la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Guerre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Aérienne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(CIARGA)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343550" y="4987815"/>
            <a:ext cx="22364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Arial MT"/>
                <a:cs typeface="Arial MT"/>
              </a:rPr>
              <a:t>Prison-</a:t>
            </a:r>
            <a:r>
              <a:rPr dirty="0" sz="1800">
                <a:latin typeface="Arial MT"/>
                <a:cs typeface="Arial MT"/>
              </a:rPr>
              <a:t>musée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de </a:t>
            </a:r>
            <a:r>
              <a:rPr dirty="0" sz="1800" spc="-20">
                <a:latin typeface="Arial MT"/>
                <a:cs typeface="Arial MT"/>
              </a:rPr>
              <a:t>Sort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04647" rIns="0" bIns="0" rtlCol="0" vert="horz">
            <a:spAutoFit/>
          </a:bodyPr>
          <a:lstStyle/>
          <a:p>
            <a:pPr marL="310515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953735"/>
                </a:solidFill>
              </a:rPr>
              <a:t>4.2.</a:t>
            </a:r>
            <a:r>
              <a:rPr dirty="0" sz="1800" spc="-20">
                <a:solidFill>
                  <a:srgbClr val="953735"/>
                </a:solidFill>
              </a:rPr>
              <a:t> </a:t>
            </a:r>
            <a:r>
              <a:rPr dirty="0" sz="1800">
                <a:solidFill>
                  <a:srgbClr val="800000"/>
                </a:solidFill>
              </a:rPr>
              <a:t>Actualité:</a:t>
            </a:r>
            <a:r>
              <a:rPr dirty="0" sz="1800" spc="-15">
                <a:solidFill>
                  <a:srgbClr val="800000"/>
                </a:solidFill>
              </a:rPr>
              <a:t> </a:t>
            </a:r>
            <a:r>
              <a:rPr dirty="0" sz="1800">
                <a:solidFill>
                  <a:srgbClr val="800000"/>
                </a:solidFill>
              </a:rPr>
              <a:t>les</a:t>
            </a:r>
            <a:r>
              <a:rPr dirty="0" sz="1800" spc="-15">
                <a:solidFill>
                  <a:srgbClr val="800000"/>
                </a:solidFill>
              </a:rPr>
              <a:t> </a:t>
            </a:r>
            <a:r>
              <a:rPr dirty="0" sz="1800">
                <a:solidFill>
                  <a:srgbClr val="800000"/>
                </a:solidFill>
              </a:rPr>
              <a:t>centres</a:t>
            </a:r>
            <a:r>
              <a:rPr dirty="0" sz="1800" spc="-20">
                <a:solidFill>
                  <a:srgbClr val="800000"/>
                </a:solidFill>
              </a:rPr>
              <a:t> </a:t>
            </a:r>
            <a:r>
              <a:rPr dirty="0" sz="1800">
                <a:solidFill>
                  <a:srgbClr val="800000"/>
                </a:solidFill>
              </a:rPr>
              <a:t>de</a:t>
            </a:r>
            <a:r>
              <a:rPr dirty="0" sz="1800" spc="-5">
                <a:solidFill>
                  <a:srgbClr val="800000"/>
                </a:solidFill>
              </a:rPr>
              <a:t> </a:t>
            </a:r>
            <a:r>
              <a:rPr dirty="0" sz="1800">
                <a:solidFill>
                  <a:srgbClr val="800000"/>
                </a:solidFill>
              </a:rPr>
              <a:t>référence</a:t>
            </a:r>
            <a:r>
              <a:rPr dirty="0" sz="1800" spc="-25">
                <a:solidFill>
                  <a:srgbClr val="800000"/>
                </a:solidFill>
              </a:rPr>
              <a:t> </a:t>
            </a:r>
            <a:r>
              <a:rPr dirty="0" sz="1800">
                <a:solidFill>
                  <a:srgbClr val="800000"/>
                </a:solidFill>
              </a:rPr>
              <a:t>et</a:t>
            </a:r>
            <a:r>
              <a:rPr dirty="0" sz="1800" spc="-15">
                <a:solidFill>
                  <a:srgbClr val="800000"/>
                </a:solidFill>
              </a:rPr>
              <a:t> </a:t>
            </a:r>
            <a:r>
              <a:rPr dirty="0" sz="1800">
                <a:solidFill>
                  <a:srgbClr val="800000"/>
                </a:solidFill>
              </a:rPr>
              <a:t>les</a:t>
            </a:r>
            <a:r>
              <a:rPr dirty="0" sz="1800" spc="-10">
                <a:solidFill>
                  <a:srgbClr val="800000"/>
                </a:solidFill>
              </a:rPr>
              <a:t> </a:t>
            </a:r>
            <a:r>
              <a:rPr dirty="0" sz="1800">
                <a:solidFill>
                  <a:srgbClr val="800000"/>
                </a:solidFill>
              </a:rPr>
              <a:t>espaces</a:t>
            </a:r>
            <a:r>
              <a:rPr dirty="0" sz="1800" spc="-35">
                <a:solidFill>
                  <a:srgbClr val="800000"/>
                </a:solidFill>
              </a:rPr>
              <a:t> </a:t>
            </a:r>
            <a:r>
              <a:rPr dirty="0" sz="1800">
                <a:solidFill>
                  <a:srgbClr val="800000"/>
                </a:solidFill>
              </a:rPr>
              <a:t>de</a:t>
            </a:r>
            <a:r>
              <a:rPr dirty="0" sz="1800" spc="-10">
                <a:solidFill>
                  <a:srgbClr val="800000"/>
                </a:solidFill>
              </a:rPr>
              <a:t> mémoire</a:t>
            </a:r>
            <a:endParaRPr sz="1800"/>
          </a:p>
        </p:txBody>
      </p:sp>
      <p:sp>
        <p:nvSpPr>
          <p:cNvPr id="10" name="object 10" descr=""/>
          <p:cNvSpPr txBox="1"/>
          <p:nvPr/>
        </p:nvSpPr>
        <p:spPr>
          <a:xfrm>
            <a:off x="4553070" y="311066"/>
            <a:ext cx="3672204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4.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Le</a:t>
            </a:r>
            <a:r>
              <a:rPr dirty="0" sz="16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réseau</a:t>
            </a:r>
            <a:r>
              <a:rPr dirty="0" sz="16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des</a:t>
            </a:r>
            <a:r>
              <a:rPr dirty="0" sz="16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Espaces</a:t>
            </a:r>
            <a:r>
              <a:rPr dirty="0" sz="16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6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Mémoire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 thruBlk="0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6769" y="1700022"/>
            <a:ext cx="7561326" cy="494233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8257" rIns="0" bIns="0" rtlCol="0" vert="horz">
            <a:spAutoFit/>
          </a:bodyPr>
          <a:lstStyle/>
          <a:p>
            <a:pPr marL="533400" marR="508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800000"/>
                </a:solidFill>
              </a:rPr>
              <a:t>4.2.</a:t>
            </a:r>
            <a:r>
              <a:rPr dirty="0" spc="-75">
                <a:solidFill>
                  <a:srgbClr val="800000"/>
                </a:solidFill>
              </a:rPr>
              <a:t> </a:t>
            </a:r>
            <a:r>
              <a:rPr dirty="0">
                <a:solidFill>
                  <a:srgbClr val="800000"/>
                </a:solidFill>
              </a:rPr>
              <a:t>Actualité:</a:t>
            </a:r>
            <a:r>
              <a:rPr dirty="0" spc="-65">
                <a:solidFill>
                  <a:srgbClr val="800000"/>
                </a:solidFill>
              </a:rPr>
              <a:t> </a:t>
            </a:r>
            <a:r>
              <a:rPr dirty="0">
                <a:solidFill>
                  <a:srgbClr val="800000"/>
                </a:solidFill>
              </a:rPr>
              <a:t>espaces</a:t>
            </a:r>
            <a:r>
              <a:rPr dirty="0" spc="-40">
                <a:solidFill>
                  <a:srgbClr val="800000"/>
                </a:solidFill>
              </a:rPr>
              <a:t> </a:t>
            </a:r>
            <a:r>
              <a:rPr dirty="0">
                <a:solidFill>
                  <a:srgbClr val="800000"/>
                </a:solidFill>
              </a:rPr>
              <a:t>de</a:t>
            </a:r>
            <a:r>
              <a:rPr dirty="0" spc="-60">
                <a:solidFill>
                  <a:srgbClr val="800000"/>
                </a:solidFill>
              </a:rPr>
              <a:t> </a:t>
            </a:r>
            <a:r>
              <a:rPr dirty="0">
                <a:solidFill>
                  <a:srgbClr val="800000"/>
                </a:solidFill>
              </a:rPr>
              <a:t>mémoire</a:t>
            </a:r>
            <a:r>
              <a:rPr dirty="0" spc="-70">
                <a:solidFill>
                  <a:srgbClr val="800000"/>
                </a:solidFill>
              </a:rPr>
              <a:t> </a:t>
            </a:r>
            <a:r>
              <a:rPr dirty="0">
                <a:solidFill>
                  <a:srgbClr val="800000"/>
                </a:solidFill>
              </a:rPr>
              <a:t>de</a:t>
            </a:r>
            <a:r>
              <a:rPr dirty="0" spc="-60">
                <a:solidFill>
                  <a:srgbClr val="800000"/>
                </a:solidFill>
              </a:rPr>
              <a:t> </a:t>
            </a:r>
            <a:r>
              <a:rPr dirty="0">
                <a:solidFill>
                  <a:srgbClr val="800000"/>
                </a:solidFill>
              </a:rPr>
              <a:t>reférence.</a:t>
            </a:r>
            <a:r>
              <a:rPr dirty="0" spc="-65">
                <a:solidFill>
                  <a:srgbClr val="800000"/>
                </a:solidFill>
              </a:rPr>
              <a:t> </a:t>
            </a:r>
            <a:r>
              <a:rPr dirty="0">
                <a:solidFill>
                  <a:srgbClr val="800000"/>
                </a:solidFill>
              </a:rPr>
              <a:t>Fossar</a:t>
            </a:r>
            <a:r>
              <a:rPr dirty="0" spc="-45">
                <a:solidFill>
                  <a:srgbClr val="800000"/>
                </a:solidFill>
              </a:rPr>
              <a:t> </a:t>
            </a:r>
            <a:r>
              <a:rPr dirty="0">
                <a:solidFill>
                  <a:srgbClr val="800000"/>
                </a:solidFill>
              </a:rPr>
              <a:t>de</a:t>
            </a:r>
            <a:r>
              <a:rPr dirty="0" spc="-60">
                <a:solidFill>
                  <a:srgbClr val="800000"/>
                </a:solidFill>
              </a:rPr>
              <a:t> </a:t>
            </a:r>
            <a:r>
              <a:rPr dirty="0" spc="-25">
                <a:solidFill>
                  <a:srgbClr val="800000"/>
                </a:solidFill>
              </a:rPr>
              <a:t>La </a:t>
            </a:r>
            <a:r>
              <a:rPr dirty="0">
                <a:solidFill>
                  <a:srgbClr val="800000"/>
                </a:solidFill>
              </a:rPr>
              <a:t>Pedrera</a:t>
            </a:r>
            <a:r>
              <a:rPr dirty="0" spc="-80">
                <a:solidFill>
                  <a:srgbClr val="800000"/>
                </a:solidFill>
              </a:rPr>
              <a:t> </a:t>
            </a:r>
            <a:r>
              <a:rPr dirty="0" spc="-10">
                <a:solidFill>
                  <a:srgbClr val="800000"/>
                </a:solidFill>
              </a:rPr>
              <a:t>(Barcelone)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4553070" y="311066"/>
            <a:ext cx="3672204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4.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Le</a:t>
            </a:r>
            <a:r>
              <a:rPr dirty="0" sz="16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réseau</a:t>
            </a:r>
            <a:r>
              <a:rPr dirty="0" sz="16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des</a:t>
            </a:r>
            <a:r>
              <a:rPr dirty="0" sz="16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Espaces</a:t>
            </a:r>
            <a:r>
              <a:rPr dirty="0" sz="16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6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Mémoire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 thruBlk="0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4276" y="1844802"/>
            <a:ext cx="7056119" cy="480364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8257" rIns="0" bIns="0" rtlCol="0" vert="horz">
            <a:spAutoFit/>
          </a:bodyPr>
          <a:lstStyle/>
          <a:p>
            <a:pPr marL="526415" marR="508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800000"/>
                </a:solidFill>
              </a:rPr>
              <a:t>4.2.</a:t>
            </a:r>
            <a:r>
              <a:rPr dirty="0" spc="-80">
                <a:solidFill>
                  <a:srgbClr val="800000"/>
                </a:solidFill>
              </a:rPr>
              <a:t> </a:t>
            </a:r>
            <a:r>
              <a:rPr dirty="0">
                <a:solidFill>
                  <a:srgbClr val="800000"/>
                </a:solidFill>
              </a:rPr>
              <a:t>Actualité:</a:t>
            </a:r>
            <a:r>
              <a:rPr dirty="0" spc="-65">
                <a:solidFill>
                  <a:srgbClr val="800000"/>
                </a:solidFill>
              </a:rPr>
              <a:t> </a:t>
            </a:r>
            <a:r>
              <a:rPr dirty="0">
                <a:solidFill>
                  <a:srgbClr val="800000"/>
                </a:solidFill>
              </a:rPr>
              <a:t>espaces</a:t>
            </a:r>
            <a:r>
              <a:rPr dirty="0" spc="-35">
                <a:solidFill>
                  <a:srgbClr val="800000"/>
                </a:solidFill>
              </a:rPr>
              <a:t> </a:t>
            </a:r>
            <a:r>
              <a:rPr dirty="0">
                <a:solidFill>
                  <a:srgbClr val="800000"/>
                </a:solidFill>
              </a:rPr>
              <a:t>de</a:t>
            </a:r>
            <a:r>
              <a:rPr dirty="0" spc="-55">
                <a:solidFill>
                  <a:srgbClr val="800000"/>
                </a:solidFill>
              </a:rPr>
              <a:t> </a:t>
            </a:r>
            <a:r>
              <a:rPr dirty="0">
                <a:solidFill>
                  <a:srgbClr val="800000"/>
                </a:solidFill>
              </a:rPr>
              <a:t>mémoire</a:t>
            </a:r>
            <a:r>
              <a:rPr dirty="0" spc="-70">
                <a:solidFill>
                  <a:srgbClr val="800000"/>
                </a:solidFill>
              </a:rPr>
              <a:t> </a:t>
            </a:r>
            <a:r>
              <a:rPr dirty="0">
                <a:solidFill>
                  <a:srgbClr val="800000"/>
                </a:solidFill>
              </a:rPr>
              <a:t>de</a:t>
            </a:r>
            <a:r>
              <a:rPr dirty="0" spc="-55">
                <a:solidFill>
                  <a:srgbClr val="800000"/>
                </a:solidFill>
              </a:rPr>
              <a:t> </a:t>
            </a:r>
            <a:r>
              <a:rPr dirty="0">
                <a:solidFill>
                  <a:srgbClr val="800000"/>
                </a:solidFill>
              </a:rPr>
              <a:t>reférence.</a:t>
            </a:r>
            <a:r>
              <a:rPr dirty="0" spc="-50">
                <a:solidFill>
                  <a:srgbClr val="800000"/>
                </a:solidFill>
              </a:rPr>
              <a:t> </a:t>
            </a:r>
            <a:r>
              <a:rPr dirty="0">
                <a:solidFill>
                  <a:srgbClr val="800000"/>
                </a:solidFill>
              </a:rPr>
              <a:t>Fossar</a:t>
            </a:r>
            <a:r>
              <a:rPr dirty="0" spc="-50">
                <a:solidFill>
                  <a:srgbClr val="800000"/>
                </a:solidFill>
              </a:rPr>
              <a:t> </a:t>
            </a:r>
            <a:r>
              <a:rPr dirty="0">
                <a:solidFill>
                  <a:srgbClr val="800000"/>
                </a:solidFill>
              </a:rPr>
              <a:t>de</a:t>
            </a:r>
            <a:r>
              <a:rPr dirty="0" spc="-50">
                <a:solidFill>
                  <a:srgbClr val="800000"/>
                </a:solidFill>
              </a:rPr>
              <a:t> </a:t>
            </a:r>
            <a:r>
              <a:rPr dirty="0" spc="-25">
                <a:solidFill>
                  <a:srgbClr val="800000"/>
                </a:solidFill>
              </a:rPr>
              <a:t>La </a:t>
            </a:r>
            <a:r>
              <a:rPr dirty="0">
                <a:solidFill>
                  <a:srgbClr val="800000"/>
                </a:solidFill>
              </a:rPr>
              <a:t>Pedrera</a:t>
            </a:r>
            <a:r>
              <a:rPr dirty="0" spc="-80">
                <a:solidFill>
                  <a:srgbClr val="800000"/>
                </a:solidFill>
              </a:rPr>
              <a:t> </a:t>
            </a:r>
            <a:r>
              <a:rPr dirty="0" spc="-10">
                <a:solidFill>
                  <a:srgbClr val="800000"/>
                </a:solidFill>
              </a:rPr>
              <a:t>(Barcelone)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4553070" y="311066"/>
            <a:ext cx="3672204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4.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Le</a:t>
            </a:r>
            <a:r>
              <a:rPr dirty="0" sz="16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réseau</a:t>
            </a:r>
            <a:r>
              <a:rPr dirty="0" sz="16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des</a:t>
            </a:r>
            <a:r>
              <a:rPr dirty="0" sz="16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Espaces</a:t>
            </a:r>
            <a:r>
              <a:rPr dirty="0" sz="16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6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Mémoire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 thruBlk="0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495" y="1916429"/>
            <a:ext cx="7993380" cy="482573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7105" rIns="0" bIns="0" rtlCol="0" vert="horz">
            <a:spAutoFit/>
          </a:bodyPr>
          <a:lstStyle/>
          <a:p>
            <a:pPr marL="38227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800000"/>
                </a:solidFill>
              </a:rPr>
              <a:t>4.2.</a:t>
            </a:r>
            <a:r>
              <a:rPr dirty="0" spc="-55">
                <a:solidFill>
                  <a:srgbClr val="800000"/>
                </a:solidFill>
              </a:rPr>
              <a:t> </a:t>
            </a:r>
            <a:r>
              <a:rPr dirty="0">
                <a:solidFill>
                  <a:srgbClr val="800000"/>
                </a:solidFill>
              </a:rPr>
              <a:t>Actualité:</a:t>
            </a:r>
            <a:r>
              <a:rPr dirty="0" spc="-50">
                <a:solidFill>
                  <a:srgbClr val="800000"/>
                </a:solidFill>
              </a:rPr>
              <a:t> </a:t>
            </a:r>
            <a:r>
              <a:rPr dirty="0">
                <a:solidFill>
                  <a:srgbClr val="800000"/>
                </a:solidFill>
              </a:rPr>
              <a:t>Le</a:t>
            </a:r>
            <a:r>
              <a:rPr dirty="0" spc="-45">
                <a:solidFill>
                  <a:srgbClr val="800000"/>
                </a:solidFill>
              </a:rPr>
              <a:t> </a:t>
            </a:r>
            <a:r>
              <a:rPr dirty="0">
                <a:solidFill>
                  <a:srgbClr val="800000"/>
                </a:solidFill>
              </a:rPr>
              <a:t>projet</a:t>
            </a:r>
            <a:r>
              <a:rPr dirty="0" spc="-45">
                <a:solidFill>
                  <a:srgbClr val="800000"/>
                </a:solidFill>
              </a:rPr>
              <a:t> </a:t>
            </a:r>
            <a:r>
              <a:rPr dirty="0">
                <a:solidFill>
                  <a:srgbClr val="800000"/>
                </a:solidFill>
              </a:rPr>
              <a:t>El</a:t>
            </a:r>
            <a:r>
              <a:rPr dirty="0" spc="-45">
                <a:solidFill>
                  <a:srgbClr val="800000"/>
                </a:solidFill>
              </a:rPr>
              <a:t> </a:t>
            </a:r>
            <a:r>
              <a:rPr dirty="0">
                <a:solidFill>
                  <a:srgbClr val="800000"/>
                </a:solidFill>
              </a:rPr>
              <a:t>Camp</a:t>
            </a:r>
            <a:r>
              <a:rPr dirty="0" spc="-30">
                <a:solidFill>
                  <a:srgbClr val="800000"/>
                </a:solidFill>
              </a:rPr>
              <a:t> </a:t>
            </a:r>
            <a:r>
              <a:rPr dirty="0">
                <a:solidFill>
                  <a:srgbClr val="800000"/>
                </a:solidFill>
              </a:rPr>
              <a:t>de</a:t>
            </a:r>
            <a:r>
              <a:rPr dirty="0" spc="-40">
                <a:solidFill>
                  <a:srgbClr val="800000"/>
                </a:solidFill>
              </a:rPr>
              <a:t> </a:t>
            </a:r>
            <a:r>
              <a:rPr dirty="0">
                <a:solidFill>
                  <a:srgbClr val="800000"/>
                </a:solidFill>
              </a:rPr>
              <a:t>la</a:t>
            </a:r>
            <a:r>
              <a:rPr dirty="0" spc="-55">
                <a:solidFill>
                  <a:srgbClr val="800000"/>
                </a:solidFill>
              </a:rPr>
              <a:t> </a:t>
            </a:r>
            <a:r>
              <a:rPr dirty="0" spc="-10">
                <a:solidFill>
                  <a:srgbClr val="800000"/>
                </a:solidFill>
              </a:rPr>
              <a:t>Bota.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4553070" y="311066"/>
            <a:ext cx="3672204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4.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Le</a:t>
            </a:r>
            <a:r>
              <a:rPr dirty="0" sz="16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réseau</a:t>
            </a:r>
            <a:r>
              <a:rPr dirty="0" sz="16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des</a:t>
            </a:r>
            <a:r>
              <a:rPr dirty="0" sz="16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Espaces</a:t>
            </a:r>
            <a:r>
              <a:rPr dirty="0" sz="16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6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Mémoire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 thruBlk="0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747547" y="1810524"/>
            <a:ext cx="3642360" cy="3213100"/>
            <a:chOff x="747547" y="1810524"/>
            <a:chExt cx="3642360" cy="32131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7547" y="1810524"/>
              <a:ext cx="3642334" cy="321257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1831" y="2004822"/>
              <a:ext cx="3055607" cy="2625851"/>
            </a:xfrm>
            <a:prstGeom prst="rect">
              <a:avLst/>
            </a:prstGeom>
          </p:spPr>
        </p:pic>
      </p:grpSp>
      <p:grpSp>
        <p:nvGrpSpPr>
          <p:cNvPr id="5" name="object 5" descr=""/>
          <p:cNvGrpSpPr/>
          <p:nvPr/>
        </p:nvGrpSpPr>
        <p:grpSpPr>
          <a:xfrm>
            <a:off x="4558296" y="1806702"/>
            <a:ext cx="4150995" cy="3199130"/>
            <a:chOff x="4558296" y="1806702"/>
            <a:chExt cx="4150995" cy="319913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58296" y="1806702"/>
              <a:ext cx="4150588" cy="319887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52593" y="2001012"/>
              <a:ext cx="3563873" cy="2612135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/>
          <p:nvPr/>
        </p:nvSpPr>
        <p:spPr>
          <a:xfrm>
            <a:off x="1283112" y="4906878"/>
            <a:ext cx="245300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73380" marR="5080" indent="-361315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 MT"/>
                <a:cs typeface="Arial MT"/>
              </a:rPr>
              <a:t>Carte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“La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Retraite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et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 spc="-25">
                <a:latin typeface="Arial MT"/>
                <a:cs typeface="Arial MT"/>
              </a:rPr>
              <a:t>les </a:t>
            </a:r>
            <a:r>
              <a:rPr dirty="0" sz="1800">
                <a:latin typeface="Arial MT"/>
                <a:cs typeface="Arial MT"/>
              </a:rPr>
              <a:t>sentiers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de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l’exil”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5429459" y="4886304"/>
            <a:ext cx="221297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15315" marR="5080" indent="-60325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 MT"/>
                <a:cs typeface="Arial MT"/>
              </a:rPr>
              <a:t>Des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étudiants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suivant l’itinéraire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3148" rIns="0" bIns="0" rtlCol="0" vert="horz">
            <a:spAutoFit/>
          </a:bodyPr>
          <a:lstStyle/>
          <a:p>
            <a:pPr marL="418465" marR="508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800000"/>
                </a:solidFill>
              </a:rPr>
              <a:t>4.2.</a:t>
            </a:r>
            <a:r>
              <a:rPr dirty="0" spc="-80">
                <a:solidFill>
                  <a:srgbClr val="800000"/>
                </a:solidFill>
              </a:rPr>
              <a:t> </a:t>
            </a:r>
            <a:r>
              <a:rPr dirty="0">
                <a:solidFill>
                  <a:srgbClr val="800000"/>
                </a:solidFill>
              </a:rPr>
              <a:t>Actualité:</a:t>
            </a:r>
            <a:r>
              <a:rPr dirty="0" spc="-80">
                <a:solidFill>
                  <a:srgbClr val="800000"/>
                </a:solidFill>
              </a:rPr>
              <a:t> </a:t>
            </a:r>
            <a:r>
              <a:rPr dirty="0">
                <a:solidFill>
                  <a:srgbClr val="800000"/>
                </a:solidFill>
              </a:rPr>
              <a:t>parcours</a:t>
            </a:r>
            <a:r>
              <a:rPr dirty="0" spc="-55">
                <a:solidFill>
                  <a:srgbClr val="800000"/>
                </a:solidFill>
              </a:rPr>
              <a:t> </a:t>
            </a:r>
            <a:r>
              <a:rPr dirty="0">
                <a:solidFill>
                  <a:srgbClr val="800000"/>
                </a:solidFill>
              </a:rPr>
              <a:t>et</a:t>
            </a:r>
            <a:r>
              <a:rPr dirty="0" spc="-75">
                <a:solidFill>
                  <a:srgbClr val="800000"/>
                </a:solidFill>
              </a:rPr>
              <a:t> </a:t>
            </a:r>
            <a:r>
              <a:rPr dirty="0">
                <a:solidFill>
                  <a:srgbClr val="800000"/>
                </a:solidFill>
              </a:rPr>
              <a:t>itinéraires</a:t>
            </a:r>
            <a:r>
              <a:rPr dirty="0" spc="-85">
                <a:solidFill>
                  <a:srgbClr val="800000"/>
                </a:solidFill>
              </a:rPr>
              <a:t> </a:t>
            </a:r>
            <a:r>
              <a:rPr dirty="0">
                <a:solidFill>
                  <a:srgbClr val="800000"/>
                </a:solidFill>
              </a:rPr>
              <a:t>du</a:t>
            </a:r>
            <a:r>
              <a:rPr dirty="0" spc="-65">
                <a:solidFill>
                  <a:srgbClr val="800000"/>
                </a:solidFill>
              </a:rPr>
              <a:t> </a:t>
            </a:r>
            <a:r>
              <a:rPr dirty="0">
                <a:solidFill>
                  <a:srgbClr val="800000"/>
                </a:solidFill>
              </a:rPr>
              <a:t>Réseau</a:t>
            </a:r>
            <a:r>
              <a:rPr dirty="0" spc="-50">
                <a:solidFill>
                  <a:srgbClr val="800000"/>
                </a:solidFill>
              </a:rPr>
              <a:t> </a:t>
            </a:r>
            <a:r>
              <a:rPr dirty="0">
                <a:solidFill>
                  <a:srgbClr val="800000"/>
                </a:solidFill>
              </a:rPr>
              <a:t>des</a:t>
            </a:r>
            <a:r>
              <a:rPr dirty="0" spc="-65">
                <a:solidFill>
                  <a:srgbClr val="800000"/>
                </a:solidFill>
              </a:rPr>
              <a:t> </a:t>
            </a:r>
            <a:r>
              <a:rPr dirty="0">
                <a:solidFill>
                  <a:srgbClr val="800000"/>
                </a:solidFill>
              </a:rPr>
              <a:t>Espaces</a:t>
            </a:r>
            <a:r>
              <a:rPr dirty="0" spc="-55">
                <a:solidFill>
                  <a:srgbClr val="800000"/>
                </a:solidFill>
              </a:rPr>
              <a:t> </a:t>
            </a:r>
            <a:r>
              <a:rPr dirty="0" spc="-25">
                <a:solidFill>
                  <a:srgbClr val="800000"/>
                </a:solidFill>
              </a:rPr>
              <a:t>de </a:t>
            </a:r>
            <a:r>
              <a:rPr dirty="0" spc="-10">
                <a:solidFill>
                  <a:srgbClr val="800000"/>
                </a:solidFill>
              </a:rPr>
              <a:t>Mémoire</a:t>
            </a:r>
          </a:p>
        </p:txBody>
      </p:sp>
      <p:sp>
        <p:nvSpPr>
          <p:cNvPr id="11" name="object 11" descr=""/>
          <p:cNvSpPr txBox="1"/>
          <p:nvPr/>
        </p:nvSpPr>
        <p:spPr>
          <a:xfrm>
            <a:off x="4553070" y="311066"/>
            <a:ext cx="3672204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4.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Le</a:t>
            </a:r>
            <a:r>
              <a:rPr dirty="0" sz="16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réseau</a:t>
            </a:r>
            <a:r>
              <a:rPr dirty="0" sz="16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des</a:t>
            </a:r>
            <a:r>
              <a:rPr dirty="0" sz="16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Espaces</a:t>
            </a:r>
            <a:r>
              <a:rPr dirty="0" sz="16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6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Mémoire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 thruBlk="0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777239" y="2015489"/>
            <a:ext cx="3467100" cy="3467100"/>
            <a:chOff x="777239" y="2015489"/>
            <a:chExt cx="3467100" cy="34671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7239" y="2015489"/>
              <a:ext cx="3467100" cy="34671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1550" y="2209800"/>
              <a:ext cx="2880359" cy="2880359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1123339" y="5349791"/>
            <a:ext cx="245364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 MT"/>
                <a:cs typeface="Arial MT"/>
              </a:rPr>
              <a:t>Le Chemin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de la </a:t>
            </a:r>
            <a:r>
              <a:rPr dirty="0" sz="1800" spc="-10">
                <a:latin typeface="Arial MT"/>
                <a:cs typeface="Arial MT"/>
              </a:rPr>
              <a:t>Liberté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571209" y="5349791"/>
            <a:ext cx="25546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 MT"/>
                <a:cs typeface="Arial MT"/>
              </a:rPr>
              <a:t>Le Chemin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de la </a:t>
            </a:r>
            <a:r>
              <a:rPr dirty="0" sz="1800" spc="-10">
                <a:latin typeface="Arial MT"/>
                <a:cs typeface="Arial MT"/>
              </a:rPr>
              <a:t>Retraite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4665726" y="2015502"/>
            <a:ext cx="4427220" cy="3467100"/>
            <a:chOff x="4665726" y="2015502"/>
            <a:chExt cx="4427220" cy="346710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65726" y="2015502"/>
              <a:ext cx="4427206" cy="346708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60036" y="2209800"/>
              <a:ext cx="3840479" cy="2880359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15697" rIns="0" bIns="0" rtlCol="0" vert="horz">
            <a:spAutoFit/>
          </a:bodyPr>
          <a:lstStyle/>
          <a:p>
            <a:pPr marL="310515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800000"/>
                </a:solidFill>
              </a:rPr>
              <a:t>4.2.</a:t>
            </a:r>
            <a:r>
              <a:rPr dirty="0" sz="1800" spc="-35">
                <a:solidFill>
                  <a:srgbClr val="800000"/>
                </a:solidFill>
              </a:rPr>
              <a:t> </a:t>
            </a:r>
            <a:r>
              <a:rPr dirty="0" sz="1800">
                <a:solidFill>
                  <a:srgbClr val="953735"/>
                </a:solidFill>
              </a:rPr>
              <a:t>Actualité</a:t>
            </a:r>
            <a:r>
              <a:rPr dirty="0" sz="1800">
                <a:solidFill>
                  <a:srgbClr val="800000"/>
                </a:solidFill>
              </a:rPr>
              <a:t>:</a:t>
            </a:r>
            <a:r>
              <a:rPr dirty="0" sz="1800" spc="-25">
                <a:solidFill>
                  <a:srgbClr val="800000"/>
                </a:solidFill>
              </a:rPr>
              <a:t> </a:t>
            </a:r>
            <a:r>
              <a:rPr dirty="0" sz="1800">
                <a:solidFill>
                  <a:srgbClr val="800000"/>
                </a:solidFill>
              </a:rPr>
              <a:t>parcours</a:t>
            </a:r>
            <a:r>
              <a:rPr dirty="0" sz="1800" spc="-20">
                <a:solidFill>
                  <a:srgbClr val="800000"/>
                </a:solidFill>
              </a:rPr>
              <a:t> </a:t>
            </a:r>
            <a:r>
              <a:rPr dirty="0" sz="1800">
                <a:solidFill>
                  <a:srgbClr val="800000"/>
                </a:solidFill>
              </a:rPr>
              <a:t>et</a:t>
            </a:r>
            <a:r>
              <a:rPr dirty="0" sz="1800" spc="-25">
                <a:solidFill>
                  <a:srgbClr val="800000"/>
                </a:solidFill>
              </a:rPr>
              <a:t> </a:t>
            </a:r>
            <a:r>
              <a:rPr dirty="0" sz="1800">
                <a:solidFill>
                  <a:srgbClr val="800000"/>
                </a:solidFill>
              </a:rPr>
              <a:t>itinéraires</a:t>
            </a:r>
            <a:r>
              <a:rPr dirty="0" sz="1800" spc="-20">
                <a:solidFill>
                  <a:srgbClr val="800000"/>
                </a:solidFill>
              </a:rPr>
              <a:t> </a:t>
            </a:r>
            <a:r>
              <a:rPr dirty="0" sz="1800">
                <a:solidFill>
                  <a:srgbClr val="800000"/>
                </a:solidFill>
              </a:rPr>
              <a:t>du</a:t>
            </a:r>
            <a:r>
              <a:rPr dirty="0" sz="1800" spc="-20">
                <a:solidFill>
                  <a:srgbClr val="800000"/>
                </a:solidFill>
              </a:rPr>
              <a:t> </a:t>
            </a:r>
            <a:r>
              <a:rPr dirty="0" sz="1800">
                <a:solidFill>
                  <a:srgbClr val="800000"/>
                </a:solidFill>
              </a:rPr>
              <a:t>Réseau</a:t>
            </a:r>
            <a:r>
              <a:rPr dirty="0" sz="1800" spc="-30">
                <a:solidFill>
                  <a:srgbClr val="800000"/>
                </a:solidFill>
              </a:rPr>
              <a:t> </a:t>
            </a:r>
            <a:r>
              <a:rPr dirty="0" sz="1800">
                <a:solidFill>
                  <a:srgbClr val="800000"/>
                </a:solidFill>
              </a:rPr>
              <a:t>des</a:t>
            </a:r>
            <a:r>
              <a:rPr dirty="0" sz="1800" spc="-20">
                <a:solidFill>
                  <a:srgbClr val="800000"/>
                </a:solidFill>
              </a:rPr>
              <a:t> </a:t>
            </a:r>
            <a:r>
              <a:rPr dirty="0" sz="1800">
                <a:solidFill>
                  <a:srgbClr val="800000"/>
                </a:solidFill>
              </a:rPr>
              <a:t>Espaces</a:t>
            </a:r>
            <a:r>
              <a:rPr dirty="0" sz="1800" spc="-30">
                <a:solidFill>
                  <a:srgbClr val="800000"/>
                </a:solidFill>
              </a:rPr>
              <a:t> </a:t>
            </a:r>
            <a:r>
              <a:rPr dirty="0" sz="1800">
                <a:solidFill>
                  <a:srgbClr val="800000"/>
                </a:solidFill>
              </a:rPr>
              <a:t>de</a:t>
            </a:r>
            <a:r>
              <a:rPr dirty="0" sz="1800" spc="-20">
                <a:solidFill>
                  <a:srgbClr val="800000"/>
                </a:solidFill>
              </a:rPr>
              <a:t> </a:t>
            </a:r>
            <a:r>
              <a:rPr dirty="0" sz="1800" spc="-10">
                <a:solidFill>
                  <a:srgbClr val="800000"/>
                </a:solidFill>
              </a:rPr>
              <a:t>Mémoire</a:t>
            </a:r>
            <a:endParaRPr sz="1800"/>
          </a:p>
        </p:txBody>
      </p:sp>
      <p:sp>
        <p:nvSpPr>
          <p:cNvPr id="11" name="object 11" descr=""/>
          <p:cNvSpPr txBox="1"/>
          <p:nvPr/>
        </p:nvSpPr>
        <p:spPr>
          <a:xfrm>
            <a:off x="4553070" y="311066"/>
            <a:ext cx="3672204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4.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Le</a:t>
            </a:r>
            <a:r>
              <a:rPr dirty="0" sz="16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réseau</a:t>
            </a:r>
            <a:r>
              <a:rPr dirty="0" sz="16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des</a:t>
            </a:r>
            <a:r>
              <a:rPr dirty="0" sz="16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Espaces</a:t>
            </a:r>
            <a:r>
              <a:rPr dirty="0" sz="16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6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Mémoire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 thruBlk="0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73558" y="2172474"/>
            <a:ext cx="4414520" cy="3291840"/>
            <a:chOff x="273558" y="2172474"/>
            <a:chExt cx="4414520" cy="329184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3558" y="2172474"/>
              <a:ext cx="4414265" cy="3291814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7868" y="2366772"/>
              <a:ext cx="3827525" cy="2705087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5102714" y="5329153"/>
            <a:ext cx="334264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 MT"/>
                <a:cs typeface="Arial MT"/>
              </a:rPr>
              <a:t>Guide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 spc="-25">
                <a:latin typeface="Arial MT"/>
                <a:cs typeface="Arial MT"/>
              </a:rPr>
              <a:t>des</a:t>
            </a:r>
            <a:endParaRPr sz="18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</a:pPr>
            <a:r>
              <a:rPr dirty="0" sz="1800">
                <a:latin typeface="Arial MT"/>
                <a:cs typeface="Arial MT"/>
              </a:rPr>
              <a:t>Itinéraires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de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la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Retraite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de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 spc="-20">
                <a:latin typeface="Arial MT"/>
                <a:cs typeface="Arial MT"/>
              </a:rPr>
              <a:t>1939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14585" y="5341955"/>
            <a:ext cx="393954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136650" marR="5080" indent="-1124585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 MT"/>
                <a:cs typeface="Arial MT"/>
              </a:rPr>
              <a:t>Dépliant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de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la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Batterie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Antiaérienne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 spc="-25">
                <a:latin typeface="Arial MT"/>
                <a:cs typeface="Arial MT"/>
              </a:rPr>
              <a:t>de </a:t>
            </a:r>
            <a:r>
              <a:rPr dirty="0" sz="1800">
                <a:latin typeface="Arial MT"/>
                <a:cs typeface="Arial MT"/>
              </a:rPr>
              <a:t>Sant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Pere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Màrtir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15862" rIns="0" bIns="0" rtlCol="0" vert="horz">
            <a:spAutoFit/>
          </a:bodyPr>
          <a:lstStyle/>
          <a:p>
            <a:pPr marL="31115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953735"/>
                </a:solidFill>
              </a:rPr>
              <a:t>4.2.</a:t>
            </a:r>
            <a:r>
              <a:rPr dirty="0" sz="1800" spc="-30">
                <a:solidFill>
                  <a:srgbClr val="953735"/>
                </a:solidFill>
              </a:rPr>
              <a:t> </a:t>
            </a:r>
            <a:r>
              <a:rPr dirty="0" sz="1800">
                <a:solidFill>
                  <a:srgbClr val="953735"/>
                </a:solidFill>
              </a:rPr>
              <a:t>Actualité:</a:t>
            </a:r>
            <a:r>
              <a:rPr dirty="0" sz="1800" spc="-30">
                <a:solidFill>
                  <a:srgbClr val="953735"/>
                </a:solidFill>
              </a:rPr>
              <a:t> </a:t>
            </a:r>
            <a:r>
              <a:rPr dirty="0" sz="1800">
                <a:solidFill>
                  <a:srgbClr val="953735"/>
                </a:solidFill>
              </a:rPr>
              <a:t>publications</a:t>
            </a:r>
            <a:r>
              <a:rPr dirty="0" sz="1800" spc="-20">
                <a:solidFill>
                  <a:srgbClr val="953735"/>
                </a:solidFill>
              </a:rPr>
              <a:t> </a:t>
            </a:r>
            <a:r>
              <a:rPr dirty="0" sz="1800">
                <a:solidFill>
                  <a:srgbClr val="953735"/>
                </a:solidFill>
              </a:rPr>
              <a:t>du</a:t>
            </a:r>
            <a:r>
              <a:rPr dirty="0" sz="1800" spc="-25">
                <a:solidFill>
                  <a:srgbClr val="953735"/>
                </a:solidFill>
              </a:rPr>
              <a:t> </a:t>
            </a:r>
            <a:r>
              <a:rPr dirty="0" sz="1800">
                <a:solidFill>
                  <a:srgbClr val="953735"/>
                </a:solidFill>
              </a:rPr>
              <a:t>Réseau</a:t>
            </a:r>
            <a:r>
              <a:rPr dirty="0" sz="1800" spc="-35">
                <a:solidFill>
                  <a:srgbClr val="953735"/>
                </a:solidFill>
              </a:rPr>
              <a:t> </a:t>
            </a:r>
            <a:r>
              <a:rPr dirty="0" sz="1800">
                <a:solidFill>
                  <a:srgbClr val="953735"/>
                </a:solidFill>
              </a:rPr>
              <a:t>des</a:t>
            </a:r>
            <a:r>
              <a:rPr dirty="0" sz="1800" spc="-25">
                <a:solidFill>
                  <a:srgbClr val="953735"/>
                </a:solidFill>
              </a:rPr>
              <a:t> </a:t>
            </a:r>
            <a:r>
              <a:rPr dirty="0" sz="1800">
                <a:solidFill>
                  <a:srgbClr val="953735"/>
                </a:solidFill>
              </a:rPr>
              <a:t>Espaces</a:t>
            </a:r>
            <a:r>
              <a:rPr dirty="0" sz="1800" spc="-35">
                <a:solidFill>
                  <a:srgbClr val="953735"/>
                </a:solidFill>
              </a:rPr>
              <a:t> </a:t>
            </a:r>
            <a:r>
              <a:rPr dirty="0" sz="1800">
                <a:solidFill>
                  <a:srgbClr val="953735"/>
                </a:solidFill>
              </a:rPr>
              <a:t>de</a:t>
            </a:r>
            <a:r>
              <a:rPr dirty="0" sz="1800" spc="-20">
                <a:solidFill>
                  <a:srgbClr val="953735"/>
                </a:solidFill>
              </a:rPr>
              <a:t> </a:t>
            </a:r>
            <a:r>
              <a:rPr dirty="0" sz="1800" spc="-10">
                <a:solidFill>
                  <a:srgbClr val="953735"/>
                </a:solidFill>
              </a:rPr>
              <a:t>Mémoire</a:t>
            </a:r>
            <a:endParaRPr sz="1800"/>
          </a:p>
        </p:txBody>
      </p:sp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36636" y="2079030"/>
            <a:ext cx="2499044" cy="3211851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4553070" y="311066"/>
            <a:ext cx="3672204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4.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Le</a:t>
            </a:r>
            <a:r>
              <a:rPr dirty="0" sz="16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réseau</a:t>
            </a:r>
            <a:r>
              <a:rPr dirty="0" sz="16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des</a:t>
            </a:r>
            <a:r>
              <a:rPr dirty="0" sz="16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Espaces</a:t>
            </a:r>
            <a:r>
              <a:rPr dirty="0" sz="16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6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Mémoire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 thruBlk="0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96240" y="2289060"/>
            <a:ext cx="8601075" cy="3465829"/>
            <a:chOff x="396240" y="2289060"/>
            <a:chExt cx="8601075" cy="3465829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6240" y="2289060"/>
              <a:ext cx="4282439" cy="3448037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0550" y="2483358"/>
              <a:ext cx="3695699" cy="2861309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93348" y="2298953"/>
              <a:ext cx="4403585" cy="3455657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87645" y="2493264"/>
              <a:ext cx="3816857" cy="2868917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2844858" y="5759366"/>
            <a:ext cx="40036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 MT"/>
                <a:cs typeface="Arial MT"/>
              </a:rPr>
              <a:t>Carte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“Des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itinéraires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dans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le</a:t>
            </a:r>
            <a:r>
              <a:rPr dirty="0" sz="1800" spc="-10">
                <a:latin typeface="Arial MT"/>
                <a:cs typeface="Arial MT"/>
              </a:rPr>
              <a:t> Penedès’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60095" rIns="0" bIns="0" rtlCol="0" vert="horz">
            <a:spAutoFit/>
          </a:bodyPr>
          <a:lstStyle/>
          <a:p>
            <a:pPr marL="310515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953735"/>
                </a:solidFill>
              </a:rPr>
              <a:t>4.2.</a:t>
            </a:r>
            <a:r>
              <a:rPr dirty="0" sz="1800" spc="-30">
                <a:solidFill>
                  <a:srgbClr val="953735"/>
                </a:solidFill>
              </a:rPr>
              <a:t> </a:t>
            </a:r>
            <a:r>
              <a:rPr dirty="0" sz="1800">
                <a:solidFill>
                  <a:srgbClr val="953735"/>
                </a:solidFill>
              </a:rPr>
              <a:t>Actualité:</a:t>
            </a:r>
            <a:r>
              <a:rPr dirty="0" sz="1800" spc="-30">
                <a:solidFill>
                  <a:srgbClr val="953735"/>
                </a:solidFill>
              </a:rPr>
              <a:t> </a:t>
            </a:r>
            <a:r>
              <a:rPr dirty="0" sz="1800">
                <a:solidFill>
                  <a:srgbClr val="953735"/>
                </a:solidFill>
              </a:rPr>
              <a:t>publications</a:t>
            </a:r>
            <a:r>
              <a:rPr dirty="0" sz="1800" spc="-20">
                <a:solidFill>
                  <a:srgbClr val="953735"/>
                </a:solidFill>
              </a:rPr>
              <a:t> </a:t>
            </a:r>
            <a:r>
              <a:rPr dirty="0" sz="1800">
                <a:solidFill>
                  <a:srgbClr val="953735"/>
                </a:solidFill>
              </a:rPr>
              <a:t>du</a:t>
            </a:r>
            <a:r>
              <a:rPr dirty="0" sz="1800" spc="-25">
                <a:solidFill>
                  <a:srgbClr val="953735"/>
                </a:solidFill>
              </a:rPr>
              <a:t> </a:t>
            </a:r>
            <a:r>
              <a:rPr dirty="0" sz="1800">
                <a:solidFill>
                  <a:srgbClr val="953735"/>
                </a:solidFill>
              </a:rPr>
              <a:t>Réseau</a:t>
            </a:r>
            <a:r>
              <a:rPr dirty="0" sz="1800" spc="-35">
                <a:solidFill>
                  <a:srgbClr val="953735"/>
                </a:solidFill>
              </a:rPr>
              <a:t> </a:t>
            </a:r>
            <a:r>
              <a:rPr dirty="0" sz="1800">
                <a:solidFill>
                  <a:srgbClr val="953735"/>
                </a:solidFill>
              </a:rPr>
              <a:t>des</a:t>
            </a:r>
            <a:r>
              <a:rPr dirty="0" sz="1800" spc="-25">
                <a:solidFill>
                  <a:srgbClr val="953735"/>
                </a:solidFill>
              </a:rPr>
              <a:t> </a:t>
            </a:r>
            <a:r>
              <a:rPr dirty="0" sz="1800">
                <a:solidFill>
                  <a:srgbClr val="953735"/>
                </a:solidFill>
              </a:rPr>
              <a:t>Espaces</a:t>
            </a:r>
            <a:r>
              <a:rPr dirty="0" sz="1800" spc="-35">
                <a:solidFill>
                  <a:srgbClr val="953735"/>
                </a:solidFill>
              </a:rPr>
              <a:t> </a:t>
            </a:r>
            <a:r>
              <a:rPr dirty="0" sz="1800">
                <a:solidFill>
                  <a:srgbClr val="953735"/>
                </a:solidFill>
              </a:rPr>
              <a:t>de</a:t>
            </a:r>
            <a:r>
              <a:rPr dirty="0" sz="1800" spc="-20">
                <a:solidFill>
                  <a:srgbClr val="953735"/>
                </a:solidFill>
              </a:rPr>
              <a:t> </a:t>
            </a:r>
            <a:r>
              <a:rPr dirty="0" sz="1800" spc="-10">
                <a:solidFill>
                  <a:srgbClr val="953735"/>
                </a:solidFill>
              </a:rPr>
              <a:t>Mémoire</a:t>
            </a:r>
            <a:endParaRPr sz="1800"/>
          </a:p>
        </p:txBody>
      </p:sp>
      <p:sp>
        <p:nvSpPr>
          <p:cNvPr id="9" name="object 9" descr=""/>
          <p:cNvSpPr txBox="1"/>
          <p:nvPr/>
        </p:nvSpPr>
        <p:spPr>
          <a:xfrm>
            <a:off x="4553070" y="311066"/>
            <a:ext cx="3672204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4.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Le</a:t>
            </a:r>
            <a:r>
              <a:rPr dirty="0" sz="16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réseau</a:t>
            </a:r>
            <a:r>
              <a:rPr dirty="0" sz="16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des</a:t>
            </a:r>
            <a:r>
              <a:rPr dirty="0" sz="16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Espaces</a:t>
            </a:r>
            <a:r>
              <a:rPr dirty="0" sz="16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6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Mémoire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 thruBlk="0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17705" y="4663991"/>
            <a:ext cx="301180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 MT"/>
                <a:cs typeface="Arial MT"/>
              </a:rPr>
              <a:t>Résidence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de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Manuel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Azaña.</a:t>
            </a:r>
            <a:endParaRPr sz="18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</a:pPr>
            <a:r>
              <a:rPr dirty="0" sz="1800">
                <a:latin typeface="Arial MT"/>
                <a:cs typeface="Arial MT"/>
              </a:rPr>
              <a:t>La </a:t>
            </a:r>
            <a:r>
              <a:rPr dirty="0" sz="1800" spc="-10">
                <a:latin typeface="Arial MT"/>
                <a:cs typeface="Arial MT"/>
              </a:rPr>
              <a:t>Vajol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688374" y="4651189"/>
            <a:ext cx="186880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165" marR="5080" indent="-2921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 MT"/>
                <a:cs typeface="Arial MT"/>
              </a:rPr>
              <a:t>Dépliant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informatif </a:t>
            </a:r>
            <a:r>
              <a:rPr dirty="0" sz="1800">
                <a:latin typeface="Arial MT"/>
                <a:cs typeface="Arial MT"/>
              </a:rPr>
              <a:t>Alt</a:t>
            </a:r>
            <a:r>
              <a:rPr dirty="0" sz="1800" spc="-10">
                <a:latin typeface="Arial MT"/>
                <a:cs typeface="Arial MT"/>
              </a:rPr>
              <a:t> Empordà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3357" rIns="0" bIns="0" rtlCol="0" vert="horz">
            <a:spAutoFit/>
          </a:bodyPr>
          <a:lstStyle/>
          <a:p>
            <a:pPr marL="16383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953735"/>
                </a:solidFill>
              </a:rPr>
              <a:t>4.2.</a:t>
            </a:r>
            <a:r>
              <a:rPr dirty="0" sz="1800" spc="-20">
                <a:solidFill>
                  <a:srgbClr val="953735"/>
                </a:solidFill>
              </a:rPr>
              <a:t> </a:t>
            </a:r>
            <a:r>
              <a:rPr dirty="0" sz="1800">
                <a:solidFill>
                  <a:srgbClr val="953735"/>
                </a:solidFill>
              </a:rPr>
              <a:t>Actualité:</a:t>
            </a:r>
            <a:r>
              <a:rPr dirty="0" sz="1800" spc="-20">
                <a:solidFill>
                  <a:srgbClr val="953735"/>
                </a:solidFill>
              </a:rPr>
              <a:t> </a:t>
            </a:r>
            <a:r>
              <a:rPr dirty="0" sz="1800">
                <a:solidFill>
                  <a:srgbClr val="953735"/>
                </a:solidFill>
              </a:rPr>
              <a:t>exemple</a:t>
            </a:r>
            <a:r>
              <a:rPr dirty="0" sz="1800" spc="-15">
                <a:solidFill>
                  <a:srgbClr val="953735"/>
                </a:solidFill>
              </a:rPr>
              <a:t> </a:t>
            </a:r>
            <a:r>
              <a:rPr dirty="0" sz="1800">
                <a:solidFill>
                  <a:srgbClr val="953735"/>
                </a:solidFill>
              </a:rPr>
              <a:t>de</a:t>
            </a:r>
            <a:r>
              <a:rPr dirty="0" sz="1800" spc="-15">
                <a:solidFill>
                  <a:srgbClr val="953735"/>
                </a:solidFill>
              </a:rPr>
              <a:t> </a:t>
            </a:r>
            <a:r>
              <a:rPr dirty="0" sz="1800">
                <a:solidFill>
                  <a:srgbClr val="953735"/>
                </a:solidFill>
              </a:rPr>
              <a:t>réussite</a:t>
            </a:r>
            <a:r>
              <a:rPr dirty="0" sz="1800" spc="-20">
                <a:solidFill>
                  <a:srgbClr val="953735"/>
                </a:solidFill>
              </a:rPr>
              <a:t> </a:t>
            </a:r>
            <a:r>
              <a:rPr dirty="0" sz="1800">
                <a:solidFill>
                  <a:srgbClr val="953735"/>
                </a:solidFill>
              </a:rPr>
              <a:t>“La</a:t>
            </a:r>
            <a:r>
              <a:rPr dirty="0" sz="1800" spc="-10">
                <a:solidFill>
                  <a:srgbClr val="953735"/>
                </a:solidFill>
              </a:rPr>
              <a:t> </a:t>
            </a:r>
            <a:r>
              <a:rPr dirty="0" sz="1800">
                <a:solidFill>
                  <a:srgbClr val="953735"/>
                </a:solidFill>
              </a:rPr>
              <a:t>Retraite</a:t>
            </a:r>
            <a:r>
              <a:rPr dirty="0" sz="1800" spc="-25">
                <a:solidFill>
                  <a:srgbClr val="953735"/>
                </a:solidFill>
              </a:rPr>
              <a:t> </a:t>
            </a:r>
            <a:r>
              <a:rPr dirty="0" sz="1800">
                <a:solidFill>
                  <a:srgbClr val="953735"/>
                </a:solidFill>
              </a:rPr>
              <a:t>et</a:t>
            </a:r>
            <a:r>
              <a:rPr dirty="0" sz="1800" spc="-20">
                <a:solidFill>
                  <a:srgbClr val="953735"/>
                </a:solidFill>
              </a:rPr>
              <a:t> </a:t>
            </a:r>
            <a:r>
              <a:rPr dirty="0" sz="1800">
                <a:solidFill>
                  <a:srgbClr val="953735"/>
                </a:solidFill>
              </a:rPr>
              <a:t>les</a:t>
            </a:r>
            <a:r>
              <a:rPr dirty="0" sz="1800" spc="-10">
                <a:solidFill>
                  <a:srgbClr val="953735"/>
                </a:solidFill>
              </a:rPr>
              <a:t> </a:t>
            </a:r>
            <a:r>
              <a:rPr dirty="0" sz="1800">
                <a:solidFill>
                  <a:srgbClr val="953735"/>
                </a:solidFill>
              </a:rPr>
              <a:t>chemins</a:t>
            </a:r>
            <a:r>
              <a:rPr dirty="0" sz="1800" spc="-15">
                <a:solidFill>
                  <a:srgbClr val="953735"/>
                </a:solidFill>
              </a:rPr>
              <a:t> </a:t>
            </a:r>
            <a:r>
              <a:rPr dirty="0" sz="1800">
                <a:solidFill>
                  <a:srgbClr val="953735"/>
                </a:solidFill>
              </a:rPr>
              <a:t>de</a:t>
            </a:r>
            <a:r>
              <a:rPr dirty="0" sz="1800" spc="-15">
                <a:solidFill>
                  <a:srgbClr val="953735"/>
                </a:solidFill>
              </a:rPr>
              <a:t> </a:t>
            </a:r>
            <a:r>
              <a:rPr dirty="0" sz="1800" spc="-10">
                <a:solidFill>
                  <a:srgbClr val="953735"/>
                </a:solidFill>
              </a:rPr>
              <a:t>l’Exil”</a:t>
            </a:r>
            <a:endParaRPr sz="1800"/>
          </a:p>
        </p:txBody>
      </p:sp>
      <p:grpSp>
        <p:nvGrpSpPr>
          <p:cNvPr id="5" name="object 5" descr=""/>
          <p:cNvGrpSpPr/>
          <p:nvPr/>
        </p:nvGrpSpPr>
        <p:grpSpPr>
          <a:xfrm>
            <a:off x="890016" y="1978914"/>
            <a:ext cx="3465829" cy="2413635"/>
            <a:chOff x="890016" y="1978914"/>
            <a:chExt cx="3465829" cy="2413635"/>
          </a:xfrm>
        </p:grpSpPr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1402" y="1988820"/>
              <a:ext cx="3354283" cy="2393441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894969" y="1983867"/>
              <a:ext cx="3455670" cy="2403475"/>
            </a:xfrm>
            <a:custGeom>
              <a:avLst/>
              <a:gdLst/>
              <a:ahLst/>
              <a:cxnLst/>
              <a:rect l="l" t="t" r="r" b="b"/>
              <a:pathLst>
                <a:path w="3455670" h="2403475">
                  <a:moveTo>
                    <a:pt x="0" y="0"/>
                  </a:moveTo>
                  <a:lnTo>
                    <a:pt x="3455670" y="0"/>
                  </a:lnTo>
                  <a:lnTo>
                    <a:pt x="3455670" y="2403348"/>
                  </a:lnTo>
                  <a:lnTo>
                    <a:pt x="0" y="2403348"/>
                  </a:lnTo>
                  <a:lnTo>
                    <a:pt x="0" y="0"/>
                  </a:lnTo>
                  <a:close/>
                </a:path>
              </a:pathLst>
            </a:custGeom>
            <a:ln w="99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/>
          <p:cNvGrpSpPr/>
          <p:nvPr/>
        </p:nvGrpSpPr>
        <p:grpSpPr>
          <a:xfrm>
            <a:off x="4776215" y="1990344"/>
            <a:ext cx="3419475" cy="2571115"/>
            <a:chOff x="4776215" y="1990344"/>
            <a:chExt cx="3419475" cy="257111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86122" y="2000250"/>
              <a:ext cx="3399269" cy="2551175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4781168" y="1995297"/>
              <a:ext cx="3409315" cy="2561590"/>
            </a:xfrm>
            <a:custGeom>
              <a:avLst/>
              <a:gdLst/>
              <a:ahLst/>
              <a:cxnLst/>
              <a:rect l="l" t="t" r="r" b="b"/>
              <a:pathLst>
                <a:path w="3409315" h="2561590">
                  <a:moveTo>
                    <a:pt x="0" y="0"/>
                  </a:moveTo>
                  <a:lnTo>
                    <a:pt x="3409188" y="0"/>
                  </a:lnTo>
                  <a:lnTo>
                    <a:pt x="3409188" y="2561082"/>
                  </a:lnTo>
                  <a:lnTo>
                    <a:pt x="0" y="2561082"/>
                  </a:lnTo>
                  <a:lnTo>
                    <a:pt x="0" y="0"/>
                  </a:lnTo>
                  <a:close/>
                </a:path>
              </a:pathLst>
            </a:custGeom>
            <a:ln w="99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4553070" y="311066"/>
            <a:ext cx="3672204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4.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Le</a:t>
            </a:r>
            <a:r>
              <a:rPr dirty="0" sz="16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réseau</a:t>
            </a:r>
            <a:r>
              <a:rPr dirty="0" sz="16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des</a:t>
            </a:r>
            <a:r>
              <a:rPr dirty="0" sz="16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Espaces</a:t>
            </a:r>
            <a:r>
              <a:rPr dirty="0" sz="16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6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Mémoire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 thruBlk="0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47038" y="1222353"/>
            <a:ext cx="8162290" cy="4811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Clr>
                <a:srgbClr val="C00000"/>
              </a:buClr>
              <a:buFont typeface="Arial MT"/>
              <a:buChar char="▪"/>
              <a:tabLst>
                <a:tab pos="354965" algn="l"/>
              </a:tabLst>
            </a:pPr>
            <a:r>
              <a:rPr dirty="0" sz="2200" b="1">
                <a:solidFill>
                  <a:srgbClr val="C00000"/>
                </a:solidFill>
                <a:latin typeface="Arial"/>
                <a:cs typeface="Arial"/>
              </a:rPr>
              <a:t>2008</a:t>
            </a:r>
            <a:r>
              <a:rPr dirty="0" sz="2200" spc="-4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200">
                <a:latin typeface="Arial MT"/>
                <a:cs typeface="Arial MT"/>
              </a:rPr>
              <a:t>Statuts</a:t>
            </a:r>
            <a:r>
              <a:rPr dirty="0" sz="2200" spc="-50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du</a:t>
            </a:r>
            <a:r>
              <a:rPr dirty="0" sz="2200" spc="-50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Consortium</a:t>
            </a:r>
            <a:r>
              <a:rPr dirty="0" sz="2200" spc="-45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du</a:t>
            </a:r>
            <a:r>
              <a:rPr dirty="0" sz="2200" spc="-45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Musée</a:t>
            </a:r>
            <a:r>
              <a:rPr dirty="0" sz="2200" spc="-45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Mémorial</a:t>
            </a:r>
            <a:r>
              <a:rPr dirty="0" sz="2200" spc="-50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de</a:t>
            </a:r>
            <a:r>
              <a:rPr dirty="0" sz="2200" spc="-40">
                <a:latin typeface="Arial MT"/>
                <a:cs typeface="Arial MT"/>
              </a:rPr>
              <a:t> </a:t>
            </a:r>
            <a:r>
              <a:rPr dirty="0" sz="2200" spc="-10">
                <a:latin typeface="Arial MT"/>
                <a:cs typeface="Arial MT"/>
              </a:rPr>
              <a:t>l'Exil.</a:t>
            </a:r>
            <a:endParaRPr sz="2200">
              <a:latin typeface="Arial MT"/>
              <a:cs typeface="Arial MT"/>
            </a:endParaRPr>
          </a:p>
          <a:p>
            <a:pPr marL="354965">
              <a:lnSpc>
                <a:spcPct val="100000"/>
              </a:lnSpc>
            </a:pPr>
            <a:r>
              <a:rPr dirty="0" sz="2200" spc="-20" b="1">
                <a:solidFill>
                  <a:srgbClr val="C00000"/>
                </a:solidFill>
                <a:latin typeface="Arial"/>
                <a:cs typeface="Arial"/>
              </a:rPr>
              <a:t>MUME</a:t>
            </a:r>
            <a:endParaRPr sz="2200">
              <a:latin typeface="Arial"/>
              <a:cs typeface="Arial"/>
            </a:endParaRPr>
          </a:p>
          <a:p>
            <a:pPr marL="354965" marR="5080" indent="-342900">
              <a:lnSpc>
                <a:spcPct val="100000"/>
              </a:lnSpc>
              <a:spcBef>
                <a:spcPts val="1200"/>
              </a:spcBef>
              <a:buFont typeface="Arial MT"/>
              <a:buChar char="▪"/>
              <a:tabLst>
                <a:tab pos="354965" algn="l"/>
              </a:tabLst>
            </a:pPr>
            <a:r>
              <a:rPr dirty="0" sz="2200" b="1">
                <a:solidFill>
                  <a:srgbClr val="C00000"/>
                </a:solidFill>
                <a:latin typeface="Arial"/>
                <a:cs typeface="Arial"/>
              </a:rPr>
              <a:t>2009</a:t>
            </a:r>
            <a:r>
              <a:rPr dirty="0" sz="2200" spc="-4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200">
                <a:latin typeface="Arial MT"/>
                <a:cs typeface="Arial MT"/>
              </a:rPr>
              <a:t>Loi</a:t>
            </a:r>
            <a:r>
              <a:rPr dirty="0" sz="2200" spc="-50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10/2009,</a:t>
            </a:r>
            <a:r>
              <a:rPr dirty="0" sz="2200" spc="-35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Localisation</a:t>
            </a:r>
            <a:r>
              <a:rPr dirty="0" sz="2200" spc="-65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et</a:t>
            </a:r>
            <a:r>
              <a:rPr dirty="0" sz="2200" spc="-40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identification</a:t>
            </a:r>
            <a:r>
              <a:rPr dirty="0" sz="2200" spc="-65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des</a:t>
            </a:r>
            <a:r>
              <a:rPr dirty="0" sz="2200" spc="-45">
                <a:latin typeface="Arial MT"/>
                <a:cs typeface="Arial MT"/>
              </a:rPr>
              <a:t> </a:t>
            </a:r>
            <a:r>
              <a:rPr dirty="0" sz="2200" spc="-10">
                <a:latin typeface="Arial MT"/>
                <a:cs typeface="Arial MT"/>
              </a:rPr>
              <a:t>personnes </a:t>
            </a:r>
            <a:r>
              <a:rPr dirty="0" sz="2200">
                <a:latin typeface="Arial MT"/>
                <a:cs typeface="Arial MT"/>
              </a:rPr>
              <a:t>disparues</a:t>
            </a:r>
            <a:r>
              <a:rPr dirty="0" sz="2200" spc="-40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pendant</a:t>
            </a:r>
            <a:r>
              <a:rPr dirty="0" sz="2200" spc="-35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la</a:t>
            </a:r>
            <a:r>
              <a:rPr dirty="0" sz="2200" spc="-50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Guerre</a:t>
            </a:r>
            <a:r>
              <a:rPr dirty="0" sz="2200" spc="-25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Civile</a:t>
            </a:r>
            <a:r>
              <a:rPr dirty="0" sz="2200" spc="-60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et</a:t>
            </a:r>
            <a:r>
              <a:rPr dirty="0" sz="2200" spc="-35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la</a:t>
            </a:r>
            <a:r>
              <a:rPr dirty="0" sz="2200" spc="-45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dictature</a:t>
            </a:r>
            <a:r>
              <a:rPr dirty="0" sz="2200" spc="-40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de</a:t>
            </a:r>
            <a:r>
              <a:rPr dirty="0" sz="2200" spc="-35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Franco,</a:t>
            </a:r>
            <a:r>
              <a:rPr dirty="0" sz="2200" spc="-30">
                <a:latin typeface="Arial MT"/>
                <a:cs typeface="Arial MT"/>
              </a:rPr>
              <a:t> </a:t>
            </a:r>
            <a:r>
              <a:rPr dirty="0" sz="2200" spc="-25">
                <a:latin typeface="Arial MT"/>
                <a:cs typeface="Arial MT"/>
              </a:rPr>
              <a:t>et </a:t>
            </a:r>
            <a:r>
              <a:rPr dirty="0" sz="2200">
                <a:latin typeface="Arial MT"/>
                <a:cs typeface="Arial MT"/>
              </a:rPr>
              <a:t>dignification</a:t>
            </a:r>
            <a:r>
              <a:rPr dirty="0" sz="2200" spc="-70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des</a:t>
            </a:r>
            <a:r>
              <a:rPr dirty="0" sz="2200" spc="-55">
                <a:latin typeface="Arial MT"/>
                <a:cs typeface="Arial MT"/>
              </a:rPr>
              <a:t> </a:t>
            </a:r>
            <a:r>
              <a:rPr dirty="0" sz="2200" b="1">
                <a:solidFill>
                  <a:srgbClr val="C00000"/>
                </a:solidFill>
                <a:latin typeface="Arial"/>
                <a:cs typeface="Arial"/>
              </a:rPr>
              <a:t>fosses</a:t>
            </a:r>
            <a:r>
              <a:rPr dirty="0" sz="2200" spc="-3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200" spc="-10" b="1">
                <a:solidFill>
                  <a:srgbClr val="C00000"/>
                </a:solidFill>
                <a:latin typeface="Arial"/>
                <a:cs typeface="Arial"/>
              </a:rPr>
              <a:t>communes.</a:t>
            </a:r>
            <a:endParaRPr sz="2200">
              <a:latin typeface="Arial"/>
              <a:cs typeface="Arial"/>
            </a:endParaRPr>
          </a:p>
          <a:p>
            <a:pPr marL="354965" marR="5080" indent="-342900">
              <a:lnSpc>
                <a:spcPct val="100000"/>
              </a:lnSpc>
              <a:spcBef>
                <a:spcPts val="1200"/>
              </a:spcBef>
              <a:buFont typeface="Arial MT"/>
              <a:buChar char="▪"/>
              <a:tabLst>
                <a:tab pos="354965" algn="l"/>
              </a:tabLst>
            </a:pPr>
            <a:r>
              <a:rPr dirty="0" sz="2200" b="1">
                <a:solidFill>
                  <a:srgbClr val="C00000"/>
                </a:solidFill>
                <a:latin typeface="Arial"/>
                <a:cs typeface="Arial"/>
              </a:rPr>
              <a:t>2010</a:t>
            </a:r>
            <a:r>
              <a:rPr dirty="0" sz="2200" spc="-4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200">
                <a:latin typeface="Arial MT"/>
                <a:cs typeface="Arial MT"/>
              </a:rPr>
              <a:t>Ordre</a:t>
            </a:r>
            <a:r>
              <a:rPr dirty="0" sz="2200" spc="-35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de</a:t>
            </a:r>
            <a:r>
              <a:rPr dirty="0" sz="2200" spc="-35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création</a:t>
            </a:r>
            <a:r>
              <a:rPr dirty="0" sz="2200" spc="-45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et</a:t>
            </a:r>
            <a:r>
              <a:rPr dirty="0" sz="2200" spc="-35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de</a:t>
            </a:r>
            <a:r>
              <a:rPr dirty="0" sz="2200" spc="-45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gestion</a:t>
            </a:r>
            <a:r>
              <a:rPr dirty="0" sz="2200" spc="-50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du</a:t>
            </a:r>
            <a:r>
              <a:rPr dirty="0" sz="2200" spc="-50">
                <a:latin typeface="Arial MT"/>
                <a:cs typeface="Arial MT"/>
              </a:rPr>
              <a:t> </a:t>
            </a:r>
            <a:r>
              <a:rPr dirty="0" sz="2200" b="1">
                <a:solidFill>
                  <a:srgbClr val="C00000"/>
                </a:solidFill>
                <a:latin typeface="Arial"/>
                <a:cs typeface="Arial"/>
              </a:rPr>
              <a:t>Réseau</a:t>
            </a:r>
            <a:r>
              <a:rPr dirty="0" sz="2200" spc="-3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C00000"/>
                </a:solidFill>
                <a:latin typeface="Arial"/>
                <a:cs typeface="Arial"/>
              </a:rPr>
              <a:t>des</a:t>
            </a:r>
            <a:r>
              <a:rPr dirty="0" sz="2200" spc="-3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200" spc="-10" b="1">
                <a:solidFill>
                  <a:srgbClr val="C00000"/>
                </a:solidFill>
                <a:latin typeface="Arial"/>
                <a:cs typeface="Arial"/>
              </a:rPr>
              <a:t>Espaces </a:t>
            </a:r>
            <a:r>
              <a:rPr dirty="0" sz="2200" b="1">
                <a:solidFill>
                  <a:srgbClr val="C00000"/>
                </a:solidFill>
                <a:latin typeface="Arial"/>
                <a:cs typeface="Arial"/>
              </a:rPr>
              <a:t>de</a:t>
            </a:r>
            <a:r>
              <a:rPr dirty="0" sz="2200" spc="-3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200" spc="-10" b="1">
                <a:solidFill>
                  <a:srgbClr val="C00000"/>
                </a:solidFill>
                <a:latin typeface="Arial"/>
                <a:cs typeface="Arial"/>
              </a:rPr>
              <a:t>Mémoire</a:t>
            </a:r>
            <a:r>
              <a:rPr dirty="0" sz="2200" spc="-10">
                <a:solidFill>
                  <a:srgbClr val="C00000"/>
                </a:solidFill>
                <a:latin typeface="Arial MT"/>
                <a:cs typeface="Arial MT"/>
              </a:rPr>
              <a:t>.</a:t>
            </a:r>
            <a:endParaRPr sz="2200">
              <a:latin typeface="Arial MT"/>
              <a:cs typeface="Arial MT"/>
            </a:endParaRPr>
          </a:p>
          <a:p>
            <a:pPr marL="354965" marR="395605" indent="-342900">
              <a:lnSpc>
                <a:spcPct val="100000"/>
              </a:lnSpc>
              <a:spcBef>
                <a:spcPts val="1200"/>
              </a:spcBef>
              <a:buFont typeface="Arial MT"/>
              <a:buChar char="▪"/>
              <a:tabLst>
                <a:tab pos="354965" algn="l"/>
              </a:tabLst>
            </a:pPr>
            <a:r>
              <a:rPr dirty="0" sz="2200" b="1">
                <a:solidFill>
                  <a:srgbClr val="C00000"/>
                </a:solidFill>
                <a:latin typeface="Arial"/>
                <a:cs typeface="Arial"/>
              </a:rPr>
              <a:t>2017</a:t>
            </a:r>
            <a:r>
              <a:rPr dirty="0" sz="2200" spc="-4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200">
                <a:latin typeface="Arial MT"/>
                <a:cs typeface="Arial MT"/>
              </a:rPr>
              <a:t>Loi</a:t>
            </a:r>
            <a:r>
              <a:rPr dirty="0" sz="2200" spc="-45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11/2017</a:t>
            </a:r>
            <a:r>
              <a:rPr dirty="0" sz="2200" spc="-30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sur</a:t>
            </a:r>
            <a:r>
              <a:rPr dirty="0" sz="2200" spc="-50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la</a:t>
            </a:r>
            <a:r>
              <a:rPr dirty="0" sz="2200" spc="-40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réparation</a:t>
            </a:r>
            <a:r>
              <a:rPr dirty="0" sz="2200" spc="-30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juridique</a:t>
            </a:r>
            <a:r>
              <a:rPr dirty="0" sz="2200" spc="-50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des</a:t>
            </a:r>
            <a:r>
              <a:rPr dirty="0" sz="2200" spc="-45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victimes</a:t>
            </a:r>
            <a:r>
              <a:rPr dirty="0" sz="2200" spc="-55">
                <a:latin typeface="Arial MT"/>
                <a:cs typeface="Arial MT"/>
              </a:rPr>
              <a:t> </a:t>
            </a:r>
            <a:r>
              <a:rPr dirty="0" sz="2200" spc="-25">
                <a:latin typeface="Arial MT"/>
                <a:cs typeface="Arial MT"/>
              </a:rPr>
              <a:t>du </a:t>
            </a:r>
            <a:r>
              <a:rPr dirty="0" sz="2200">
                <a:latin typeface="Arial MT"/>
                <a:cs typeface="Arial MT"/>
              </a:rPr>
              <a:t>régime</a:t>
            </a:r>
            <a:r>
              <a:rPr dirty="0" sz="2200" spc="-40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de</a:t>
            </a:r>
            <a:r>
              <a:rPr dirty="0" sz="2200" spc="-40">
                <a:latin typeface="Arial MT"/>
                <a:cs typeface="Arial MT"/>
              </a:rPr>
              <a:t> </a:t>
            </a:r>
            <a:r>
              <a:rPr dirty="0" sz="2200" spc="-10">
                <a:latin typeface="Arial MT"/>
                <a:cs typeface="Arial MT"/>
              </a:rPr>
              <a:t>Franco.</a:t>
            </a:r>
            <a:endParaRPr sz="22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spcBef>
                <a:spcPts val="1205"/>
              </a:spcBef>
              <a:buFont typeface="Arial MT"/>
              <a:buChar char="▪"/>
              <a:tabLst>
                <a:tab pos="354965" algn="l"/>
              </a:tabLst>
            </a:pPr>
            <a:r>
              <a:rPr dirty="0" sz="2200" b="1">
                <a:solidFill>
                  <a:srgbClr val="C00000"/>
                </a:solidFill>
                <a:latin typeface="Arial"/>
                <a:cs typeface="Arial"/>
              </a:rPr>
              <a:t>2022</a:t>
            </a:r>
            <a:r>
              <a:rPr dirty="0" sz="2200" spc="-5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C00000"/>
                </a:solidFill>
                <a:latin typeface="Arial"/>
                <a:cs typeface="Arial"/>
              </a:rPr>
              <a:t>Loi</a:t>
            </a:r>
            <a:r>
              <a:rPr dirty="0" sz="2200" spc="-5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C00000"/>
                </a:solidFill>
                <a:latin typeface="Arial"/>
                <a:cs typeface="Arial"/>
              </a:rPr>
              <a:t>20/2022</a:t>
            </a:r>
            <a:r>
              <a:rPr dirty="0" sz="2200" spc="-5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C00000"/>
                </a:solidFill>
                <a:latin typeface="Arial"/>
                <a:cs typeface="Arial"/>
              </a:rPr>
              <a:t>de</a:t>
            </a:r>
            <a:r>
              <a:rPr dirty="0" sz="2200" spc="-5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C00000"/>
                </a:solidFill>
                <a:latin typeface="Arial"/>
                <a:cs typeface="Arial"/>
              </a:rPr>
              <a:t>la</a:t>
            </a:r>
            <a:r>
              <a:rPr dirty="0" sz="2200" spc="-5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C00000"/>
                </a:solidFill>
                <a:latin typeface="Arial"/>
                <a:cs typeface="Arial"/>
              </a:rPr>
              <a:t>Mémoire</a:t>
            </a:r>
            <a:r>
              <a:rPr dirty="0" sz="2200" spc="-7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C00000"/>
                </a:solidFill>
                <a:latin typeface="Arial"/>
                <a:cs typeface="Arial"/>
              </a:rPr>
              <a:t>Démocratique</a:t>
            </a:r>
            <a:r>
              <a:rPr dirty="0" sz="2200" spc="-5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200" spc="-10" b="1">
                <a:solidFill>
                  <a:srgbClr val="C00000"/>
                </a:solidFill>
                <a:latin typeface="Arial"/>
                <a:cs typeface="Arial"/>
              </a:rPr>
              <a:t>(Espagne).</a:t>
            </a:r>
            <a:endParaRPr sz="2200">
              <a:latin typeface="Arial"/>
              <a:cs typeface="Arial"/>
            </a:endParaRPr>
          </a:p>
          <a:p>
            <a:pPr marL="354965" marR="706755" indent="-342900">
              <a:lnSpc>
                <a:spcPct val="100000"/>
              </a:lnSpc>
              <a:spcBef>
                <a:spcPts val="1200"/>
              </a:spcBef>
              <a:buFont typeface="Arial MT"/>
              <a:buChar char="▪"/>
              <a:tabLst>
                <a:tab pos="354965" algn="l"/>
              </a:tabLst>
            </a:pPr>
            <a:r>
              <a:rPr dirty="0" sz="2200" b="1">
                <a:solidFill>
                  <a:srgbClr val="C00000"/>
                </a:solidFill>
                <a:latin typeface="Arial"/>
                <a:cs typeface="Arial"/>
              </a:rPr>
              <a:t>2023</a:t>
            </a:r>
            <a:r>
              <a:rPr dirty="0" sz="2200" spc="-4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200">
                <a:latin typeface="Arial MT"/>
                <a:cs typeface="Arial MT"/>
              </a:rPr>
              <a:t>mars,</a:t>
            </a:r>
            <a:r>
              <a:rPr dirty="0" sz="2200" spc="-45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approbation</a:t>
            </a:r>
            <a:r>
              <a:rPr dirty="0" sz="2200" spc="-45">
                <a:latin typeface="Arial MT"/>
                <a:cs typeface="Arial MT"/>
              </a:rPr>
              <a:t> </a:t>
            </a:r>
            <a:r>
              <a:rPr dirty="0" sz="2200">
                <a:latin typeface="Arial MT"/>
                <a:cs typeface="Arial MT"/>
              </a:rPr>
              <a:t>du</a:t>
            </a:r>
            <a:r>
              <a:rPr dirty="0" sz="2200" spc="-45">
                <a:latin typeface="Arial MT"/>
                <a:cs typeface="Arial MT"/>
              </a:rPr>
              <a:t> </a:t>
            </a:r>
            <a:r>
              <a:rPr dirty="0" sz="2200" b="1">
                <a:solidFill>
                  <a:srgbClr val="C00000"/>
                </a:solidFill>
                <a:latin typeface="Arial"/>
                <a:cs typeface="Arial"/>
              </a:rPr>
              <a:t>Projet</a:t>
            </a:r>
            <a:r>
              <a:rPr dirty="0" sz="2200" spc="-5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C00000"/>
                </a:solidFill>
                <a:latin typeface="Arial"/>
                <a:cs typeface="Arial"/>
              </a:rPr>
              <a:t>de</a:t>
            </a:r>
            <a:r>
              <a:rPr dirty="0" sz="2200" spc="-4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C00000"/>
                </a:solidFill>
                <a:latin typeface="Arial"/>
                <a:cs typeface="Arial"/>
              </a:rPr>
              <a:t>loi</a:t>
            </a:r>
            <a:r>
              <a:rPr dirty="0" sz="2200" spc="-4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C00000"/>
                </a:solidFill>
                <a:latin typeface="Arial"/>
                <a:cs typeface="Arial"/>
              </a:rPr>
              <a:t>sur</a:t>
            </a:r>
            <a:r>
              <a:rPr dirty="0" sz="2200" spc="-5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C00000"/>
                </a:solidFill>
                <a:latin typeface="Arial"/>
                <a:cs typeface="Arial"/>
              </a:rPr>
              <a:t>la</a:t>
            </a:r>
            <a:r>
              <a:rPr dirty="0" sz="2200" spc="-4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200" spc="-10" b="1">
                <a:solidFill>
                  <a:srgbClr val="C00000"/>
                </a:solidFill>
                <a:latin typeface="Arial"/>
                <a:cs typeface="Arial"/>
              </a:rPr>
              <a:t>mémoire </a:t>
            </a:r>
            <a:r>
              <a:rPr dirty="0" sz="2200" b="1">
                <a:solidFill>
                  <a:srgbClr val="C00000"/>
                </a:solidFill>
                <a:latin typeface="Arial"/>
                <a:cs typeface="Arial"/>
              </a:rPr>
              <a:t>démocratique</a:t>
            </a:r>
            <a:r>
              <a:rPr dirty="0" sz="2200" spc="-5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C00000"/>
                </a:solidFill>
                <a:latin typeface="Arial"/>
                <a:cs typeface="Arial"/>
              </a:rPr>
              <a:t>de</a:t>
            </a:r>
            <a:r>
              <a:rPr dirty="0" sz="2200" spc="-5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C00000"/>
                </a:solidFill>
                <a:latin typeface="Arial"/>
                <a:cs typeface="Arial"/>
              </a:rPr>
              <a:t>la</a:t>
            </a:r>
            <a:r>
              <a:rPr dirty="0" sz="2200" spc="-6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200" spc="-10" b="1">
                <a:solidFill>
                  <a:srgbClr val="C00000"/>
                </a:solidFill>
                <a:latin typeface="Arial"/>
                <a:cs typeface="Arial"/>
              </a:rPr>
              <a:t>Catalogne</a:t>
            </a:r>
            <a:r>
              <a:rPr dirty="0" sz="2200" spc="-10">
                <a:solidFill>
                  <a:srgbClr val="C00000"/>
                </a:solidFill>
                <a:latin typeface="Arial MT"/>
                <a:cs typeface="Arial MT"/>
              </a:rPr>
              <a:t>.</a:t>
            </a:r>
            <a:endParaRPr sz="2200">
              <a:latin typeface="Arial MT"/>
              <a:cs typeface="Arial MT"/>
            </a:endParaRPr>
          </a:p>
        </p:txBody>
      </p:sp>
    </p:spTree>
  </p:cSld>
  <p:clrMapOvr>
    <a:masterClrMapping/>
  </p:clrMapOvr>
  <p:transition spd="med">
    <p:fade thruBlk="0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04742" y="5256128"/>
            <a:ext cx="33940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 MT"/>
                <a:cs typeface="Arial MT"/>
              </a:rPr>
              <a:t>Intérieur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du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MUME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à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la</a:t>
            </a:r>
            <a:r>
              <a:rPr dirty="0" sz="1800" spc="-10">
                <a:latin typeface="Arial MT"/>
                <a:cs typeface="Arial MT"/>
              </a:rPr>
              <a:t> Jonquera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385193" y="5256128"/>
            <a:ext cx="383794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58265" marR="5080" indent="-13462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 MT"/>
                <a:cs typeface="Arial MT"/>
              </a:rPr>
              <a:t>Panneau</a:t>
            </a:r>
            <a:r>
              <a:rPr dirty="0" sz="1800" spc="-3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d’information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sur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la</a:t>
            </a:r>
            <a:r>
              <a:rPr dirty="0" sz="1800" spc="-10">
                <a:latin typeface="Arial MT"/>
                <a:cs typeface="Arial MT"/>
              </a:rPr>
              <a:t> frontière </a:t>
            </a:r>
            <a:r>
              <a:rPr dirty="0" sz="1800">
                <a:latin typeface="Arial MT"/>
                <a:cs typeface="Arial MT"/>
              </a:rPr>
              <a:t>de </a:t>
            </a:r>
            <a:r>
              <a:rPr dirty="0" sz="1800" spc="-10">
                <a:latin typeface="Arial MT"/>
                <a:cs typeface="Arial MT"/>
              </a:rPr>
              <a:t>Portbou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3628" y="1778508"/>
            <a:ext cx="3851147" cy="301828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9831" y="1691640"/>
            <a:ext cx="4247387" cy="3186683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15697" rIns="0" bIns="0" rtlCol="0" vert="horz">
            <a:spAutoFit/>
          </a:bodyPr>
          <a:lstStyle/>
          <a:p>
            <a:pPr marL="2159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953735"/>
                </a:solidFill>
              </a:rPr>
              <a:t>4.2.</a:t>
            </a:r>
            <a:r>
              <a:rPr dirty="0" sz="1800" spc="-20">
                <a:solidFill>
                  <a:srgbClr val="953735"/>
                </a:solidFill>
              </a:rPr>
              <a:t> </a:t>
            </a:r>
            <a:r>
              <a:rPr dirty="0" sz="1800">
                <a:solidFill>
                  <a:srgbClr val="953735"/>
                </a:solidFill>
              </a:rPr>
              <a:t>Actualité:</a:t>
            </a:r>
            <a:r>
              <a:rPr dirty="0" sz="1800" spc="-20">
                <a:solidFill>
                  <a:srgbClr val="953735"/>
                </a:solidFill>
              </a:rPr>
              <a:t> </a:t>
            </a:r>
            <a:r>
              <a:rPr dirty="0" sz="1800">
                <a:solidFill>
                  <a:srgbClr val="953735"/>
                </a:solidFill>
              </a:rPr>
              <a:t>exemple</a:t>
            </a:r>
            <a:r>
              <a:rPr dirty="0" sz="1800" spc="-15">
                <a:solidFill>
                  <a:srgbClr val="953735"/>
                </a:solidFill>
              </a:rPr>
              <a:t> </a:t>
            </a:r>
            <a:r>
              <a:rPr dirty="0" sz="1800">
                <a:solidFill>
                  <a:srgbClr val="953735"/>
                </a:solidFill>
              </a:rPr>
              <a:t>de</a:t>
            </a:r>
            <a:r>
              <a:rPr dirty="0" sz="1800" spc="-15">
                <a:solidFill>
                  <a:srgbClr val="953735"/>
                </a:solidFill>
              </a:rPr>
              <a:t> </a:t>
            </a:r>
            <a:r>
              <a:rPr dirty="0" sz="1800">
                <a:solidFill>
                  <a:srgbClr val="953735"/>
                </a:solidFill>
              </a:rPr>
              <a:t>réussite</a:t>
            </a:r>
            <a:r>
              <a:rPr dirty="0" sz="1800" spc="-20">
                <a:solidFill>
                  <a:srgbClr val="953735"/>
                </a:solidFill>
              </a:rPr>
              <a:t> </a:t>
            </a:r>
            <a:r>
              <a:rPr dirty="0" sz="1800">
                <a:solidFill>
                  <a:srgbClr val="953735"/>
                </a:solidFill>
              </a:rPr>
              <a:t>“La</a:t>
            </a:r>
            <a:r>
              <a:rPr dirty="0" sz="1800" spc="-10">
                <a:solidFill>
                  <a:srgbClr val="953735"/>
                </a:solidFill>
              </a:rPr>
              <a:t> </a:t>
            </a:r>
            <a:r>
              <a:rPr dirty="0" sz="1800">
                <a:solidFill>
                  <a:srgbClr val="953735"/>
                </a:solidFill>
              </a:rPr>
              <a:t>Retraite</a:t>
            </a:r>
            <a:r>
              <a:rPr dirty="0" sz="1800" spc="-25">
                <a:solidFill>
                  <a:srgbClr val="953735"/>
                </a:solidFill>
              </a:rPr>
              <a:t> </a:t>
            </a:r>
            <a:r>
              <a:rPr dirty="0" sz="1800">
                <a:solidFill>
                  <a:srgbClr val="953735"/>
                </a:solidFill>
              </a:rPr>
              <a:t>et</a:t>
            </a:r>
            <a:r>
              <a:rPr dirty="0" sz="1800" spc="-20">
                <a:solidFill>
                  <a:srgbClr val="953735"/>
                </a:solidFill>
              </a:rPr>
              <a:t> </a:t>
            </a:r>
            <a:r>
              <a:rPr dirty="0" sz="1800">
                <a:solidFill>
                  <a:srgbClr val="953735"/>
                </a:solidFill>
              </a:rPr>
              <a:t>les</a:t>
            </a:r>
            <a:r>
              <a:rPr dirty="0" sz="1800" spc="-10">
                <a:solidFill>
                  <a:srgbClr val="953735"/>
                </a:solidFill>
              </a:rPr>
              <a:t> </a:t>
            </a:r>
            <a:r>
              <a:rPr dirty="0" sz="1800">
                <a:solidFill>
                  <a:srgbClr val="953735"/>
                </a:solidFill>
              </a:rPr>
              <a:t>chemins</a:t>
            </a:r>
            <a:r>
              <a:rPr dirty="0" sz="1800" spc="-15">
                <a:solidFill>
                  <a:srgbClr val="953735"/>
                </a:solidFill>
              </a:rPr>
              <a:t> </a:t>
            </a:r>
            <a:r>
              <a:rPr dirty="0" sz="1800">
                <a:solidFill>
                  <a:srgbClr val="953735"/>
                </a:solidFill>
              </a:rPr>
              <a:t>de</a:t>
            </a:r>
            <a:r>
              <a:rPr dirty="0" sz="1800" spc="-15">
                <a:solidFill>
                  <a:srgbClr val="953735"/>
                </a:solidFill>
              </a:rPr>
              <a:t> </a:t>
            </a:r>
            <a:r>
              <a:rPr dirty="0" sz="1800" spc="-10">
                <a:solidFill>
                  <a:srgbClr val="953735"/>
                </a:solidFill>
              </a:rPr>
              <a:t>l’Exil”</a:t>
            </a:r>
            <a:endParaRPr sz="1800"/>
          </a:p>
        </p:txBody>
      </p:sp>
      <p:sp>
        <p:nvSpPr>
          <p:cNvPr id="7" name="object 7" descr=""/>
          <p:cNvSpPr txBox="1"/>
          <p:nvPr/>
        </p:nvSpPr>
        <p:spPr>
          <a:xfrm>
            <a:off x="4553070" y="311066"/>
            <a:ext cx="3672204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4.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Le</a:t>
            </a:r>
            <a:r>
              <a:rPr dirty="0" sz="16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réseau</a:t>
            </a:r>
            <a:r>
              <a:rPr dirty="0" sz="16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des</a:t>
            </a:r>
            <a:r>
              <a:rPr dirty="0" sz="16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Espaces</a:t>
            </a:r>
            <a:r>
              <a:rPr dirty="0" sz="16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6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Mémoire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 thruBlk="0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298502" y="4886241"/>
            <a:ext cx="28213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 MT"/>
                <a:cs typeface="Arial MT"/>
              </a:rPr>
              <a:t>Mémorial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de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l’Exil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-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Portbou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96302" y="4886241"/>
            <a:ext cx="410464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51915" marR="5080" indent="-133985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 MT"/>
                <a:cs typeface="Arial MT"/>
              </a:rPr>
              <a:t>Panneau</a:t>
            </a:r>
            <a:r>
              <a:rPr dirty="0" sz="1800" spc="-3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d’information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sur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le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Chemin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 spc="-25">
                <a:latin typeface="Arial MT"/>
                <a:cs typeface="Arial MT"/>
              </a:rPr>
              <a:t>de </a:t>
            </a:r>
            <a:r>
              <a:rPr dirty="0" sz="1800">
                <a:latin typeface="Arial MT"/>
                <a:cs typeface="Arial MT"/>
              </a:rPr>
              <a:t>l’Exil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à</a:t>
            </a:r>
            <a:r>
              <a:rPr dirty="0" sz="1800" spc="-10">
                <a:latin typeface="Arial MT"/>
                <a:cs typeface="Arial MT"/>
              </a:rPr>
              <a:t> Llançà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9922" y="1916429"/>
            <a:ext cx="3685032" cy="277444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48071" y="1988820"/>
            <a:ext cx="3698747" cy="2773679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15697" rIns="0" bIns="0" rtlCol="0" vert="horz">
            <a:spAutoFit/>
          </a:bodyPr>
          <a:lstStyle/>
          <a:p>
            <a:pPr marL="21590">
              <a:lnSpc>
                <a:spcPct val="100000"/>
              </a:lnSpc>
              <a:spcBef>
                <a:spcPts val="100"/>
              </a:spcBef>
            </a:pPr>
            <a:r>
              <a:rPr dirty="0" sz="1800"/>
              <a:t>4.2.</a:t>
            </a:r>
            <a:r>
              <a:rPr dirty="0" sz="1800" spc="-20"/>
              <a:t> </a:t>
            </a:r>
            <a:r>
              <a:rPr dirty="0" sz="1800"/>
              <a:t>Actualité:</a:t>
            </a:r>
            <a:r>
              <a:rPr dirty="0" sz="1800" spc="-20"/>
              <a:t> </a:t>
            </a:r>
            <a:r>
              <a:rPr dirty="0" sz="1800"/>
              <a:t>exemple</a:t>
            </a:r>
            <a:r>
              <a:rPr dirty="0" sz="1800" spc="-15"/>
              <a:t> </a:t>
            </a:r>
            <a:r>
              <a:rPr dirty="0" sz="1800"/>
              <a:t>de</a:t>
            </a:r>
            <a:r>
              <a:rPr dirty="0" sz="1800" spc="-15"/>
              <a:t> </a:t>
            </a:r>
            <a:r>
              <a:rPr dirty="0" sz="1800"/>
              <a:t>réussite</a:t>
            </a:r>
            <a:r>
              <a:rPr dirty="0" sz="1800" spc="-20"/>
              <a:t> </a:t>
            </a:r>
            <a:r>
              <a:rPr dirty="0" sz="1800"/>
              <a:t>“La</a:t>
            </a:r>
            <a:r>
              <a:rPr dirty="0" sz="1800" spc="-10"/>
              <a:t> </a:t>
            </a:r>
            <a:r>
              <a:rPr dirty="0" sz="1800"/>
              <a:t>Retraite</a:t>
            </a:r>
            <a:r>
              <a:rPr dirty="0" sz="1800" spc="-25"/>
              <a:t> </a:t>
            </a:r>
            <a:r>
              <a:rPr dirty="0" sz="1800"/>
              <a:t>et</a:t>
            </a:r>
            <a:r>
              <a:rPr dirty="0" sz="1800" spc="-20"/>
              <a:t> </a:t>
            </a:r>
            <a:r>
              <a:rPr dirty="0" sz="1800"/>
              <a:t>les</a:t>
            </a:r>
            <a:r>
              <a:rPr dirty="0" sz="1800" spc="-10"/>
              <a:t> </a:t>
            </a:r>
            <a:r>
              <a:rPr dirty="0" sz="1800"/>
              <a:t>chemins</a:t>
            </a:r>
            <a:r>
              <a:rPr dirty="0" sz="1800" spc="-15"/>
              <a:t> </a:t>
            </a:r>
            <a:r>
              <a:rPr dirty="0" sz="1800"/>
              <a:t>de</a:t>
            </a:r>
            <a:r>
              <a:rPr dirty="0" sz="1800" spc="-15"/>
              <a:t> </a:t>
            </a:r>
            <a:r>
              <a:rPr dirty="0" sz="1800" spc="-10"/>
              <a:t>l’Exil”</a:t>
            </a:r>
            <a:endParaRPr sz="1800"/>
          </a:p>
        </p:txBody>
      </p:sp>
      <p:sp>
        <p:nvSpPr>
          <p:cNvPr id="7" name="object 7" descr=""/>
          <p:cNvSpPr txBox="1"/>
          <p:nvPr/>
        </p:nvSpPr>
        <p:spPr>
          <a:xfrm>
            <a:off x="4553070" y="311066"/>
            <a:ext cx="3672204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4.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Le</a:t>
            </a:r>
            <a:r>
              <a:rPr dirty="0" sz="16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réseau</a:t>
            </a:r>
            <a:r>
              <a:rPr dirty="0" sz="16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des</a:t>
            </a:r>
            <a:r>
              <a:rPr dirty="0" sz="16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Espaces</a:t>
            </a:r>
            <a:r>
              <a:rPr dirty="0" sz="16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6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Mémoire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 thruBlk="0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301947" y="4975141"/>
            <a:ext cx="41541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 MT"/>
                <a:cs typeface="Arial MT"/>
              </a:rPr>
              <a:t>Le</a:t>
            </a:r>
            <a:r>
              <a:rPr dirty="0" sz="1800" spc="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Mémorial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du</a:t>
            </a:r>
            <a:r>
              <a:rPr dirty="0" sz="1800" spc="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Camp</a:t>
            </a:r>
            <a:r>
              <a:rPr dirty="0" sz="1800" spc="10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d’Argelès-sur-</a:t>
            </a:r>
            <a:r>
              <a:rPr dirty="0" sz="1800" spc="-25">
                <a:latin typeface="Arial MT"/>
                <a:cs typeface="Arial MT"/>
              </a:rPr>
              <a:t>Mer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395298" y="4987942"/>
            <a:ext cx="1996439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 MT"/>
                <a:cs typeface="Arial MT"/>
              </a:rPr>
              <a:t>La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Maternité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d’Elne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25221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/>
              <a:t>4.2.</a:t>
            </a:r>
            <a:r>
              <a:rPr dirty="0" sz="1800" spc="-30"/>
              <a:t> </a:t>
            </a:r>
            <a:r>
              <a:rPr dirty="0" sz="1800"/>
              <a:t>Actualité:</a:t>
            </a:r>
            <a:r>
              <a:rPr dirty="0" sz="1800" spc="-30"/>
              <a:t> </a:t>
            </a:r>
            <a:r>
              <a:rPr dirty="0" sz="1800"/>
              <a:t>connexions</a:t>
            </a:r>
            <a:r>
              <a:rPr dirty="0" sz="1800" spc="-20"/>
              <a:t> </a:t>
            </a:r>
            <a:r>
              <a:rPr dirty="0" sz="1800"/>
              <a:t>transfrontalières</a:t>
            </a:r>
            <a:r>
              <a:rPr dirty="0" sz="1800" spc="-45"/>
              <a:t> </a:t>
            </a:r>
            <a:r>
              <a:rPr dirty="0" sz="1800"/>
              <a:t>“La</a:t>
            </a:r>
            <a:r>
              <a:rPr dirty="0" sz="1800" spc="-20"/>
              <a:t> </a:t>
            </a:r>
            <a:r>
              <a:rPr dirty="0" sz="1800"/>
              <a:t>Retraite</a:t>
            </a:r>
            <a:r>
              <a:rPr dirty="0" sz="1800" spc="-30"/>
              <a:t> </a:t>
            </a:r>
            <a:r>
              <a:rPr dirty="0" sz="1800"/>
              <a:t>et</a:t>
            </a:r>
            <a:r>
              <a:rPr dirty="0" sz="1800" spc="-30"/>
              <a:t> </a:t>
            </a:r>
            <a:r>
              <a:rPr dirty="0" sz="1800"/>
              <a:t>les</a:t>
            </a:r>
            <a:r>
              <a:rPr dirty="0" sz="1800" spc="-25"/>
              <a:t> </a:t>
            </a:r>
            <a:r>
              <a:rPr dirty="0" sz="1800"/>
              <a:t>chemins</a:t>
            </a:r>
            <a:r>
              <a:rPr dirty="0" sz="1800" spc="-20"/>
              <a:t> </a:t>
            </a:r>
            <a:r>
              <a:rPr dirty="0" sz="1800"/>
              <a:t>de</a:t>
            </a:r>
            <a:r>
              <a:rPr dirty="0" sz="1800" spc="-25"/>
              <a:t> </a:t>
            </a:r>
            <a:r>
              <a:rPr dirty="0" sz="1800" spc="-10"/>
              <a:t>l’Exil”</a:t>
            </a:r>
            <a:endParaRPr sz="180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9872" y="1922526"/>
            <a:ext cx="3786377" cy="283997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04766" y="2000250"/>
            <a:ext cx="3881627" cy="2596895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4553070" y="311066"/>
            <a:ext cx="3672204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4.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Le</a:t>
            </a:r>
            <a:r>
              <a:rPr dirty="0" sz="16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réseau</a:t>
            </a:r>
            <a:r>
              <a:rPr dirty="0" sz="16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des</a:t>
            </a:r>
            <a:r>
              <a:rPr dirty="0" sz="16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Espaces</a:t>
            </a:r>
            <a:r>
              <a:rPr dirty="0" sz="16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6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Mémoire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 thruBlk="0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5448" y="1119103"/>
            <a:ext cx="1532255" cy="3302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5.</a:t>
            </a:r>
            <a:r>
              <a:rPr dirty="0" spc="-30"/>
              <a:t> </a:t>
            </a:r>
            <a:r>
              <a:rPr dirty="0" spc="-10"/>
              <a:t>Éducation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4290821" y="872489"/>
            <a:ext cx="4396105" cy="3703320"/>
            <a:chOff x="4290821" y="872489"/>
            <a:chExt cx="4396105" cy="370332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24286" y="994186"/>
              <a:ext cx="3917870" cy="3499052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4295774" y="877442"/>
              <a:ext cx="4386580" cy="3693795"/>
            </a:xfrm>
            <a:custGeom>
              <a:avLst/>
              <a:gdLst/>
              <a:ahLst/>
              <a:cxnLst/>
              <a:rect l="l" t="t" r="r" b="b"/>
              <a:pathLst>
                <a:path w="4386580" h="3693795">
                  <a:moveTo>
                    <a:pt x="0" y="0"/>
                  </a:moveTo>
                  <a:lnTo>
                    <a:pt x="4386072" y="0"/>
                  </a:lnTo>
                  <a:lnTo>
                    <a:pt x="4386072" y="3693414"/>
                  </a:lnTo>
                  <a:lnTo>
                    <a:pt x="0" y="3693414"/>
                  </a:lnTo>
                  <a:lnTo>
                    <a:pt x="0" y="0"/>
                  </a:lnTo>
                  <a:close/>
                </a:path>
              </a:pathLst>
            </a:custGeom>
            <a:ln w="99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/>
          <p:nvPr/>
        </p:nvSpPr>
        <p:spPr>
          <a:xfrm>
            <a:off x="251079" y="1730882"/>
            <a:ext cx="3600450" cy="2554605"/>
          </a:xfrm>
          <a:custGeom>
            <a:avLst/>
            <a:gdLst/>
            <a:ahLst/>
            <a:cxnLst/>
            <a:rect l="l" t="t" r="r" b="b"/>
            <a:pathLst>
              <a:path w="3600450" h="2554604">
                <a:moveTo>
                  <a:pt x="0" y="0"/>
                </a:moveTo>
                <a:lnTo>
                  <a:pt x="3600450" y="0"/>
                </a:lnTo>
                <a:lnTo>
                  <a:pt x="3600450" y="2554224"/>
                </a:lnTo>
                <a:lnTo>
                  <a:pt x="0" y="2554224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263575" y="1756516"/>
            <a:ext cx="8538845" cy="47053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78105">
              <a:lnSpc>
                <a:spcPct val="100000"/>
              </a:lnSpc>
              <a:spcBef>
                <a:spcPts val="95"/>
              </a:spcBef>
              <a:tabLst>
                <a:tab pos="535305" algn="l"/>
              </a:tabLst>
            </a:pPr>
            <a:r>
              <a:rPr dirty="0" sz="2000" spc="-50">
                <a:solidFill>
                  <a:srgbClr val="A50021"/>
                </a:solidFill>
                <a:latin typeface="Segoe UI Symbol"/>
                <a:cs typeface="Segoe UI Symbol"/>
              </a:rPr>
              <a:t>✔</a:t>
            </a:r>
            <a:r>
              <a:rPr dirty="0" sz="2000">
                <a:solidFill>
                  <a:srgbClr val="A50021"/>
                </a:solidFill>
                <a:latin typeface="Segoe UI Symbol"/>
                <a:cs typeface="Segoe UI Symbol"/>
              </a:rPr>
              <a:t>	</a:t>
            </a:r>
            <a:r>
              <a:rPr dirty="0" sz="2000" spc="-10" b="1">
                <a:solidFill>
                  <a:srgbClr val="A50021"/>
                </a:solidFill>
                <a:latin typeface="Arial"/>
                <a:cs typeface="Arial"/>
              </a:rPr>
              <a:t>Séminaires</a:t>
            </a:r>
            <a:endParaRPr sz="2000">
              <a:latin typeface="Arial"/>
              <a:cs typeface="Arial"/>
            </a:endParaRPr>
          </a:p>
          <a:p>
            <a:pPr marL="78105">
              <a:lnSpc>
                <a:spcPct val="100000"/>
              </a:lnSpc>
              <a:tabLst>
                <a:tab pos="535305" algn="l"/>
              </a:tabLst>
            </a:pPr>
            <a:r>
              <a:rPr dirty="0" sz="2000" spc="-50">
                <a:solidFill>
                  <a:srgbClr val="A50021"/>
                </a:solidFill>
                <a:latin typeface="Segoe UI Symbol"/>
                <a:cs typeface="Segoe UI Symbol"/>
              </a:rPr>
              <a:t>✔</a:t>
            </a:r>
            <a:r>
              <a:rPr dirty="0" sz="2000">
                <a:solidFill>
                  <a:srgbClr val="A50021"/>
                </a:solidFill>
                <a:latin typeface="Segoe UI Symbol"/>
                <a:cs typeface="Segoe UI Symbol"/>
              </a:rPr>
              <a:t>	</a:t>
            </a:r>
            <a:r>
              <a:rPr dirty="0" sz="2000" spc="-10" b="1">
                <a:solidFill>
                  <a:srgbClr val="A50021"/>
                </a:solidFill>
                <a:latin typeface="Arial"/>
                <a:cs typeface="Arial"/>
              </a:rPr>
              <a:t>Itinéraires</a:t>
            </a:r>
            <a:endParaRPr sz="2000">
              <a:latin typeface="Arial"/>
              <a:cs typeface="Arial"/>
            </a:endParaRPr>
          </a:p>
          <a:p>
            <a:pPr marL="78105">
              <a:lnSpc>
                <a:spcPct val="100000"/>
              </a:lnSpc>
              <a:tabLst>
                <a:tab pos="535305" algn="l"/>
              </a:tabLst>
            </a:pPr>
            <a:r>
              <a:rPr dirty="0" sz="2000" spc="-50">
                <a:solidFill>
                  <a:srgbClr val="A50021"/>
                </a:solidFill>
                <a:latin typeface="Segoe UI Symbol"/>
                <a:cs typeface="Segoe UI Symbol"/>
              </a:rPr>
              <a:t>✔</a:t>
            </a:r>
            <a:r>
              <a:rPr dirty="0" sz="2000">
                <a:solidFill>
                  <a:srgbClr val="A50021"/>
                </a:solidFill>
                <a:latin typeface="Segoe UI Symbol"/>
                <a:cs typeface="Segoe UI Symbol"/>
              </a:rPr>
              <a:t>	</a:t>
            </a:r>
            <a:r>
              <a:rPr dirty="0" sz="2000" b="1">
                <a:solidFill>
                  <a:srgbClr val="A50021"/>
                </a:solidFill>
                <a:latin typeface="Arial"/>
                <a:cs typeface="Arial"/>
              </a:rPr>
              <a:t>Activités</a:t>
            </a:r>
            <a:r>
              <a:rPr dirty="0" sz="2000" spc="-65" b="1">
                <a:solidFill>
                  <a:srgbClr val="A50021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A50021"/>
                </a:solidFill>
                <a:latin typeface="Arial"/>
                <a:cs typeface="Arial"/>
              </a:rPr>
              <a:t>et</a:t>
            </a:r>
            <a:r>
              <a:rPr dirty="0" sz="2000" spc="-55" b="1">
                <a:solidFill>
                  <a:srgbClr val="A50021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A50021"/>
                </a:solidFill>
                <a:latin typeface="Arial"/>
                <a:cs typeface="Arial"/>
              </a:rPr>
              <a:t>projets</a:t>
            </a:r>
            <a:endParaRPr sz="2000">
              <a:latin typeface="Arial"/>
              <a:cs typeface="Arial"/>
            </a:endParaRPr>
          </a:p>
          <a:p>
            <a:pPr marL="78105">
              <a:lnSpc>
                <a:spcPct val="100000"/>
              </a:lnSpc>
              <a:tabLst>
                <a:tab pos="535305" algn="l"/>
              </a:tabLst>
            </a:pPr>
            <a:r>
              <a:rPr dirty="0" sz="2000" spc="-50">
                <a:solidFill>
                  <a:srgbClr val="A50021"/>
                </a:solidFill>
                <a:latin typeface="Segoe UI Symbol"/>
                <a:cs typeface="Segoe UI Symbol"/>
              </a:rPr>
              <a:t>✔</a:t>
            </a:r>
            <a:r>
              <a:rPr dirty="0" sz="2000">
                <a:solidFill>
                  <a:srgbClr val="A50021"/>
                </a:solidFill>
                <a:latin typeface="Segoe UI Symbol"/>
                <a:cs typeface="Segoe UI Symbol"/>
              </a:rPr>
              <a:t>	</a:t>
            </a:r>
            <a:r>
              <a:rPr dirty="0" sz="2000" spc="-10" b="1">
                <a:solidFill>
                  <a:srgbClr val="A50021"/>
                </a:solidFill>
                <a:latin typeface="Arial"/>
                <a:cs typeface="Arial"/>
              </a:rPr>
              <a:t>Formation</a:t>
            </a:r>
            <a:endParaRPr sz="2000">
              <a:latin typeface="Arial"/>
              <a:cs typeface="Arial"/>
            </a:endParaRPr>
          </a:p>
          <a:p>
            <a:pPr marL="78105">
              <a:lnSpc>
                <a:spcPct val="100000"/>
              </a:lnSpc>
              <a:tabLst>
                <a:tab pos="535305" algn="l"/>
              </a:tabLst>
            </a:pPr>
            <a:r>
              <a:rPr dirty="0" sz="2000" spc="-50">
                <a:solidFill>
                  <a:srgbClr val="A50021"/>
                </a:solidFill>
                <a:latin typeface="Segoe UI Symbol"/>
                <a:cs typeface="Segoe UI Symbol"/>
              </a:rPr>
              <a:t>✔</a:t>
            </a:r>
            <a:r>
              <a:rPr dirty="0" sz="2000">
                <a:solidFill>
                  <a:srgbClr val="A50021"/>
                </a:solidFill>
                <a:latin typeface="Segoe UI Symbol"/>
                <a:cs typeface="Segoe UI Symbol"/>
              </a:rPr>
              <a:t>	</a:t>
            </a:r>
            <a:r>
              <a:rPr dirty="0" sz="2000" spc="-10" b="1">
                <a:solidFill>
                  <a:srgbClr val="A50021"/>
                </a:solidFill>
                <a:latin typeface="Arial"/>
                <a:cs typeface="Arial"/>
              </a:rPr>
              <a:t>Ressources</a:t>
            </a:r>
            <a:endParaRPr sz="2000">
              <a:latin typeface="Arial"/>
              <a:cs typeface="Arial"/>
            </a:endParaRPr>
          </a:p>
          <a:p>
            <a:pPr marL="78105">
              <a:lnSpc>
                <a:spcPct val="100000"/>
              </a:lnSpc>
              <a:tabLst>
                <a:tab pos="535305" algn="l"/>
              </a:tabLst>
            </a:pPr>
            <a:r>
              <a:rPr dirty="0" sz="2000" spc="-50">
                <a:solidFill>
                  <a:srgbClr val="A50021"/>
                </a:solidFill>
                <a:latin typeface="Segoe UI Symbol"/>
                <a:cs typeface="Segoe UI Symbol"/>
              </a:rPr>
              <a:t>✔</a:t>
            </a:r>
            <a:r>
              <a:rPr dirty="0" sz="2000">
                <a:solidFill>
                  <a:srgbClr val="A50021"/>
                </a:solidFill>
                <a:latin typeface="Segoe UI Symbol"/>
                <a:cs typeface="Segoe UI Symbol"/>
              </a:rPr>
              <a:t>	</a:t>
            </a:r>
            <a:r>
              <a:rPr dirty="0" sz="2000" b="1">
                <a:solidFill>
                  <a:srgbClr val="A50021"/>
                </a:solidFill>
                <a:latin typeface="Arial"/>
                <a:cs typeface="Arial"/>
              </a:rPr>
              <a:t>Prix</a:t>
            </a:r>
            <a:r>
              <a:rPr dirty="0" sz="2000" spc="-35" b="1">
                <a:solidFill>
                  <a:srgbClr val="A50021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A50021"/>
                </a:solidFill>
                <a:latin typeface="Arial"/>
                <a:cs typeface="Arial"/>
              </a:rPr>
              <a:t>à</a:t>
            </a:r>
            <a:r>
              <a:rPr dirty="0" sz="2000" spc="-20" b="1">
                <a:solidFill>
                  <a:srgbClr val="A50021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A50021"/>
                </a:solidFill>
                <a:latin typeface="Arial"/>
                <a:cs typeface="Arial"/>
              </a:rPr>
              <a:t>la</a:t>
            </a:r>
            <a:r>
              <a:rPr dirty="0" sz="2000" spc="-35" b="1">
                <a:solidFill>
                  <a:srgbClr val="A50021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A50021"/>
                </a:solidFill>
                <a:latin typeface="Arial"/>
                <a:cs typeface="Arial"/>
              </a:rPr>
              <a:t>recherche</a:t>
            </a:r>
            <a:endParaRPr sz="2000">
              <a:latin typeface="Arial"/>
              <a:cs typeface="Arial"/>
            </a:endParaRPr>
          </a:p>
          <a:p>
            <a:pPr marL="78105">
              <a:lnSpc>
                <a:spcPct val="100000"/>
              </a:lnSpc>
              <a:tabLst>
                <a:tab pos="535305" algn="l"/>
              </a:tabLst>
            </a:pPr>
            <a:r>
              <a:rPr dirty="0" sz="2000" spc="-50">
                <a:solidFill>
                  <a:srgbClr val="A50021"/>
                </a:solidFill>
                <a:latin typeface="Segoe UI Symbol"/>
                <a:cs typeface="Segoe UI Symbol"/>
              </a:rPr>
              <a:t>✔</a:t>
            </a:r>
            <a:r>
              <a:rPr dirty="0" sz="2000">
                <a:solidFill>
                  <a:srgbClr val="A50021"/>
                </a:solidFill>
                <a:latin typeface="Segoe UI Symbol"/>
                <a:cs typeface="Segoe UI Symbol"/>
              </a:rPr>
              <a:t>	</a:t>
            </a:r>
            <a:r>
              <a:rPr dirty="0" sz="2000" spc="-10" b="1">
                <a:solidFill>
                  <a:srgbClr val="A50021"/>
                </a:solidFill>
                <a:latin typeface="Arial"/>
                <a:cs typeface="Arial"/>
              </a:rPr>
              <a:t>Visitez-</a:t>
            </a:r>
            <a:r>
              <a:rPr dirty="0" sz="2000" spc="-20" b="1">
                <a:solidFill>
                  <a:srgbClr val="A50021"/>
                </a:solidFill>
                <a:latin typeface="Arial"/>
                <a:cs typeface="Arial"/>
              </a:rPr>
              <a:t>nous</a:t>
            </a:r>
            <a:endParaRPr sz="2000">
              <a:latin typeface="Arial"/>
              <a:cs typeface="Arial"/>
            </a:endParaRPr>
          </a:p>
          <a:p>
            <a:pPr marL="78105">
              <a:lnSpc>
                <a:spcPct val="100000"/>
              </a:lnSpc>
              <a:tabLst>
                <a:tab pos="535305" algn="l"/>
              </a:tabLst>
            </a:pPr>
            <a:r>
              <a:rPr dirty="0" sz="2000" spc="-50">
                <a:solidFill>
                  <a:srgbClr val="A50021"/>
                </a:solidFill>
                <a:latin typeface="Segoe UI Symbol"/>
                <a:cs typeface="Segoe UI Symbol"/>
              </a:rPr>
              <a:t>✔</a:t>
            </a:r>
            <a:r>
              <a:rPr dirty="0" sz="2000">
                <a:solidFill>
                  <a:srgbClr val="A50021"/>
                </a:solidFill>
                <a:latin typeface="Segoe UI Symbol"/>
                <a:cs typeface="Segoe UI Symbol"/>
              </a:rPr>
              <a:t>	</a:t>
            </a:r>
            <a:r>
              <a:rPr dirty="0" sz="2000" b="1">
                <a:solidFill>
                  <a:srgbClr val="A50021"/>
                </a:solidFill>
                <a:latin typeface="Arial"/>
                <a:cs typeface="Arial"/>
              </a:rPr>
              <a:t>Groupe</a:t>
            </a:r>
            <a:r>
              <a:rPr dirty="0" sz="2000" spc="-65" b="1">
                <a:solidFill>
                  <a:srgbClr val="A50021"/>
                </a:solidFill>
                <a:latin typeface="Arial"/>
                <a:cs typeface="Arial"/>
              </a:rPr>
              <a:t> </a:t>
            </a:r>
            <a:r>
              <a:rPr dirty="0" sz="2000" spc="-20" b="1">
                <a:solidFill>
                  <a:srgbClr val="A50021"/>
                </a:solidFill>
                <a:latin typeface="Arial"/>
                <a:cs typeface="Arial"/>
              </a:rPr>
              <a:t>DEMD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40"/>
              </a:spcBef>
            </a:pPr>
            <a:endParaRPr sz="2000">
              <a:latin typeface="Arial"/>
              <a:cs typeface="Arial"/>
            </a:endParaRPr>
          </a:p>
          <a:p>
            <a:pPr marL="12700" marR="920115">
              <a:lnSpc>
                <a:spcPct val="100000"/>
              </a:lnSpc>
            </a:pPr>
            <a:r>
              <a:rPr dirty="0" sz="2000" b="1">
                <a:solidFill>
                  <a:srgbClr val="800000"/>
                </a:solidFill>
                <a:latin typeface="Arial"/>
                <a:cs typeface="Arial"/>
              </a:rPr>
              <a:t>Le</a:t>
            </a:r>
            <a:r>
              <a:rPr dirty="0" sz="2000" spc="-55" b="1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800000"/>
                </a:solidFill>
                <a:latin typeface="Arial"/>
                <a:cs typeface="Arial"/>
              </a:rPr>
              <a:t>volet</a:t>
            </a:r>
            <a:r>
              <a:rPr dirty="0" sz="2000" spc="-55" b="1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800000"/>
                </a:solidFill>
                <a:latin typeface="Arial"/>
                <a:cs typeface="Arial"/>
              </a:rPr>
              <a:t>éducatif</a:t>
            </a:r>
            <a:r>
              <a:rPr dirty="0" sz="2000" spc="-55" b="1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800000"/>
                </a:solidFill>
                <a:latin typeface="Arial"/>
                <a:cs typeface="Arial"/>
              </a:rPr>
              <a:t>du</a:t>
            </a:r>
            <a:r>
              <a:rPr dirty="0" sz="2000" spc="-50" b="1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800000"/>
                </a:solidFill>
                <a:latin typeface="Arial"/>
                <a:cs typeface="Arial"/>
              </a:rPr>
              <a:t>Memorial</a:t>
            </a:r>
            <a:r>
              <a:rPr dirty="0" sz="2000" spc="-65" b="1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800000"/>
                </a:solidFill>
                <a:latin typeface="Arial"/>
                <a:cs typeface="Arial"/>
              </a:rPr>
              <a:t>Democràtic</a:t>
            </a:r>
            <a:r>
              <a:rPr dirty="0" sz="2000" spc="-50" b="1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800000"/>
                </a:solidFill>
                <a:latin typeface="Arial"/>
                <a:cs typeface="Arial"/>
              </a:rPr>
              <a:t>constitue</a:t>
            </a:r>
            <a:r>
              <a:rPr dirty="0" sz="2000" spc="-50" b="1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800000"/>
                </a:solidFill>
                <a:latin typeface="Arial"/>
                <a:cs typeface="Arial"/>
              </a:rPr>
              <a:t>l’un</a:t>
            </a:r>
            <a:r>
              <a:rPr dirty="0" sz="2000" spc="-65" b="1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800000"/>
                </a:solidFill>
                <a:latin typeface="Arial"/>
                <a:cs typeface="Arial"/>
              </a:rPr>
              <a:t>de</a:t>
            </a:r>
            <a:r>
              <a:rPr dirty="0" sz="2000" spc="-50" b="1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dirty="0" sz="2000" spc="-25" b="1">
                <a:solidFill>
                  <a:srgbClr val="800000"/>
                </a:solidFill>
                <a:latin typeface="Arial"/>
                <a:cs typeface="Arial"/>
              </a:rPr>
              <a:t>ses </a:t>
            </a:r>
            <a:r>
              <a:rPr dirty="0" sz="2000" b="1">
                <a:solidFill>
                  <a:srgbClr val="800000"/>
                </a:solidFill>
                <a:latin typeface="Arial"/>
                <a:cs typeface="Arial"/>
              </a:rPr>
              <a:t>principaux</a:t>
            </a:r>
            <a:r>
              <a:rPr dirty="0" sz="2000" spc="-120" b="1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800000"/>
                </a:solidFill>
                <a:latin typeface="Arial"/>
                <a:cs typeface="Arial"/>
              </a:rPr>
              <a:t>atouts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455"/>
              </a:spcBef>
            </a:pPr>
            <a:r>
              <a:rPr dirty="0" sz="1700">
                <a:latin typeface="Arial MT"/>
                <a:cs typeface="Arial MT"/>
              </a:rPr>
              <a:t>La</a:t>
            </a:r>
            <a:r>
              <a:rPr dirty="0" sz="1700" spc="-45">
                <a:latin typeface="Arial MT"/>
                <a:cs typeface="Arial MT"/>
              </a:rPr>
              <a:t> </a:t>
            </a:r>
            <a:r>
              <a:rPr dirty="0" sz="1700">
                <a:latin typeface="Arial MT"/>
                <a:cs typeface="Arial MT"/>
              </a:rPr>
              <a:t>Loi</a:t>
            </a:r>
            <a:r>
              <a:rPr dirty="0" sz="1700" spc="-50">
                <a:latin typeface="Arial MT"/>
                <a:cs typeface="Arial MT"/>
              </a:rPr>
              <a:t> </a:t>
            </a:r>
            <a:r>
              <a:rPr dirty="0" sz="1700">
                <a:latin typeface="Arial MT"/>
                <a:cs typeface="Arial MT"/>
              </a:rPr>
              <a:t>du</a:t>
            </a:r>
            <a:r>
              <a:rPr dirty="0" sz="1700" spc="-45">
                <a:latin typeface="Arial MT"/>
                <a:cs typeface="Arial MT"/>
              </a:rPr>
              <a:t> </a:t>
            </a:r>
            <a:r>
              <a:rPr dirty="0" sz="1700">
                <a:latin typeface="Arial MT"/>
                <a:cs typeface="Arial MT"/>
              </a:rPr>
              <a:t>Mémorial</a:t>
            </a:r>
            <a:r>
              <a:rPr dirty="0" sz="1700" spc="-45">
                <a:latin typeface="Arial MT"/>
                <a:cs typeface="Arial MT"/>
              </a:rPr>
              <a:t> </a:t>
            </a:r>
            <a:r>
              <a:rPr dirty="0" sz="1700">
                <a:latin typeface="Arial MT"/>
                <a:cs typeface="Arial MT"/>
              </a:rPr>
              <a:t>Démocratique</a:t>
            </a:r>
            <a:r>
              <a:rPr dirty="0" sz="1700" spc="-25">
                <a:latin typeface="Arial MT"/>
                <a:cs typeface="Arial MT"/>
              </a:rPr>
              <a:t> </a:t>
            </a:r>
            <a:r>
              <a:rPr dirty="0" sz="1700">
                <a:latin typeface="Arial MT"/>
                <a:cs typeface="Arial MT"/>
              </a:rPr>
              <a:t>établit</a:t>
            </a:r>
            <a:r>
              <a:rPr dirty="0" sz="1700" spc="-40">
                <a:latin typeface="Arial MT"/>
                <a:cs typeface="Arial MT"/>
              </a:rPr>
              <a:t> </a:t>
            </a:r>
            <a:r>
              <a:rPr dirty="0" sz="1700">
                <a:latin typeface="Arial MT"/>
                <a:cs typeface="Arial MT"/>
              </a:rPr>
              <a:t>que</a:t>
            </a:r>
            <a:r>
              <a:rPr dirty="0" sz="1700" spc="-40">
                <a:latin typeface="Arial MT"/>
                <a:cs typeface="Arial MT"/>
              </a:rPr>
              <a:t> </a:t>
            </a:r>
            <a:r>
              <a:rPr dirty="0" sz="1700">
                <a:latin typeface="Arial MT"/>
                <a:cs typeface="Arial MT"/>
              </a:rPr>
              <a:t>la</a:t>
            </a:r>
            <a:r>
              <a:rPr dirty="0" sz="1700" spc="-55">
                <a:latin typeface="Arial MT"/>
                <a:cs typeface="Arial MT"/>
              </a:rPr>
              <a:t> </a:t>
            </a:r>
            <a:r>
              <a:rPr dirty="0" sz="1700">
                <a:latin typeface="Arial MT"/>
                <a:cs typeface="Arial MT"/>
              </a:rPr>
              <a:t>pédagogie</a:t>
            </a:r>
            <a:r>
              <a:rPr dirty="0" sz="1700" spc="-25">
                <a:latin typeface="Arial MT"/>
                <a:cs typeface="Arial MT"/>
              </a:rPr>
              <a:t> </a:t>
            </a:r>
            <a:r>
              <a:rPr dirty="0" sz="1700">
                <a:latin typeface="Arial MT"/>
                <a:cs typeface="Arial MT"/>
              </a:rPr>
              <a:t>sociale,</a:t>
            </a:r>
            <a:r>
              <a:rPr dirty="0" sz="1700" spc="-45">
                <a:latin typeface="Arial MT"/>
                <a:cs typeface="Arial MT"/>
              </a:rPr>
              <a:t> </a:t>
            </a:r>
            <a:r>
              <a:rPr dirty="0" sz="1700">
                <a:latin typeface="Arial MT"/>
                <a:cs typeface="Arial MT"/>
              </a:rPr>
              <a:t>l'éducation,</a:t>
            </a:r>
            <a:r>
              <a:rPr dirty="0" sz="1700" spc="-25">
                <a:latin typeface="Arial MT"/>
                <a:cs typeface="Arial MT"/>
              </a:rPr>
              <a:t> la </a:t>
            </a:r>
            <a:r>
              <a:rPr dirty="0" sz="1700">
                <a:latin typeface="Arial MT"/>
                <a:cs typeface="Arial MT"/>
              </a:rPr>
              <a:t>sensibilisation</a:t>
            </a:r>
            <a:r>
              <a:rPr dirty="0" sz="1700" spc="-35">
                <a:latin typeface="Arial MT"/>
                <a:cs typeface="Arial MT"/>
              </a:rPr>
              <a:t> </a:t>
            </a:r>
            <a:r>
              <a:rPr dirty="0" sz="1700">
                <a:latin typeface="Arial MT"/>
                <a:cs typeface="Arial MT"/>
              </a:rPr>
              <a:t>et</a:t>
            </a:r>
            <a:r>
              <a:rPr dirty="0" sz="1700" spc="-40">
                <a:latin typeface="Arial MT"/>
                <a:cs typeface="Arial MT"/>
              </a:rPr>
              <a:t> </a:t>
            </a:r>
            <a:r>
              <a:rPr dirty="0" sz="1700">
                <a:latin typeface="Arial MT"/>
                <a:cs typeface="Arial MT"/>
              </a:rPr>
              <a:t>la</a:t>
            </a:r>
            <a:r>
              <a:rPr dirty="0" sz="1700" spc="-45">
                <a:latin typeface="Arial MT"/>
                <a:cs typeface="Arial MT"/>
              </a:rPr>
              <a:t> </a:t>
            </a:r>
            <a:r>
              <a:rPr dirty="0" sz="1700">
                <a:latin typeface="Arial MT"/>
                <a:cs typeface="Arial MT"/>
              </a:rPr>
              <a:t>transmission</a:t>
            </a:r>
            <a:r>
              <a:rPr dirty="0" sz="1700" spc="-45">
                <a:latin typeface="Arial MT"/>
                <a:cs typeface="Arial MT"/>
              </a:rPr>
              <a:t> </a:t>
            </a:r>
            <a:r>
              <a:rPr dirty="0" sz="1700">
                <a:latin typeface="Arial MT"/>
                <a:cs typeface="Arial MT"/>
              </a:rPr>
              <a:t>de</a:t>
            </a:r>
            <a:r>
              <a:rPr dirty="0" sz="1700" spc="-40">
                <a:latin typeface="Arial MT"/>
                <a:cs typeface="Arial MT"/>
              </a:rPr>
              <a:t> </a:t>
            </a:r>
            <a:r>
              <a:rPr dirty="0" sz="1700">
                <a:latin typeface="Arial MT"/>
                <a:cs typeface="Arial MT"/>
              </a:rPr>
              <a:t>la</a:t>
            </a:r>
            <a:r>
              <a:rPr dirty="0" sz="1700" spc="-50">
                <a:latin typeface="Arial MT"/>
                <a:cs typeface="Arial MT"/>
              </a:rPr>
              <a:t> </a:t>
            </a:r>
            <a:r>
              <a:rPr dirty="0" sz="1700">
                <a:latin typeface="Arial MT"/>
                <a:cs typeface="Arial MT"/>
              </a:rPr>
              <a:t>mémoire</a:t>
            </a:r>
            <a:r>
              <a:rPr dirty="0" sz="1700" spc="-45">
                <a:latin typeface="Arial MT"/>
                <a:cs typeface="Arial MT"/>
              </a:rPr>
              <a:t> </a:t>
            </a:r>
            <a:r>
              <a:rPr dirty="0" sz="1700">
                <a:latin typeface="Arial MT"/>
                <a:cs typeface="Arial MT"/>
              </a:rPr>
              <a:t>et</a:t>
            </a:r>
            <a:r>
              <a:rPr dirty="0" sz="1700" spc="-40">
                <a:latin typeface="Arial MT"/>
                <a:cs typeface="Arial MT"/>
              </a:rPr>
              <a:t> </a:t>
            </a:r>
            <a:r>
              <a:rPr dirty="0" sz="1700">
                <a:latin typeface="Arial MT"/>
                <a:cs typeface="Arial MT"/>
              </a:rPr>
              <a:t>des</a:t>
            </a:r>
            <a:r>
              <a:rPr dirty="0" sz="1700" spc="-35">
                <a:latin typeface="Arial MT"/>
                <a:cs typeface="Arial MT"/>
              </a:rPr>
              <a:t> </a:t>
            </a:r>
            <a:r>
              <a:rPr dirty="0" sz="1700">
                <a:latin typeface="Arial MT"/>
                <a:cs typeface="Arial MT"/>
              </a:rPr>
              <a:t>valeurs</a:t>
            </a:r>
            <a:r>
              <a:rPr dirty="0" sz="1700" spc="-40">
                <a:latin typeface="Arial MT"/>
                <a:cs typeface="Arial MT"/>
              </a:rPr>
              <a:t> </a:t>
            </a:r>
            <a:r>
              <a:rPr dirty="0" sz="1700">
                <a:latin typeface="Arial MT"/>
                <a:cs typeface="Arial MT"/>
              </a:rPr>
              <a:t>démocratiques</a:t>
            </a:r>
            <a:r>
              <a:rPr dirty="0" sz="1700" spc="-25">
                <a:latin typeface="Arial MT"/>
                <a:cs typeface="Arial MT"/>
              </a:rPr>
              <a:t> </a:t>
            </a:r>
            <a:r>
              <a:rPr dirty="0" sz="1700" spc="-10">
                <a:latin typeface="Arial MT"/>
                <a:cs typeface="Arial MT"/>
              </a:rPr>
              <a:t>constituent </a:t>
            </a:r>
            <a:r>
              <a:rPr dirty="0" sz="1700">
                <a:latin typeface="Arial MT"/>
                <a:cs typeface="Arial MT"/>
              </a:rPr>
              <a:t>l'un</a:t>
            </a:r>
            <a:r>
              <a:rPr dirty="0" sz="1700" spc="-50">
                <a:latin typeface="Arial MT"/>
                <a:cs typeface="Arial MT"/>
              </a:rPr>
              <a:t> </a:t>
            </a:r>
            <a:r>
              <a:rPr dirty="0" sz="1700">
                <a:latin typeface="Arial MT"/>
                <a:cs typeface="Arial MT"/>
              </a:rPr>
              <a:t>des</a:t>
            </a:r>
            <a:r>
              <a:rPr dirty="0" sz="1700" spc="-50">
                <a:latin typeface="Arial MT"/>
                <a:cs typeface="Arial MT"/>
              </a:rPr>
              <a:t> </a:t>
            </a:r>
            <a:r>
              <a:rPr dirty="0" sz="1700">
                <a:latin typeface="Arial MT"/>
                <a:cs typeface="Arial MT"/>
              </a:rPr>
              <a:t>fondements</a:t>
            </a:r>
            <a:r>
              <a:rPr dirty="0" sz="1700" spc="-40">
                <a:latin typeface="Arial MT"/>
                <a:cs typeface="Arial MT"/>
              </a:rPr>
              <a:t> </a:t>
            </a:r>
            <a:r>
              <a:rPr dirty="0" sz="1700">
                <a:latin typeface="Arial MT"/>
                <a:cs typeface="Arial MT"/>
              </a:rPr>
              <a:t>de</a:t>
            </a:r>
            <a:r>
              <a:rPr dirty="0" sz="1700" spc="-50">
                <a:latin typeface="Arial MT"/>
                <a:cs typeface="Arial MT"/>
              </a:rPr>
              <a:t> </a:t>
            </a:r>
            <a:r>
              <a:rPr dirty="0" sz="1700">
                <a:latin typeface="Arial MT"/>
                <a:cs typeface="Arial MT"/>
              </a:rPr>
              <a:t>l'existence</a:t>
            </a:r>
            <a:r>
              <a:rPr dirty="0" sz="1700" spc="-45">
                <a:latin typeface="Arial MT"/>
                <a:cs typeface="Arial MT"/>
              </a:rPr>
              <a:t> </a:t>
            </a:r>
            <a:r>
              <a:rPr dirty="0" sz="1700">
                <a:latin typeface="Arial MT"/>
                <a:cs typeface="Arial MT"/>
              </a:rPr>
              <a:t>du</a:t>
            </a:r>
            <a:r>
              <a:rPr dirty="0" sz="1700" spc="-50">
                <a:latin typeface="Arial MT"/>
                <a:cs typeface="Arial MT"/>
              </a:rPr>
              <a:t> </a:t>
            </a:r>
            <a:r>
              <a:rPr dirty="0" sz="1700">
                <a:latin typeface="Arial MT"/>
                <a:cs typeface="Arial MT"/>
              </a:rPr>
              <a:t>Mémorial.</a:t>
            </a:r>
            <a:r>
              <a:rPr dirty="0" sz="1700" spc="-50">
                <a:latin typeface="Arial MT"/>
                <a:cs typeface="Arial MT"/>
              </a:rPr>
              <a:t> </a:t>
            </a:r>
            <a:r>
              <a:rPr dirty="0" sz="1700">
                <a:latin typeface="Arial MT"/>
                <a:cs typeface="Arial MT"/>
              </a:rPr>
              <a:t>L’espace</a:t>
            </a:r>
            <a:r>
              <a:rPr dirty="0" sz="1700" spc="-40">
                <a:latin typeface="Arial MT"/>
                <a:cs typeface="Arial MT"/>
              </a:rPr>
              <a:t> </a:t>
            </a:r>
            <a:r>
              <a:rPr dirty="0" sz="1700">
                <a:latin typeface="Arial MT"/>
                <a:cs typeface="Arial MT"/>
              </a:rPr>
              <a:t>pédagogique</a:t>
            </a:r>
            <a:r>
              <a:rPr dirty="0" sz="1700" spc="-35">
                <a:latin typeface="Arial MT"/>
                <a:cs typeface="Arial MT"/>
              </a:rPr>
              <a:t> </a:t>
            </a:r>
            <a:r>
              <a:rPr dirty="0" sz="1700" spc="-10">
                <a:latin typeface="Arial MT"/>
                <a:cs typeface="Arial MT"/>
              </a:rPr>
              <a:t>fonctionne </a:t>
            </a:r>
            <a:r>
              <a:rPr dirty="0" sz="1700">
                <a:latin typeface="Arial MT"/>
                <a:cs typeface="Arial MT"/>
              </a:rPr>
              <a:t>suivant</a:t>
            </a:r>
            <a:r>
              <a:rPr dirty="0" sz="1700" spc="-50">
                <a:latin typeface="Arial MT"/>
                <a:cs typeface="Arial MT"/>
              </a:rPr>
              <a:t> </a:t>
            </a:r>
            <a:r>
              <a:rPr dirty="0" sz="1700">
                <a:latin typeface="Arial MT"/>
                <a:cs typeface="Arial MT"/>
              </a:rPr>
              <a:t>des</a:t>
            </a:r>
            <a:r>
              <a:rPr dirty="0" sz="1700" spc="-45">
                <a:latin typeface="Arial MT"/>
                <a:cs typeface="Arial MT"/>
              </a:rPr>
              <a:t> </a:t>
            </a:r>
            <a:r>
              <a:rPr dirty="0" sz="1700">
                <a:latin typeface="Arial MT"/>
                <a:cs typeface="Arial MT"/>
              </a:rPr>
              <a:t>domaines,</a:t>
            </a:r>
            <a:r>
              <a:rPr dirty="0" sz="1700" spc="-35">
                <a:latin typeface="Arial MT"/>
                <a:cs typeface="Arial MT"/>
              </a:rPr>
              <a:t> </a:t>
            </a:r>
            <a:r>
              <a:rPr dirty="0" sz="1700">
                <a:latin typeface="Arial MT"/>
                <a:cs typeface="Arial MT"/>
              </a:rPr>
              <a:t>formats</a:t>
            </a:r>
            <a:r>
              <a:rPr dirty="0" sz="1700" spc="-50">
                <a:latin typeface="Arial MT"/>
                <a:cs typeface="Arial MT"/>
              </a:rPr>
              <a:t> </a:t>
            </a:r>
            <a:r>
              <a:rPr dirty="0" sz="1700">
                <a:latin typeface="Arial MT"/>
                <a:cs typeface="Arial MT"/>
              </a:rPr>
              <a:t>et</a:t>
            </a:r>
            <a:r>
              <a:rPr dirty="0" sz="1700" spc="-50">
                <a:latin typeface="Arial MT"/>
                <a:cs typeface="Arial MT"/>
              </a:rPr>
              <a:t> </a:t>
            </a:r>
            <a:r>
              <a:rPr dirty="0" sz="1700">
                <a:latin typeface="Arial MT"/>
                <a:cs typeface="Arial MT"/>
              </a:rPr>
              <a:t>destinataires</a:t>
            </a:r>
            <a:r>
              <a:rPr dirty="0" sz="1700" spc="-35">
                <a:latin typeface="Arial MT"/>
                <a:cs typeface="Arial MT"/>
              </a:rPr>
              <a:t> </a:t>
            </a:r>
            <a:r>
              <a:rPr dirty="0" sz="1700">
                <a:latin typeface="Arial MT"/>
                <a:cs typeface="Arial MT"/>
              </a:rPr>
              <a:t>multiples,</a:t>
            </a:r>
            <a:r>
              <a:rPr dirty="0" sz="1700" spc="-50">
                <a:latin typeface="Arial MT"/>
                <a:cs typeface="Arial MT"/>
              </a:rPr>
              <a:t> </a:t>
            </a:r>
            <a:r>
              <a:rPr dirty="0" sz="1700">
                <a:latin typeface="Arial MT"/>
                <a:cs typeface="Arial MT"/>
              </a:rPr>
              <a:t>comme</a:t>
            </a:r>
            <a:r>
              <a:rPr dirty="0" sz="1700" spc="-60">
                <a:latin typeface="Arial MT"/>
                <a:cs typeface="Arial MT"/>
              </a:rPr>
              <a:t> </a:t>
            </a:r>
            <a:r>
              <a:rPr dirty="0" sz="1700">
                <a:latin typeface="Arial MT"/>
                <a:cs typeface="Arial MT"/>
              </a:rPr>
              <a:t>présenté</a:t>
            </a:r>
            <a:r>
              <a:rPr dirty="0" sz="1700" spc="-40">
                <a:latin typeface="Arial MT"/>
                <a:cs typeface="Arial MT"/>
              </a:rPr>
              <a:t> </a:t>
            </a:r>
            <a:r>
              <a:rPr dirty="0" sz="1700" spc="-20">
                <a:latin typeface="Arial MT"/>
                <a:cs typeface="Arial MT"/>
              </a:rPr>
              <a:t>ci-</a:t>
            </a:r>
            <a:r>
              <a:rPr dirty="0" sz="1700" spc="-10">
                <a:latin typeface="Arial MT"/>
                <a:cs typeface="Arial MT"/>
              </a:rPr>
              <a:t>dessous.</a:t>
            </a:r>
            <a:endParaRPr sz="1700">
              <a:latin typeface="Arial MT"/>
              <a:cs typeface="Arial MT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225251" y="290051"/>
            <a:ext cx="1235075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5.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Éducation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7213600" y="12700"/>
            <a:ext cx="1930400" cy="12700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5080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r>
              <a:rPr dirty="0" sz="800" spc="-10" b="1" i="1">
                <a:latin typeface="Arial"/>
                <a:cs typeface="Arial"/>
              </a:rPr>
              <a:t>Moderador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dirty="0" sz="800" spc="-10" i="1">
                <a:latin typeface="Arial"/>
                <a:cs typeface="Arial"/>
              </a:rPr>
              <a:t>2024-04-</a:t>
            </a:r>
            <a:r>
              <a:rPr dirty="0" sz="800" i="1">
                <a:latin typeface="Arial"/>
                <a:cs typeface="Arial"/>
              </a:rPr>
              <a:t>26</a:t>
            </a:r>
            <a:r>
              <a:rPr dirty="0" sz="800" spc="35" i="1">
                <a:latin typeface="Arial"/>
                <a:cs typeface="Arial"/>
              </a:rPr>
              <a:t> </a:t>
            </a:r>
            <a:r>
              <a:rPr dirty="0" sz="800" spc="-10" i="1">
                <a:latin typeface="Arial"/>
                <a:cs typeface="Arial"/>
              </a:rPr>
              <a:t>10:58:01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dirty="0" sz="1000" spc="-10">
                <a:latin typeface="Arial MT"/>
                <a:cs typeface="Arial MT"/>
              </a:rPr>
              <a:t>-------------------------------------------</a:t>
            </a:r>
            <a:r>
              <a:rPr dirty="0" sz="1000" spc="-50">
                <a:latin typeface="Arial MT"/>
                <a:cs typeface="Arial MT"/>
              </a:rPr>
              <a:t>-</a:t>
            </a:r>
            <a:endParaRPr sz="1000">
              <a:latin typeface="Arial MT"/>
              <a:cs typeface="Arial MT"/>
            </a:endParaRPr>
          </a:p>
          <a:p>
            <a:pPr marL="25400" marR="17780">
              <a:lnSpc>
                <a:spcPct val="100000"/>
              </a:lnSpc>
            </a:pPr>
            <a:r>
              <a:rPr dirty="0" sz="1000">
                <a:latin typeface="Arial MT"/>
                <a:cs typeface="Arial MT"/>
              </a:rPr>
              <a:t>Le Mémorial Démocratique </a:t>
            </a:r>
            <a:r>
              <a:rPr dirty="0" sz="1000" spc="-25">
                <a:latin typeface="Arial MT"/>
                <a:cs typeface="Arial MT"/>
              </a:rPr>
              <a:t>est </a:t>
            </a:r>
            <a:r>
              <a:rPr dirty="0" sz="1000">
                <a:latin typeface="Arial MT"/>
                <a:cs typeface="Arial MT"/>
              </a:rPr>
              <a:t>une institution qui dépend </a:t>
            </a:r>
            <a:r>
              <a:rPr dirty="0" sz="1000" spc="-25">
                <a:latin typeface="Arial MT"/>
                <a:cs typeface="Arial MT"/>
              </a:rPr>
              <a:t>du </a:t>
            </a:r>
            <a:r>
              <a:rPr dirty="0" sz="1000">
                <a:latin typeface="Arial MT"/>
                <a:cs typeface="Arial MT"/>
              </a:rPr>
              <a:t>Gouvernement de la </a:t>
            </a:r>
            <a:r>
              <a:rPr dirty="0" sz="1000" spc="-10">
                <a:latin typeface="Arial MT"/>
                <a:cs typeface="Arial MT"/>
              </a:rPr>
              <a:t>Generalitat </a:t>
            </a:r>
            <a:r>
              <a:rPr dirty="0" sz="1000">
                <a:latin typeface="Arial MT"/>
                <a:cs typeface="Arial MT"/>
              </a:rPr>
              <a:t>de Catalogne et qui </a:t>
            </a:r>
            <a:r>
              <a:rPr dirty="0" sz="1000" spc="-25">
                <a:latin typeface="Arial MT"/>
                <a:cs typeface="Arial MT"/>
              </a:rPr>
              <a:t>est </a:t>
            </a:r>
            <a:r>
              <a:rPr dirty="0" sz="1000">
                <a:latin typeface="Arial MT"/>
                <a:cs typeface="Arial MT"/>
              </a:rPr>
              <a:t>responsable des politiques </a:t>
            </a:r>
            <a:r>
              <a:rPr dirty="0" sz="1000" spc="-25">
                <a:latin typeface="Arial MT"/>
                <a:cs typeface="Arial MT"/>
              </a:rPr>
              <a:t>de </a:t>
            </a:r>
            <a:r>
              <a:rPr dirty="0" sz="1000">
                <a:latin typeface="Arial MT"/>
                <a:cs typeface="Arial MT"/>
              </a:rPr>
              <a:t>mémoire publique. Le </a:t>
            </a:r>
            <a:r>
              <a:rPr dirty="0" sz="1000" spc="-10">
                <a:latin typeface="Arial MT"/>
                <a:cs typeface="Arial MT"/>
              </a:rPr>
              <a:t>Mémorial </a:t>
            </a:r>
            <a:r>
              <a:rPr dirty="0" sz="1000">
                <a:latin typeface="Arial MT"/>
                <a:cs typeface="Arial MT"/>
              </a:rPr>
              <a:t>est issu de la Loi qui porte </a:t>
            </a:r>
            <a:r>
              <a:rPr dirty="0" sz="1000" spc="-25">
                <a:latin typeface="Arial MT"/>
                <a:cs typeface="Arial MT"/>
              </a:rPr>
              <a:t>le </a:t>
            </a:r>
            <a:r>
              <a:rPr dirty="0" sz="1000">
                <a:latin typeface="Arial MT"/>
                <a:cs typeface="Arial MT"/>
              </a:rPr>
              <a:t>même nom en </a:t>
            </a:r>
            <a:r>
              <a:rPr dirty="0" sz="1000" spc="-10">
                <a:latin typeface="Arial MT"/>
                <a:cs typeface="Arial MT"/>
              </a:rPr>
              <a:t>2007.</a:t>
            </a:r>
            <a:endParaRPr sz="1000">
              <a:latin typeface="Arial MT"/>
              <a:cs typeface="Arial MT"/>
            </a:endParaRPr>
          </a:p>
        </p:txBody>
      </p:sp>
    </p:spTree>
  </p:cSld>
  <p:clrMapOvr>
    <a:masterClrMapping/>
  </p:clrMapOvr>
  <p:transition spd="med">
    <p:fade thruBlk="0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5449" y="1084178"/>
            <a:ext cx="1532255" cy="3302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5.</a:t>
            </a:r>
            <a:r>
              <a:rPr dirty="0" spc="-30"/>
              <a:t> </a:t>
            </a:r>
            <a:r>
              <a:rPr dirty="0" spc="-10"/>
              <a:t>Éducation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385572" y="1472946"/>
            <a:ext cx="6573520" cy="3329940"/>
            <a:chOff x="385572" y="1472946"/>
            <a:chExt cx="6573520" cy="332994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2003" y="1551101"/>
              <a:ext cx="6288682" cy="3139490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390525" y="1477899"/>
              <a:ext cx="6563359" cy="3320415"/>
            </a:xfrm>
            <a:custGeom>
              <a:avLst/>
              <a:gdLst/>
              <a:ahLst/>
              <a:cxnLst/>
              <a:rect l="l" t="t" r="r" b="b"/>
              <a:pathLst>
                <a:path w="6563359" h="3320415">
                  <a:moveTo>
                    <a:pt x="0" y="0"/>
                  </a:moveTo>
                  <a:lnTo>
                    <a:pt x="6563106" y="0"/>
                  </a:lnTo>
                  <a:lnTo>
                    <a:pt x="6563106" y="3320034"/>
                  </a:lnTo>
                  <a:lnTo>
                    <a:pt x="0" y="3320034"/>
                  </a:lnTo>
                  <a:lnTo>
                    <a:pt x="0" y="0"/>
                  </a:lnTo>
                  <a:close/>
                </a:path>
              </a:pathLst>
            </a:custGeom>
            <a:ln w="99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437499" y="4788549"/>
            <a:ext cx="8235950" cy="1768475"/>
          </a:xfrm>
          <a:prstGeom prst="rect">
            <a:avLst/>
          </a:prstGeom>
        </p:spPr>
        <p:txBody>
          <a:bodyPr wrap="square" lIns="0" tIns="469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dirty="0" sz="2000" b="1">
                <a:solidFill>
                  <a:srgbClr val="800000"/>
                </a:solidFill>
                <a:latin typeface="Arial"/>
                <a:cs typeface="Arial"/>
              </a:rPr>
              <a:t>Groupes</a:t>
            </a:r>
            <a:r>
              <a:rPr dirty="0" sz="2000" spc="-75" b="1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dirty="0" sz="2000" spc="-20" b="1">
                <a:solidFill>
                  <a:srgbClr val="800000"/>
                </a:solidFill>
                <a:latin typeface="Arial"/>
                <a:cs typeface="Arial"/>
              </a:rPr>
              <a:t>DEMD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250"/>
              </a:spcBef>
            </a:pPr>
            <a:r>
              <a:rPr dirty="0" sz="1800">
                <a:latin typeface="Arial MT"/>
                <a:cs typeface="Arial MT"/>
              </a:rPr>
              <a:t>L'une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des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initiatives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les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plus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consolidées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ce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sont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les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 b="1">
                <a:latin typeface="Arial"/>
                <a:cs typeface="Arial"/>
              </a:rPr>
              <a:t>Groupes</a:t>
            </a:r>
            <a:r>
              <a:rPr dirty="0" sz="1800" spc="-1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DEMD</a:t>
            </a:r>
            <a:r>
              <a:rPr dirty="0" sz="1800" spc="-35" b="1">
                <a:latin typeface="Arial"/>
                <a:cs typeface="Arial"/>
              </a:rPr>
              <a:t> </a:t>
            </a:r>
            <a:r>
              <a:rPr dirty="0" sz="1800">
                <a:latin typeface="Arial MT"/>
                <a:cs typeface="Arial MT"/>
              </a:rPr>
              <a:t>(Groupe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 spc="-25">
                <a:latin typeface="Arial MT"/>
                <a:cs typeface="Arial MT"/>
              </a:rPr>
              <a:t>de </a:t>
            </a:r>
            <a:r>
              <a:rPr dirty="0" sz="1800">
                <a:latin typeface="Arial MT"/>
                <a:cs typeface="Arial MT"/>
              </a:rPr>
              <a:t>travail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du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ministère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de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l'Éducation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et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du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Mémorial).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Il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s'agit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d'un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vaste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réseau </a:t>
            </a:r>
            <a:r>
              <a:rPr dirty="0" sz="1800">
                <a:latin typeface="Arial MT"/>
                <a:cs typeface="Arial MT"/>
              </a:rPr>
              <a:t>d'enseignants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qui,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de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manière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coordonnée,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partagent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leurs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expériences, </a:t>
            </a:r>
            <a:r>
              <a:rPr dirty="0" sz="1800">
                <a:latin typeface="Arial MT"/>
                <a:cs typeface="Arial MT"/>
              </a:rPr>
              <a:t>avancent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des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propositions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et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apportent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des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idées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ainsi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que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leur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soutien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dans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 spc="-25">
                <a:latin typeface="Arial MT"/>
                <a:cs typeface="Arial MT"/>
              </a:rPr>
              <a:t>le </a:t>
            </a:r>
            <a:r>
              <a:rPr dirty="0" sz="1800">
                <a:latin typeface="Arial MT"/>
                <a:cs typeface="Arial MT"/>
              </a:rPr>
              <a:t>but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de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créer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du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matériel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et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de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sensibiliser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la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communauté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éducative.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834631" y="271637"/>
            <a:ext cx="1235075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5.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Éducation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213600" y="12700"/>
            <a:ext cx="1930400" cy="12700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5080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r>
              <a:rPr dirty="0" sz="800" spc="-10" b="1" i="1">
                <a:latin typeface="Arial"/>
                <a:cs typeface="Arial"/>
              </a:rPr>
              <a:t>Moderador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dirty="0" sz="800" spc="-10" i="1">
                <a:latin typeface="Arial"/>
                <a:cs typeface="Arial"/>
              </a:rPr>
              <a:t>2024-04-</a:t>
            </a:r>
            <a:r>
              <a:rPr dirty="0" sz="800" i="1">
                <a:latin typeface="Arial"/>
                <a:cs typeface="Arial"/>
              </a:rPr>
              <a:t>26</a:t>
            </a:r>
            <a:r>
              <a:rPr dirty="0" sz="800" spc="35" i="1">
                <a:latin typeface="Arial"/>
                <a:cs typeface="Arial"/>
              </a:rPr>
              <a:t> </a:t>
            </a:r>
            <a:r>
              <a:rPr dirty="0" sz="800" spc="-10" i="1">
                <a:latin typeface="Arial"/>
                <a:cs typeface="Arial"/>
              </a:rPr>
              <a:t>10:58:01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dirty="0" sz="1000" spc="-10">
                <a:latin typeface="Arial MT"/>
                <a:cs typeface="Arial MT"/>
              </a:rPr>
              <a:t>-------------------------------------------</a:t>
            </a:r>
            <a:r>
              <a:rPr dirty="0" sz="1000" spc="-50">
                <a:latin typeface="Arial MT"/>
                <a:cs typeface="Arial MT"/>
              </a:rPr>
              <a:t>-</a:t>
            </a:r>
            <a:endParaRPr sz="1000">
              <a:latin typeface="Arial MT"/>
              <a:cs typeface="Arial MT"/>
            </a:endParaRPr>
          </a:p>
          <a:p>
            <a:pPr marL="25400" marR="17780">
              <a:lnSpc>
                <a:spcPct val="100000"/>
              </a:lnSpc>
            </a:pPr>
            <a:r>
              <a:rPr dirty="0" sz="1000">
                <a:latin typeface="Arial MT"/>
                <a:cs typeface="Arial MT"/>
              </a:rPr>
              <a:t>Le Mémorial Démocratique </a:t>
            </a:r>
            <a:r>
              <a:rPr dirty="0" sz="1000" spc="-25">
                <a:latin typeface="Arial MT"/>
                <a:cs typeface="Arial MT"/>
              </a:rPr>
              <a:t>est </a:t>
            </a:r>
            <a:r>
              <a:rPr dirty="0" sz="1000">
                <a:latin typeface="Arial MT"/>
                <a:cs typeface="Arial MT"/>
              </a:rPr>
              <a:t>une institution qui dépend </a:t>
            </a:r>
            <a:r>
              <a:rPr dirty="0" sz="1000" spc="-25">
                <a:latin typeface="Arial MT"/>
                <a:cs typeface="Arial MT"/>
              </a:rPr>
              <a:t>du </a:t>
            </a:r>
            <a:r>
              <a:rPr dirty="0" sz="1000">
                <a:latin typeface="Arial MT"/>
                <a:cs typeface="Arial MT"/>
              </a:rPr>
              <a:t>Gouvernement de la </a:t>
            </a:r>
            <a:r>
              <a:rPr dirty="0" sz="1000" spc="-10">
                <a:latin typeface="Arial MT"/>
                <a:cs typeface="Arial MT"/>
              </a:rPr>
              <a:t>Generalitat </a:t>
            </a:r>
            <a:r>
              <a:rPr dirty="0" sz="1000">
                <a:latin typeface="Arial MT"/>
                <a:cs typeface="Arial MT"/>
              </a:rPr>
              <a:t>de Catalogne et qui </a:t>
            </a:r>
            <a:r>
              <a:rPr dirty="0" sz="1000" spc="-25">
                <a:latin typeface="Arial MT"/>
                <a:cs typeface="Arial MT"/>
              </a:rPr>
              <a:t>est </a:t>
            </a:r>
            <a:r>
              <a:rPr dirty="0" sz="1000">
                <a:latin typeface="Arial MT"/>
                <a:cs typeface="Arial MT"/>
              </a:rPr>
              <a:t>responsable des politiques </a:t>
            </a:r>
            <a:r>
              <a:rPr dirty="0" sz="1000" spc="-25">
                <a:latin typeface="Arial MT"/>
                <a:cs typeface="Arial MT"/>
              </a:rPr>
              <a:t>de </a:t>
            </a:r>
            <a:r>
              <a:rPr dirty="0" sz="1000">
                <a:latin typeface="Arial MT"/>
                <a:cs typeface="Arial MT"/>
              </a:rPr>
              <a:t>mémoire publique. Le </a:t>
            </a:r>
            <a:r>
              <a:rPr dirty="0" sz="1000" spc="-10">
                <a:latin typeface="Arial MT"/>
                <a:cs typeface="Arial MT"/>
              </a:rPr>
              <a:t>Mémorial </a:t>
            </a:r>
            <a:r>
              <a:rPr dirty="0" sz="1000">
                <a:latin typeface="Arial MT"/>
                <a:cs typeface="Arial MT"/>
              </a:rPr>
              <a:t>est issu de la Loi qui porte </a:t>
            </a:r>
            <a:r>
              <a:rPr dirty="0" sz="1000" spc="-25">
                <a:latin typeface="Arial MT"/>
                <a:cs typeface="Arial MT"/>
              </a:rPr>
              <a:t>le </a:t>
            </a:r>
            <a:r>
              <a:rPr dirty="0" sz="1000">
                <a:latin typeface="Arial MT"/>
                <a:cs typeface="Arial MT"/>
              </a:rPr>
              <a:t>même nom en </a:t>
            </a:r>
            <a:r>
              <a:rPr dirty="0" sz="1000" spc="-10">
                <a:latin typeface="Arial MT"/>
                <a:cs typeface="Arial MT"/>
              </a:rPr>
              <a:t>2007.</a:t>
            </a:r>
            <a:endParaRPr sz="1000">
              <a:latin typeface="Arial MT"/>
              <a:cs typeface="Arial MT"/>
            </a:endParaRPr>
          </a:p>
        </p:txBody>
      </p:sp>
    </p:spTree>
  </p:cSld>
  <p:clrMapOvr>
    <a:masterClrMapping/>
  </p:clrMapOvr>
  <p:transition spd="med">
    <p:fade thruBlk="0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02574" y="2435172"/>
            <a:ext cx="3610610" cy="273939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 spc="-10" b="1">
                <a:solidFill>
                  <a:srgbClr val="A50021"/>
                </a:solidFill>
                <a:latin typeface="Arial"/>
                <a:cs typeface="Arial"/>
              </a:rPr>
              <a:t>Séminaires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689"/>
              </a:spcBef>
            </a:pPr>
            <a:r>
              <a:rPr dirty="0" sz="1800">
                <a:latin typeface="Arial MT"/>
                <a:cs typeface="Arial MT"/>
              </a:rPr>
              <a:t>Conçus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pour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attirer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tous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les</a:t>
            </a:r>
            <a:r>
              <a:rPr dirty="0" sz="1800" spc="-10">
                <a:latin typeface="Arial MT"/>
                <a:cs typeface="Arial MT"/>
              </a:rPr>
              <a:t> cycles </a:t>
            </a:r>
            <a:r>
              <a:rPr dirty="0" sz="1800">
                <a:latin typeface="Arial MT"/>
                <a:cs typeface="Arial MT"/>
              </a:rPr>
              <a:t>éducatifs,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ils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ont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font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appel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à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 spc="-25">
                <a:latin typeface="Arial MT"/>
                <a:cs typeface="Arial MT"/>
              </a:rPr>
              <a:t>des </a:t>
            </a:r>
            <a:r>
              <a:rPr dirty="0" sz="1800">
                <a:latin typeface="Arial MT"/>
                <a:cs typeface="Arial MT"/>
              </a:rPr>
              <a:t>ressources</a:t>
            </a:r>
            <a:r>
              <a:rPr dirty="0" sz="1800" spc="-4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comme</a:t>
            </a:r>
            <a:r>
              <a:rPr dirty="0" sz="1800" spc="-4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“la</a:t>
            </a:r>
            <a:r>
              <a:rPr dirty="0" sz="1800" spc="-40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mémoire </a:t>
            </a:r>
            <a:r>
              <a:rPr dirty="0" sz="1800">
                <a:latin typeface="Arial MT"/>
                <a:cs typeface="Arial MT"/>
              </a:rPr>
              <a:t>dessinée”,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la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bande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dessinée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 spc="-25">
                <a:latin typeface="Arial MT"/>
                <a:cs typeface="Arial MT"/>
              </a:rPr>
              <a:t>et </a:t>
            </a:r>
            <a:r>
              <a:rPr dirty="0" sz="1800">
                <a:latin typeface="Arial MT"/>
                <a:cs typeface="Arial MT"/>
              </a:rPr>
              <a:t>des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activités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visant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à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se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familiariser </a:t>
            </a:r>
            <a:r>
              <a:rPr dirty="0" sz="1800">
                <a:latin typeface="Arial MT"/>
                <a:cs typeface="Arial MT"/>
              </a:rPr>
              <a:t>avec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les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sources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de</a:t>
            </a:r>
            <a:r>
              <a:rPr dirty="0" sz="1800" spc="-10">
                <a:latin typeface="Arial MT"/>
                <a:cs typeface="Arial MT"/>
              </a:rPr>
              <a:t> documentation </a:t>
            </a:r>
            <a:r>
              <a:rPr dirty="0" sz="1800">
                <a:latin typeface="Arial MT"/>
                <a:cs typeface="Arial MT"/>
              </a:rPr>
              <a:t>pour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travailler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la</a:t>
            </a:r>
            <a:r>
              <a:rPr dirty="0" sz="1800" spc="-10">
                <a:latin typeface="Arial MT"/>
                <a:cs typeface="Arial MT"/>
              </a:rPr>
              <a:t> mémoire démocratique.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5449" y="1084178"/>
            <a:ext cx="1532255" cy="3302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5.</a:t>
            </a:r>
            <a:r>
              <a:rPr dirty="0" spc="-30"/>
              <a:t> </a:t>
            </a:r>
            <a:r>
              <a:rPr dirty="0" spc="-10"/>
              <a:t>Éducation</a:t>
            </a:r>
          </a:p>
        </p:txBody>
      </p:sp>
      <p:grpSp>
        <p:nvGrpSpPr>
          <p:cNvPr id="4" name="object 4" descr=""/>
          <p:cNvGrpSpPr/>
          <p:nvPr/>
        </p:nvGrpSpPr>
        <p:grpSpPr>
          <a:xfrm>
            <a:off x="4274820" y="1143000"/>
            <a:ext cx="4753610" cy="4817110"/>
            <a:chOff x="4274820" y="1143000"/>
            <a:chExt cx="4753610" cy="481711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83213" y="1152906"/>
              <a:ext cx="4481158" cy="4796789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4279773" y="1147952"/>
              <a:ext cx="4743450" cy="4806950"/>
            </a:xfrm>
            <a:custGeom>
              <a:avLst/>
              <a:gdLst/>
              <a:ahLst/>
              <a:cxnLst/>
              <a:rect l="l" t="t" r="r" b="b"/>
              <a:pathLst>
                <a:path w="4743450" h="4806950">
                  <a:moveTo>
                    <a:pt x="0" y="0"/>
                  </a:moveTo>
                  <a:lnTo>
                    <a:pt x="4743450" y="0"/>
                  </a:lnTo>
                  <a:lnTo>
                    <a:pt x="4743450" y="4806696"/>
                  </a:lnTo>
                  <a:lnTo>
                    <a:pt x="0" y="4806696"/>
                  </a:lnTo>
                  <a:lnTo>
                    <a:pt x="0" y="0"/>
                  </a:lnTo>
                  <a:close/>
                </a:path>
              </a:pathLst>
            </a:custGeom>
            <a:ln w="99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6730348" y="281174"/>
            <a:ext cx="1235075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5.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Éducation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213600" y="12700"/>
            <a:ext cx="1930400" cy="12700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5080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r>
              <a:rPr dirty="0" sz="800" spc="-10" b="1" i="1">
                <a:latin typeface="Arial"/>
                <a:cs typeface="Arial"/>
              </a:rPr>
              <a:t>Moderador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dirty="0" sz="800" spc="-10" i="1">
                <a:latin typeface="Arial"/>
                <a:cs typeface="Arial"/>
              </a:rPr>
              <a:t>2024-04-</a:t>
            </a:r>
            <a:r>
              <a:rPr dirty="0" sz="800" i="1">
                <a:latin typeface="Arial"/>
                <a:cs typeface="Arial"/>
              </a:rPr>
              <a:t>26</a:t>
            </a:r>
            <a:r>
              <a:rPr dirty="0" sz="800" spc="35" i="1">
                <a:latin typeface="Arial"/>
                <a:cs typeface="Arial"/>
              </a:rPr>
              <a:t> </a:t>
            </a:r>
            <a:r>
              <a:rPr dirty="0" sz="800" spc="-10" i="1">
                <a:latin typeface="Arial"/>
                <a:cs typeface="Arial"/>
              </a:rPr>
              <a:t>10:58:01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dirty="0" sz="1000" spc="-10">
                <a:latin typeface="Arial MT"/>
                <a:cs typeface="Arial MT"/>
              </a:rPr>
              <a:t>-------------------------------------------</a:t>
            </a:r>
            <a:r>
              <a:rPr dirty="0" sz="1000" spc="-50">
                <a:latin typeface="Arial MT"/>
                <a:cs typeface="Arial MT"/>
              </a:rPr>
              <a:t>-</a:t>
            </a:r>
            <a:endParaRPr sz="1000">
              <a:latin typeface="Arial MT"/>
              <a:cs typeface="Arial MT"/>
            </a:endParaRPr>
          </a:p>
          <a:p>
            <a:pPr marL="25400" marR="17780">
              <a:lnSpc>
                <a:spcPct val="100000"/>
              </a:lnSpc>
            </a:pPr>
            <a:r>
              <a:rPr dirty="0" sz="1000">
                <a:latin typeface="Arial MT"/>
                <a:cs typeface="Arial MT"/>
              </a:rPr>
              <a:t>Le Mémorial Démocratique </a:t>
            </a:r>
            <a:r>
              <a:rPr dirty="0" sz="1000" spc="-25">
                <a:latin typeface="Arial MT"/>
                <a:cs typeface="Arial MT"/>
              </a:rPr>
              <a:t>est </a:t>
            </a:r>
            <a:r>
              <a:rPr dirty="0" sz="1000">
                <a:latin typeface="Arial MT"/>
                <a:cs typeface="Arial MT"/>
              </a:rPr>
              <a:t>une institution qui dépend </a:t>
            </a:r>
            <a:r>
              <a:rPr dirty="0" sz="1000" spc="-25">
                <a:latin typeface="Arial MT"/>
                <a:cs typeface="Arial MT"/>
              </a:rPr>
              <a:t>du </a:t>
            </a:r>
            <a:r>
              <a:rPr dirty="0" sz="1000">
                <a:latin typeface="Arial MT"/>
                <a:cs typeface="Arial MT"/>
              </a:rPr>
              <a:t>Gouvernement de la </a:t>
            </a:r>
            <a:r>
              <a:rPr dirty="0" sz="1000" spc="-10">
                <a:latin typeface="Arial MT"/>
                <a:cs typeface="Arial MT"/>
              </a:rPr>
              <a:t>Generalitat </a:t>
            </a:r>
            <a:r>
              <a:rPr dirty="0" sz="1000">
                <a:latin typeface="Arial MT"/>
                <a:cs typeface="Arial MT"/>
              </a:rPr>
              <a:t>de Catalogne et qui </a:t>
            </a:r>
            <a:r>
              <a:rPr dirty="0" sz="1000" spc="-25">
                <a:latin typeface="Arial MT"/>
                <a:cs typeface="Arial MT"/>
              </a:rPr>
              <a:t>est </a:t>
            </a:r>
            <a:r>
              <a:rPr dirty="0" sz="1000">
                <a:latin typeface="Arial MT"/>
                <a:cs typeface="Arial MT"/>
              </a:rPr>
              <a:t>responsable des politiques </a:t>
            </a:r>
            <a:r>
              <a:rPr dirty="0" sz="1000" spc="-25">
                <a:latin typeface="Arial MT"/>
                <a:cs typeface="Arial MT"/>
              </a:rPr>
              <a:t>de </a:t>
            </a:r>
            <a:r>
              <a:rPr dirty="0" sz="1000">
                <a:latin typeface="Arial MT"/>
                <a:cs typeface="Arial MT"/>
              </a:rPr>
              <a:t>mémoire publique. Le </a:t>
            </a:r>
            <a:r>
              <a:rPr dirty="0" sz="1000" spc="-10">
                <a:latin typeface="Arial MT"/>
                <a:cs typeface="Arial MT"/>
              </a:rPr>
              <a:t>Mémorial </a:t>
            </a:r>
            <a:r>
              <a:rPr dirty="0" sz="1000">
                <a:latin typeface="Arial MT"/>
                <a:cs typeface="Arial MT"/>
              </a:rPr>
              <a:t>est issu de la Loi qui porte </a:t>
            </a:r>
            <a:r>
              <a:rPr dirty="0" sz="1000" spc="-25">
                <a:latin typeface="Arial MT"/>
                <a:cs typeface="Arial MT"/>
              </a:rPr>
              <a:t>le </a:t>
            </a:r>
            <a:r>
              <a:rPr dirty="0" sz="1000">
                <a:latin typeface="Arial MT"/>
                <a:cs typeface="Arial MT"/>
              </a:rPr>
              <a:t>même nom en </a:t>
            </a:r>
            <a:r>
              <a:rPr dirty="0" sz="1000" spc="-10">
                <a:latin typeface="Arial MT"/>
                <a:cs typeface="Arial MT"/>
              </a:rPr>
              <a:t>2007.</a:t>
            </a:r>
            <a:endParaRPr sz="1000">
              <a:latin typeface="Arial MT"/>
              <a:cs typeface="Arial MT"/>
            </a:endParaRPr>
          </a:p>
        </p:txBody>
      </p:sp>
    </p:spTree>
  </p:cSld>
  <p:clrMapOvr>
    <a:masterClrMapping/>
  </p:clrMapOvr>
  <p:transition spd="med">
    <p:fade thruBlk="0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02574" y="2951078"/>
            <a:ext cx="3648710" cy="24942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953735"/>
                </a:solidFill>
                <a:latin typeface="Arial"/>
                <a:cs typeface="Arial"/>
              </a:rPr>
              <a:t>Prix</a:t>
            </a:r>
            <a:r>
              <a:rPr dirty="0" sz="1800" spc="-10" b="1">
                <a:solidFill>
                  <a:srgbClr val="953735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953735"/>
                </a:solidFill>
                <a:latin typeface="Arial"/>
                <a:cs typeface="Arial"/>
              </a:rPr>
              <a:t>de</a:t>
            </a:r>
            <a:r>
              <a:rPr dirty="0" sz="1800" spc="-10" b="1">
                <a:solidFill>
                  <a:srgbClr val="953735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953735"/>
                </a:solidFill>
                <a:latin typeface="Arial"/>
                <a:cs typeface="Arial"/>
              </a:rPr>
              <a:t>recherche</a:t>
            </a:r>
            <a:r>
              <a:rPr dirty="0" sz="1800" spc="-20" b="1">
                <a:solidFill>
                  <a:srgbClr val="953735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953735"/>
                </a:solidFill>
                <a:latin typeface="Arial"/>
                <a:cs typeface="Arial"/>
              </a:rPr>
              <a:t>en</a:t>
            </a:r>
            <a:r>
              <a:rPr dirty="0" sz="1800" spc="-15" b="1">
                <a:solidFill>
                  <a:srgbClr val="953735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953735"/>
                </a:solidFill>
                <a:latin typeface="Arial"/>
                <a:cs typeface="Arial"/>
              </a:rPr>
              <a:t>mémoire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"/>
              <a:cs typeface="Arial"/>
            </a:endParaRPr>
          </a:p>
          <a:p>
            <a:pPr marL="12700" marR="145415">
              <a:lnSpc>
                <a:spcPct val="100000"/>
              </a:lnSpc>
            </a:pPr>
            <a:r>
              <a:rPr dirty="0" sz="1800">
                <a:latin typeface="Arial MT"/>
                <a:cs typeface="Arial MT"/>
              </a:rPr>
              <a:t>Promotion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de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l’esprit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de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recherche </a:t>
            </a:r>
            <a:r>
              <a:rPr dirty="0" sz="1800">
                <a:latin typeface="Arial MT"/>
                <a:cs typeface="Arial MT"/>
              </a:rPr>
              <a:t>et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d’étude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chez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les</a:t>
            </a:r>
            <a:r>
              <a:rPr dirty="0" sz="1800" spc="-10">
                <a:latin typeface="Arial MT"/>
                <a:cs typeface="Arial MT"/>
              </a:rPr>
              <a:t> jeunes.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800">
              <a:latin typeface="Arial MT"/>
              <a:cs typeface="Arial MT"/>
            </a:endParaRPr>
          </a:p>
          <a:p>
            <a:pPr marL="12700" marR="5080">
              <a:lnSpc>
                <a:spcPct val="100000"/>
              </a:lnSpc>
            </a:pPr>
            <a:r>
              <a:rPr dirty="0" sz="1800">
                <a:latin typeface="Arial MT"/>
                <a:cs typeface="Arial MT"/>
              </a:rPr>
              <a:t>Attribution,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reconnaissance</a:t>
            </a:r>
            <a:r>
              <a:rPr dirty="0" sz="1800" spc="-40">
                <a:latin typeface="Arial MT"/>
                <a:cs typeface="Arial MT"/>
              </a:rPr>
              <a:t> </a:t>
            </a:r>
            <a:r>
              <a:rPr dirty="0" sz="1800" spc="-25">
                <a:latin typeface="Arial MT"/>
                <a:cs typeface="Arial MT"/>
              </a:rPr>
              <a:t>et </a:t>
            </a:r>
            <a:r>
              <a:rPr dirty="0" sz="1800">
                <a:latin typeface="Arial MT"/>
                <a:cs typeface="Arial MT"/>
              </a:rPr>
              <a:t>publication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de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travaux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de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recherche </a:t>
            </a:r>
            <a:r>
              <a:rPr dirty="0" sz="1800">
                <a:latin typeface="Arial MT"/>
                <a:cs typeface="Arial MT"/>
              </a:rPr>
              <a:t>de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Baccalauréat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en </a:t>
            </a:r>
            <a:r>
              <a:rPr dirty="0" sz="1800" spc="-10">
                <a:latin typeface="Arial MT"/>
                <a:cs typeface="Arial MT"/>
              </a:rPr>
              <a:t>mémoire démocratique.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5449" y="1084178"/>
            <a:ext cx="1532255" cy="3302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5.</a:t>
            </a:r>
            <a:r>
              <a:rPr dirty="0" spc="-30"/>
              <a:t> </a:t>
            </a:r>
            <a:r>
              <a:rPr dirty="0" spc="-10"/>
              <a:t>Éducation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65676" y="2205227"/>
            <a:ext cx="4677917" cy="3508247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6563214" y="281174"/>
            <a:ext cx="1235075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5.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Éducation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213600" y="12700"/>
            <a:ext cx="1930400" cy="12700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5080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r>
              <a:rPr dirty="0" sz="800" spc="-10" b="1" i="1">
                <a:latin typeface="Arial"/>
                <a:cs typeface="Arial"/>
              </a:rPr>
              <a:t>Moderador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dirty="0" sz="800" spc="-10" i="1">
                <a:latin typeface="Arial"/>
                <a:cs typeface="Arial"/>
              </a:rPr>
              <a:t>2024-04-</a:t>
            </a:r>
            <a:r>
              <a:rPr dirty="0" sz="800" i="1">
                <a:latin typeface="Arial"/>
                <a:cs typeface="Arial"/>
              </a:rPr>
              <a:t>26</a:t>
            </a:r>
            <a:r>
              <a:rPr dirty="0" sz="800" spc="35" i="1">
                <a:latin typeface="Arial"/>
                <a:cs typeface="Arial"/>
              </a:rPr>
              <a:t> </a:t>
            </a:r>
            <a:r>
              <a:rPr dirty="0" sz="800" spc="-10" i="1">
                <a:latin typeface="Arial"/>
                <a:cs typeface="Arial"/>
              </a:rPr>
              <a:t>10:58:02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dirty="0" sz="1000" spc="-10">
                <a:latin typeface="Arial MT"/>
                <a:cs typeface="Arial MT"/>
              </a:rPr>
              <a:t>-------------------------------------------</a:t>
            </a:r>
            <a:r>
              <a:rPr dirty="0" sz="1000" spc="-50">
                <a:latin typeface="Arial MT"/>
                <a:cs typeface="Arial MT"/>
              </a:rPr>
              <a:t>-</a:t>
            </a:r>
            <a:endParaRPr sz="1000">
              <a:latin typeface="Arial MT"/>
              <a:cs typeface="Arial MT"/>
            </a:endParaRPr>
          </a:p>
          <a:p>
            <a:pPr marL="25400">
              <a:lnSpc>
                <a:spcPct val="100000"/>
              </a:lnSpc>
            </a:pPr>
            <a:r>
              <a:rPr dirty="0" sz="1000" spc="-50">
                <a:latin typeface="Arial MT"/>
                <a:cs typeface="Arial MT"/>
              </a:rPr>
              <a:t>v</a:t>
            </a:r>
            <a:endParaRPr sz="1000">
              <a:latin typeface="Arial MT"/>
              <a:cs typeface="Arial MT"/>
            </a:endParaRPr>
          </a:p>
        </p:txBody>
      </p:sp>
    </p:spTree>
  </p:cSld>
  <p:clrMapOvr>
    <a:masterClrMapping/>
  </p:clrMapOvr>
  <p:transition spd="med">
    <p:fade thruBlk="0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5449" y="1084178"/>
            <a:ext cx="1532255" cy="3302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5.</a:t>
            </a:r>
            <a:r>
              <a:rPr dirty="0" spc="-30"/>
              <a:t> </a:t>
            </a:r>
            <a:r>
              <a:rPr dirty="0" spc="-10"/>
              <a:t>Éducation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22953" y="2276855"/>
            <a:ext cx="5113019" cy="3489198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249528" y="1723915"/>
            <a:ext cx="3365500" cy="1930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 b="1">
                <a:solidFill>
                  <a:srgbClr val="953735"/>
                </a:solidFill>
                <a:latin typeface="Arial"/>
                <a:cs typeface="Arial"/>
              </a:rPr>
              <a:t>Le</a:t>
            </a:r>
            <a:r>
              <a:rPr dirty="0" sz="2000" spc="-45" b="1">
                <a:solidFill>
                  <a:srgbClr val="953735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953735"/>
                </a:solidFill>
                <a:latin typeface="Arial"/>
                <a:cs typeface="Arial"/>
              </a:rPr>
              <a:t>projet</a:t>
            </a:r>
            <a:r>
              <a:rPr dirty="0" sz="2000" spc="-50" b="1">
                <a:solidFill>
                  <a:srgbClr val="953735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953735"/>
                </a:solidFill>
                <a:latin typeface="Arial"/>
                <a:cs typeface="Arial"/>
              </a:rPr>
              <a:t>éducatif</a:t>
            </a:r>
            <a:r>
              <a:rPr dirty="0" sz="2000" spc="-45" b="1">
                <a:solidFill>
                  <a:srgbClr val="953735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953735"/>
                </a:solidFill>
                <a:latin typeface="Arial"/>
                <a:cs typeface="Arial"/>
              </a:rPr>
              <a:t>du</a:t>
            </a:r>
            <a:r>
              <a:rPr dirty="0" sz="2000" spc="-40" b="1">
                <a:solidFill>
                  <a:srgbClr val="953735"/>
                </a:solidFill>
                <a:latin typeface="Arial"/>
                <a:cs typeface="Arial"/>
              </a:rPr>
              <a:t> </a:t>
            </a:r>
            <a:r>
              <a:rPr dirty="0" sz="2000" spc="-20" b="1">
                <a:solidFill>
                  <a:srgbClr val="953735"/>
                </a:solidFill>
                <a:latin typeface="Arial"/>
                <a:cs typeface="Arial"/>
              </a:rPr>
              <a:t>MUME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900"/>
              </a:spcBef>
            </a:pP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Font typeface="Wingdings"/>
              <a:buChar char=""/>
              <a:tabLst>
                <a:tab pos="354965" algn="l"/>
              </a:tabLst>
            </a:pPr>
            <a:r>
              <a:rPr dirty="0" sz="2000">
                <a:latin typeface="Arial MT"/>
                <a:cs typeface="Arial MT"/>
              </a:rPr>
              <a:t>Visites</a:t>
            </a:r>
            <a:r>
              <a:rPr dirty="0" sz="2000" spc="-70">
                <a:latin typeface="Arial MT"/>
                <a:cs typeface="Arial MT"/>
              </a:rPr>
              <a:t> </a:t>
            </a:r>
            <a:r>
              <a:rPr dirty="0" sz="2000" spc="-10">
                <a:latin typeface="Arial MT"/>
                <a:cs typeface="Arial MT"/>
              </a:rPr>
              <a:t>guidées</a:t>
            </a:r>
            <a:endParaRPr sz="20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354965" algn="l"/>
              </a:tabLst>
            </a:pPr>
            <a:r>
              <a:rPr dirty="0" sz="2000" spc="-10">
                <a:latin typeface="Arial MT"/>
                <a:cs typeface="Arial MT"/>
              </a:rPr>
              <a:t>Séminaires</a:t>
            </a:r>
            <a:endParaRPr sz="20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354965" algn="l"/>
              </a:tabLst>
            </a:pPr>
            <a:r>
              <a:rPr dirty="0" sz="2000">
                <a:latin typeface="Arial MT"/>
                <a:cs typeface="Arial MT"/>
              </a:rPr>
              <a:t>Itinéraires</a:t>
            </a:r>
            <a:r>
              <a:rPr dirty="0" sz="2000" spc="-7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de</a:t>
            </a:r>
            <a:r>
              <a:rPr dirty="0" sz="2000" spc="-55">
                <a:latin typeface="Arial MT"/>
                <a:cs typeface="Arial MT"/>
              </a:rPr>
              <a:t> </a:t>
            </a:r>
            <a:r>
              <a:rPr dirty="0" sz="2000" spc="-10">
                <a:latin typeface="Arial MT"/>
                <a:cs typeface="Arial MT"/>
              </a:rPr>
              <a:t>l’Exil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49528" y="4771611"/>
            <a:ext cx="2482850" cy="1168400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700"/>
              </a:spcBef>
              <a:buSzPct val="90000"/>
              <a:buFont typeface="Wingdings"/>
              <a:buChar char=""/>
              <a:tabLst>
                <a:tab pos="354965" algn="l"/>
              </a:tabLst>
            </a:pPr>
            <a:r>
              <a:rPr dirty="0" sz="2000">
                <a:latin typeface="Arial MT"/>
                <a:cs typeface="Arial MT"/>
              </a:rPr>
              <a:t>Groupes</a:t>
            </a:r>
            <a:r>
              <a:rPr dirty="0" sz="2000" spc="-85">
                <a:latin typeface="Arial MT"/>
                <a:cs typeface="Arial MT"/>
              </a:rPr>
              <a:t> </a:t>
            </a:r>
            <a:r>
              <a:rPr dirty="0" sz="2000" spc="-10">
                <a:latin typeface="Arial MT"/>
                <a:cs typeface="Arial MT"/>
              </a:rPr>
              <a:t>d’adultes</a:t>
            </a:r>
            <a:endParaRPr sz="20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spcBef>
                <a:spcPts val="600"/>
              </a:spcBef>
              <a:buSzPct val="90000"/>
              <a:buFont typeface="Wingdings"/>
              <a:buChar char=""/>
              <a:tabLst>
                <a:tab pos="354965" algn="l"/>
              </a:tabLst>
            </a:pPr>
            <a:r>
              <a:rPr dirty="0" sz="2000">
                <a:latin typeface="Arial MT"/>
                <a:cs typeface="Arial MT"/>
              </a:rPr>
              <a:t>Groupes</a:t>
            </a:r>
            <a:r>
              <a:rPr dirty="0" sz="2000" spc="-85">
                <a:latin typeface="Arial MT"/>
                <a:cs typeface="Arial MT"/>
              </a:rPr>
              <a:t> </a:t>
            </a:r>
            <a:r>
              <a:rPr dirty="0" sz="2000" spc="-10">
                <a:latin typeface="Arial MT"/>
                <a:cs typeface="Arial MT"/>
              </a:rPr>
              <a:t>d’écoliers</a:t>
            </a:r>
            <a:endParaRPr sz="20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spcBef>
                <a:spcPts val="600"/>
              </a:spcBef>
              <a:buSzPct val="90000"/>
              <a:buFont typeface="Wingdings"/>
              <a:buChar char=""/>
              <a:tabLst>
                <a:tab pos="354965" algn="l"/>
              </a:tabLst>
            </a:pPr>
            <a:r>
              <a:rPr dirty="0" sz="2000" spc="-10">
                <a:latin typeface="Arial MT"/>
                <a:cs typeface="Arial MT"/>
              </a:rPr>
              <a:t>Étudiants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1493519" y="3898391"/>
            <a:ext cx="289560" cy="775335"/>
          </a:xfrm>
          <a:custGeom>
            <a:avLst/>
            <a:gdLst/>
            <a:ahLst/>
            <a:cxnLst/>
            <a:rect l="l" t="t" r="r" b="b"/>
            <a:pathLst>
              <a:path w="289560" h="775335">
                <a:moveTo>
                  <a:pt x="170243" y="0"/>
                </a:moveTo>
                <a:lnTo>
                  <a:pt x="119316" y="0"/>
                </a:lnTo>
                <a:lnTo>
                  <a:pt x="119316" y="630173"/>
                </a:lnTo>
                <a:lnTo>
                  <a:pt x="0" y="630173"/>
                </a:lnTo>
                <a:lnTo>
                  <a:pt x="144780" y="774953"/>
                </a:lnTo>
                <a:lnTo>
                  <a:pt x="289560" y="630173"/>
                </a:lnTo>
                <a:lnTo>
                  <a:pt x="170243" y="630173"/>
                </a:lnTo>
                <a:lnTo>
                  <a:pt x="170243" y="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6821977" y="227908"/>
            <a:ext cx="1235075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5.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Éducation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213600" y="12700"/>
            <a:ext cx="1930400" cy="12700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5080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r>
              <a:rPr dirty="0" sz="800" spc="-10" b="1" i="1">
                <a:latin typeface="Arial"/>
                <a:cs typeface="Arial"/>
              </a:rPr>
              <a:t>Moderador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dirty="0" sz="800" spc="-10" i="1">
                <a:latin typeface="Arial"/>
                <a:cs typeface="Arial"/>
              </a:rPr>
              <a:t>2024-04-</a:t>
            </a:r>
            <a:r>
              <a:rPr dirty="0" sz="800" i="1">
                <a:latin typeface="Arial"/>
                <a:cs typeface="Arial"/>
              </a:rPr>
              <a:t>26</a:t>
            </a:r>
            <a:r>
              <a:rPr dirty="0" sz="800" spc="35" i="1">
                <a:latin typeface="Arial"/>
                <a:cs typeface="Arial"/>
              </a:rPr>
              <a:t> </a:t>
            </a:r>
            <a:r>
              <a:rPr dirty="0" sz="800" spc="-10" i="1">
                <a:latin typeface="Arial"/>
                <a:cs typeface="Arial"/>
              </a:rPr>
              <a:t>10:58:02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dirty="0" sz="1000" spc="-10">
                <a:latin typeface="Arial MT"/>
                <a:cs typeface="Arial MT"/>
              </a:rPr>
              <a:t>-------------------------------------------</a:t>
            </a:r>
            <a:r>
              <a:rPr dirty="0" sz="1000" spc="-50">
                <a:latin typeface="Arial MT"/>
                <a:cs typeface="Arial MT"/>
              </a:rPr>
              <a:t>-</a:t>
            </a:r>
            <a:endParaRPr sz="1000">
              <a:latin typeface="Arial MT"/>
              <a:cs typeface="Arial MT"/>
            </a:endParaRPr>
          </a:p>
          <a:p>
            <a:pPr marL="25400" marR="17780">
              <a:lnSpc>
                <a:spcPct val="100000"/>
              </a:lnSpc>
            </a:pPr>
            <a:r>
              <a:rPr dirty="0" sz="1000">
                <a:latin typeface="Arial MT"/>
                <a:cs typeface="Arial MT"/>
              </a:rPr>
              <a:t>Le Mémorial Démocratique </a:t>
            </a:r>
            <a:r>
              <a:rPr dirty="0" sz="1000" spc="-25">
                <a:latin typeface="Arial MT"/>
                <a:cs typeface="Arial MT"/>
              </a:rPr>
              <a:t>est </a:t>
            </a:r>
            <a:r>
              <a:rPr dirty="0" sz="1000">
                <a:latin typeface="Arial MT"/>
                <a:cs typeface="Arial MT"/>
              </a:rPr>
              <a:t>une institution qui dépend </a:t>
            </a:r>
            <a:r>
              <a:rPr dirty="0" sz="1000" spc="-25">
                <a:latin typeface="Arial MT"/>
                <a:cs typeface="Arial MT"/>
              </a:rPr>
              <a:t>du </a:t>
            </a:r>
            <a:r>
              <a:rPr dirty="0" sz="1000">
                <a:latin typeface="Arial MT"/>
                <a:cs typeface="Arial MT"/>
              </a:rPr>
              <a:t>Gouvernement de la </a:t>
            </a:r>
            <a:r>
              <a:rPr dirty="0" sz="1000" spc="-10">
                <a:latin typeface="Arial MT"/>
                <a:cs typeface="Arial MT"/>
              </a:rPr>
              <a:t>Generalitat </a:t>
            </a:r>
            <a:r>
              <a:rPr dirty="0" sz="1000">
                <a:latin typeface="Arial MT"/>
                <a:cs typeface="Arial MT"/>
              </a:rPr>
              <a:t>de Catalogne et qui </a:t>
            </a:r>
            <a:r>
              <a:rPr dirty="0" sz="1000" spc="-25">
                <a:latin typeface="Arial MT"/>
                <a:cs typeface="Arial MT"/>
              </a:rPr>
              <a:t>est </a:t>
            </a:r>
            <a:r>
              <a:rPr dirty="0" sz="1000">
                <a:latin typeface="Arial MT"/>
                <a:cs typeface="Arial MT"/>
              </a:rPr>
              <a:t>responsable des politiques </a:t>
            </a:r>
            <a:r>
              <a:rPr dirty="0" sz="1000" spc="-25">
                <a:latin typeface="Arial MT"/>
                <a:cs typeface="Arial MT"/>
              </a:rPr>
              <a:t>de </a:t>
            </a:r>
            <a:r>
              <a:rPr dirty="0" sz="1000">
                <a:latin typeface="Arial MT"/>
                <a:cs typeface="Arial MT"/>
              </a:rPr>
              <a:t>mémoire publique. Le </a:t>
            </a:r>
            <a:r>
              <a:rPr dirty="0" sz="1000" spc="-10">
                <a:latin typeface="Arial MT"/>
                <a:cs typeface="Arial MT"/>
              </a:rPr>
              <a:t>Mémorial </a:t>
            </a:r>
            <a:r>
              <a:rPr dirty="0" sz="1000">
                <a:latin typeface="Arial MT"/>
                <a:cs typeface="Arial MT"/>
              </a:rPr>
              <a:t>est issu de la Loi qui porte </a:t>
            </a:r>
            <a:r>
              <a:rPr dirty="0" sz="1000" spc="-25">
                <a:latin typeface="Arial MT"/>
                <a:cs typeface="Arial MT"/>
              </a:rPr>
              <a:t>le </a:t>
            </a:r>
            <a:r>
              <a:rPr dirty="0" sz="1000">
                <a:latin typeface="Arial MT"/>
                <a:cs typeface="Arial MT"/>
              </a:rPr>
              <a:t>même nom en </a:t>
            </a:r>
            <a:r>
              <a:rPr dirty="0" sz="1000" spc="-10">
                <a:latin typeface="Arial MT"/>
                <a:cs typeface="Arial MT"/>
              </a:rPr>
              <a:t>2007.</a:t>
            </a:r>
            <a:endParaRPr sz="1000">
              <a:latin typeface="Arial MT"/>
              <a:cs typeface="Arial MT"/>
            </a:endParaRPr>
          </a:p>
        </p:txBody>
      </p:sp>
    </p:spTree>
  </p:cSld>
  <p:clrMapOvr>
    <a:masterClrMapping/>
  </p:clrMapOvr>
  <p:transition spd="med">
    <p:fade thruBlk="0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5449" y="1084178"/>
            <a:ext cx="1532255" cy="3302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5.</a:t>
            </a:r>
            <a:r>
              <a:rPr dirty="0" spc="-30"/>
              <a:t> </a:t>
            </a:r>
            <a:r>
              <a:rPr dirty="0" spc="-10"/>
              <a:t>Éducation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0" y="2375154"/>
            <a:ext cx="4459223" cy="3360419"/>
          </a:xfrm>
          <a:prstGeom prst="rect">
            <a:avLst/>
          </a:prstGeom>
        </p:spPr>
      </p:pic>
      <p:sp>
        <p:nvSpPr>
          <p:cNvPr id="4" name="object 4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Le</a:t>
            </a:r>
            <a:r>
              <a:rPr dirty="0" spc="-45"/>
              <a:t> </a:t>
            </a:r>
            <a:r>
              <a:rPr dirty="0"/>
              <a:t>projet</a:t>
            </a:r>
            <a:r>
              <a:rPr dirty="0" spc="-50"/>
              <a:t> </a:t>
            </a:r>
            <a:r>
              <a:rPr dirty="0"/>
              <a:t>éducatif</a:t>
            </a:r>
            <a:r>
              <a:rPr dirty="0" spc="-45"/>
              <a:t> </a:t>
            </a:r>
            <a:r>
              <a:rPr dirty="0"/>
              <a:t>du</a:t>
            </a:r>
            <a:r>
              <a:rPr dirty="0" spc="-40"/>
              <a:t> </a:t>
            </a:r>
            <a:r>
              <a:rPr dirty="0" spc="-20"/>
              <a:t>MUME</a:t>
            </a:r>
          </a:p>
          <a:p>
            <a:pPr>
              <a:lnSpc>
                <a:spcPct val="100000"/>
              </a:lnSpc>
              <a:spcBef>
                <a:spcPts val="100"/>
              </a:spcBef>
            </a:pPr>
          </a:p>
          <a:p>
            <a:pPr marL="12700">
              <a:lnSpc>
                <a:spcPct val="100000"/>
              </a:lnSpc>
            </a:pPr>
            <a:r>
              <a:rPr dirty="0" b="0">
                <a:latin typeface="Arial MT"/>
                <a:cs typeface="Arial MT"/>
              </a:rPr>
              <a:t>Les</a:t>
            </a:r>
            <a:r>
              <a:rPr dirty="0" spc="-65" b="0">
                <a:latin typeface="Arial MT"/>
                <a:cs typeface="Arial MT"/>
              </a:rPr>
              <a:t> </a:t>
            </a:r>
            <a:r>
              <a:rPr dirty="0" b="0">
                <a:latin typeface="Arial MT"/>
                <a:cs typeface="Arial MT"/>
              </a:rPr>
              <a:t>itinéraires</a:t>
            </a:r>
            <a:r>
              <a:rPr dirty="0" spc="-50" b="0">
                <a:latin typeface="Arial MT"/>
                <a:cs typeface="Arial MT"/>
              </a:rPr>
              <a:t> </a:t>
            </a:r>
            <a:r>
              <a:rPr dirty="0" b="0">
                <a:latin typeface="Arial MT"/>
                <a:cs typeface="Arial MT"/>
              </a:rPr>
              <a:t>de</a:t>
            </a:r>
            <a:r>
              <a:rPr dirty="0" spc="-70" b="0">
                <a:latin typeface="Arial MT"/>
                <a:cs typeface="Arial MT"/>
              </a:rPr>
              <a:t> </a:t>
            </a:r>
            <a:r>
              <a:rPr dirty="0" spc="-10" b="0">
                <a:latin typeface="Arial MT"/>
                <a:cs typeface="Arial MT"/>
              </a:rPr>
              <a:t>l’Exil</a:t>
            </a:r>
          </a:p>
          <a:p>
            <a:pPr>
              <a:lnSpc>
                <a:spcPct val="100000"/>
              </a:lnSpc>
              <a:spcBef>
                <a:spcPts val="1300"/>
              </a:spcBef>
            </a:pPr>
          </a:p>
          <a:p>
            <a:pPr marL="354965" indent="-342265">
              <a:lnSpc>
                <a:spcPct val="100000"/>
              </a:lnSpc>
              <a:buFont typeface="Wingdings"/>
              <a:buChar char=""/>
              <a:tabLst>
                <a:tab pos="354965" algn="l"/>
              </a:tabLst>
            </a:pPr>
            <a:r>
              <a:rPr dirty="0" b="0">
                <a:solidFill>
                  <a:srgbClr val="000000"/>
                </a:solidFill>
                <a:latin typeface="Arial MT"/>
                <a:cs typeface="Arial MT"/>
              </a:rPr>
              <a:t>Les</a:t>
            </a:r>
            <a:r>
              <a:rPr dirty="0" spc="-50" b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dirty="0" b="0">
                <a:solidFill>
                  <a:srgbClr val="000000"/>
                </a:solidFill>
                <a:latin typeface="Arial MT"/>
                <a:cs typeface="Arial MT"/>
              </a:rPr>
              <a:t>chemins</a:t>
            </a:r>
            <a:r>
              <a:rPr dirty="0" spc="-35" b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dirty="0" b="0">
                <a:solidFill>
                  <a:srgbClr val="000000"/>
                </a:solidFill>
                <a:latin typeface="Arial MT"/>
                <a:cs typeface="Arial MT"/>
              </a:rPr>
              <a:t>de</a:t>
            </a:r>
            <a:r>
              <a:rPr dirty="0" spc="-55" b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dirty="0" b="0">
                <a:solidFill>
                  <a:srgbClr val="000000"/>
                </a:solidFill>
                <a:latin typeface="Arial MT"/>
                <a:cs typeface="Arial MT"/>
              </a:rPr>
              <a:t>l’exil</a:t>
            </a:r>
            <a:r>
              <a:rPr dirty="0" spc="-25" b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dirty="0" b="0">
                <a:solidFill>
                  <a:srgbClr val="000000"/>
                </a:solidFill>
                <a:latin typeface="Arial MT"/>
                <a:cs typeface="Arial MT"/>
              </a:rPr>
              <a:t>et</a:t>
            </a:r>
            <a:r>
              <a:rPr dirty="0" spc="-50" b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dirty="0" b="0">
                <a:solidFill>
                  <a:srgbClr val="000000"/>
                </a:solidFill>
                <a:latin typeface="Arial MT"/>
                <a:cs typeface="Arial MT"/>
              </a:rPr>
              <a:t>la</a:t>
            </a:r>
            <a:r>
              <a:rPr dirty="0" spc="-45" b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dirty="0" spc="-10" b="0">
                <a:solidFill>
                  <a:srgbClr val="000000"/>
                </a:solidFill>
                <a:latin typeface="Arial MT"/>
                <a:cs typeface="Arial MT"/>
              </a:rPr>
              <a:t>frontière</a:t>
            </a:r>
          </a:p>
          <a:p>
            <a:pPr marL="355600" marR="5080" indent="-343535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355600" algn="l"/>
              </a:tabLst>
            </a:pPr>
            <a:r>
              <a:rPr dirty="0" b="0">
                <a:solidFill>
                  <a:srgbClr val="000000"/>
                </a:solidFill>
                <a:latin typeface="Arial MT"/>
                <a:cs typeface="Arial MT"/>
              </a:rPr>
              <a:t>Le Camp</a:t>
            </a:r>
            <a:r>
              <a:rPr dirty="0" spc="10" b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dirty="0" spc="-20" b="0">
                <a:solidFill>
                  <a:srgbClr val="000000"/>
                </a:solidFill>
                <a:latin typeface="Arial MT"/>
                <a:cs typeface="Arial MT"/>
              </a:rPr>
              <a:t>d’Argelès-</a:t>
            </a:r>
            <a:r>
              <a:rPr dirty="0" spc="-10" b="0">
                <a:solidFill>
                  <a:srgbClr val="000000"/>
                </a:solidFill>
                <a:latin typeface="Arial MT"/>
                <a:cs typeface="Arial MT"/>
              </a:rPr>
              <a:t>sur-</a:t>
            </a:r>
            <a:r>
              <a:rPr dirty="0" b="0">
                <a:solidFill>
                  <a:srgbClr val="000000"/>
                </a:solidFill>
                <a:latin typeface="Arial MT"/>
                <a:cs typeface="Arial MT"/>
              </a:rPr>
              <a:t>mer. La</a:t>
            </a:r>
            <a:r>
              <a:rPr dirty="0" spc="5" b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dirty="0" spc="-25" b="0">
                <a:solidFill>
                  <a:srgbClr val="000000"/>
                </a:solidFill>
                <a:latin typeface="Arial MT"/>
                <a:cs typeface="Arial MT"/>
              </a:rPr>
              <a:t>vie </a:t>
            </a:r>
            <a:r>
              <a:rPr dirty="0" b="0">
                <a:solidFill>
                  <a:srgbClr val="000000"/>
                </a:solidFill>
                <a:latin typeface="Arial MT"/>
                <a:cs typeface="Arial MT"/>
              </a:rPr>
              <a:t>quotidienne</a:t>
            </a:r>
            <a:r>
              <a:rPr dirty="0" spc="-75" b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dirty="0" b="0">
                <a:solidFill>
                  <a:srgbClr val="000000"/>
                </a:solidFill>
                <a:latin typeface="Arial MT"/>
                <a:cs typeface="Arial MT"/>
              </a:rPr>
              <a:t>de</a:t>
            </a:r>
            <a:r>
              <a:rPr dirty="0" spc="-90" b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dirty="0" spc="-10" b="0">
                <a:solidFill>
                  <a:srgbClr val="000000"/>
                </a:solidFill>
                <a:latin typeface="Arial MT"/>
                <a:cs typeface="Arial MT"/>
              </a:rPr>
              <a:t>l’internement</a:t>
            </a:r>
          </a:p>
          <a:p>
            <a:pPr marL="354965" indent="-342265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354965" algn="l"/>
              </a:tabLst>
            </a:pPr>
            <a:r>
              <a:rPr dirty="0" b="0">
                <a:solidFill>
                  <a:srgbClr val="000000"/>
                </a:solidFill>
                <a:latin typeface="Arial MT"/>
                <a:cs typeface="Arial MT"/>
              </a:rPr>
              <a:t>Collioure</a:t>
            </a:r>
            <a:r>
              <a:rPr dirty="0" spc="-55" b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dirty="0" b="0">
                <a:solidFill>
                  <a:srgbClr val="000000"/>
                </a:solidFill>
                <a:latin typeface="Arial MT"/>
                <a:cs typeface="Arial MT"/>
              </a:rPr>
              <a:t>et</a:t>
            </a:r>
            <a:r>
              <a:rPr dirty="0" spc="-80" b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dirty="0" b="0">
                <a:solidFill>
                  <a:srgbClr val="000000"/>
                </a:solidFill>
                <a:latin typeface="Arial MT"/>
                <a:cs typeface="Arial MT"/>
              </a:rPr>
              <a:t>Antonio</a:t>
            </a:r>
            <a:r>
              <a:rPr dirty="0" spc="-60" b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dirty="0" spc="-10" b="0">
                <a:solidFill>
                  <a:srgbClr val="000000"/>
                </a:solidFill>
                <a:latin typeface="Arial MT"/>
                <a:cs typeface="Arial MT"/>
              </a:rPr>
              <a:t>Machado</a:t>
            </a:r>
          </a:p>
          <a:p>
            <a:pPr algn="just" marL="355600" marR="415290" indent="-34290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355600" algn="l"/>
              </a:tabLst>
            </a:pPr>
            <a:r>
              <a:rPr dirty="0" b="0">
                <a:solidFill>
                  <a:srgbClr val="000000"/>
                </a:solidFill>
                <a:latin typeface="Arial MT"/>
                <a:cs typeface="Arial MT"/>
              </a:rPr>
              <a:t>Portbou</a:t>
            </a:r>
            <a:r>
              <a:rPr dirty="0" spc="-75" b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dirty="0" b="0">
                <a:solidFill>
                  <a:srgbClr val="000000"/>
                </a:solidFill>
                <a:latin typeface="Arial MT"/>
                <a:cs typeface="Arial MT"/>
              </a:rPr>
              <a:t>et</a:t>
            </a:r>
            <a:r>
              <a:rPr dirty="0" spc="-75" b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dirty="0" b="0">
                <a:solidFill>
                  <a:srgbClr val="000000"/>
                </a:solidFill>
                <a:latin typeface="Arial MT"/>
                <a:cs typeface="Arial MT"/>
              </a:rPr>
              <a:t>Walter</a:t>
            </a:r>
            <a:r>
              <a:rPr dirty="0" spc="-65" b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dirty="0" b="0">
                <a:solidFill>
                  <a:srgbClr val="000000"/>
                </a:solidFill>
                <a:latin typeface="Arial MT"/>
                <a:cs typeface="Arial MT"/>
              </a:rPr>
              <a:t>Benjamin.</a:t>
            </a:r>
            <a:r>
              <a:rPr dirty="0" spc="-50" b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dirty="0" spc="-25" b="0">
                <a:solidFill>
                  <a:srgbClr val="000000"/>
                </a:solidFill>
                <a:latin typeface="Arial MT"/>
                <a:cs typeface="Arial MT"/>
              </a:rPr>
              <a:t>La </a:t>
            </a:r>
            <a:r>
              <a:rPr dirty="0" b="0">
                <a:solidFill>
                  <a:srgbClr val="000000"/>
                </a:solidFill>
                <a:latin typeface="Arial MT"/>
                <a:cs typeface="Arial MT"/>
              </a:rPr>
              <a:t>Retraite</a:t>
            </a:r>
            <a:r>
              <a:rPr dirty="0" spc="-65" b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dirty="0" b="0">
                <a:solidFill>
                  <a:srgbClr val="000000"/>
                </a:solidFill>
                <a:latin typeface="Arial MT"/>
                <a:cs typeface="Arial MT"/>
              </a:rPr>
              <a:t>et</a:t>
            </a:r>
            <a:r>
              <a:rPr dirty="0" spc="-60" b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dirty="0" b="0">
                <a:solidFill>
                  <a:srgbClr val="000000"/>
                </a:solidFill>
                <a:latin typeface="Arial MT"/>
                <a:cs typeface="Arial MT"/>
              </a:rPr>
              <a:t>la</a:t>
            </a:r>
            <a:r>
              <a:rPr dirty="0" spc="-50" b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dirty="0" b="0">
                <a:solidFill>
                  <a:srgbClr val="000000"/>
                </a:solidFill>
                <a:latin typeface="Arial MT"/>
                <a:cs typeface="Arial MT"/>
              </a:rPr>
              <a:t>Deuxième</a:t>
            </a:r>
            <a:r>
              <a:rPr dirty="0" spc="-35" b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dirty="0" spc="-10" b="0">
                <a:solidFill>
                  <a:srgbClr val="000000"/>
                </a:solidFill>
                <a:latin typeface="Arial MT"/>
                <a:cs typeface="Arial MT"/>
              </a:rPr>
              <a:t>Guerre Mondiale</a:t>
            </a:r>
          </a:p>
          <a:p>
            <a:pPr algn="just" marL="355600" marR="541020" indent="-34290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355600" algn="l"/>
              </a:tabLst>
            </a:pPr>
            <a:r>
              <a:rPr dirty="0" b="0">
                <a:solidFill>
                  <a:srgbClr val="000000"/>
                </a:solidFill>
                <a:latin typeface="Arial MT"/>
                <a:cs typeface="Arial MT"/>
              </a:rPr>
              <a:t>Pau</a:t>
            </a:r>
            <a:r>
              <a:rPr dirty="0" spc="-60" b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dirty="0" b="0">
                <a:solidFill>
                  <a:srgbClr val="000000"/>
                </a:solidFill>
                <a:latin typeface="Arial MT"/>
                <a:cs typeface="Arial MT"/>
              </a:rPr>
              <a:t>Casals</a:t>
            </a:r>
            <a:r>
              <a:rPr dirty="0" spc="-40" b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dirty="0" b="0">
                <a:solidFill>
                  <a:srgbClr val="000000"/>
                </a:solidFill>
                <a:latin typeface="Arial MT"/>
                <a:cs typeface="Arial MT"/>
              </a:rPr>
              <a:t>et</a:t>
            </a:r>
            <a:r>
              <a:rPr dirty="0" spc="-65" b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dirty="0" b="0">
                <a:solidFill>
                  <a:srgbClr val="000000"/>
                </a:solidFill>
                <a:latin typeface="Arial MT"/>
                <a:cs typeface="Arial MT"/>
              </a:rPr>
              <a:t>Pompeu</a:t>
            </a:r>
            <a:r>
              <a:rPr dirty="0" spc="-55" b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dirty="0" spc="-10" b="0">
                <a:solidFill>
                  <a:srgbClr val="000000"/>
                </a:solidFill>
                <a:latin typeface="Arial MT"/>
                <a:cs typeface="Arial MT"/>
              </a:rPr>
              <a:t>Fabra: </a:t>
            </a:r>
            <a:r>
              <a:rPr dirty="0" b="0">
                <a:solidFill>
                  <a:srgbClr val="000000"/>
                </a:solidFill>
                <a:latin typeface="Arial MT"/>
                <a:cs typeface="Arial MT"/>
              </a:rPr>
              <a:t>deux</a:t>
            </a:r>
            <a:r>
              <a:rPr dirty="0" spc="-35" b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dirty="0" b="0">
                <a:solidFill>
                  <a:srgbClr val="000000"/>
                </a:solidFill>
                <a:latin typeface="Arial MT"/>
                <a:cs typeface="Arial MT"/>
              </a:rPr>
              <a:t>maîtres</a:t>
            </a:r>
            <a:r>
              <a:rPr dirty="0" spc="-55" b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dirty="0" b="0">
                <a:solidFill>
                  <a:srgbClr val="000000"/>
                </a:solidFill>
                <a:latin typeface="Arial MT"/>
                <a:cs typeface="Arial MT"/>
              </a:rPr>
              <a:t>à</a:t>
            </a:r>
            <a:r>
              <a:rPr dirty="0" spc="-40" b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dirty="0" spc="-10" b="0">
                <a:solidFill>
                  <a:srgbClr val="000000"/>
                </a:solidFill>
                <a:latin typeface="Arial MT"/>
                <a:cs typeface="Arial MT"/>
              </a:rPr>
              <a:t>Prades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6772488" y="259924"/>
            <a:ext cx="1235075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5.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Éducation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213600" y="12700"/>
            <a:ext cx="1930400" cy="12700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5080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r>
              <a:rPr dirty="0" sz="800" spc="-10" b="1" i="1">
                <a:latin typeface="Arial"/>
                <a:cs typeface="Arial"/>
              </a:rPr>
              <a:t>Moderador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dirty="0" sz="800" spc="-10" i="1">
                <a:latin typeface="Arial"/>
                <a:cs typeface="Arial"/>
              </a:rPr>
              <a:t>2024-04-</a:t>
            </a:r>
            <a:r>
              <a:rPr dirty="0" sz="800" i="1">
                <a:latin typeface="Arial"/>
                <a:cs typeface="Arial"/>
              </a:rPr>
              <a:t>26</a:t>
            </a:r>
            <a:r>
              <a:rPr dirty="0" sz="800" spc="35" i="1">
                <a:latin typeface="Arial"/>
                <a:cs typeface="Arial"/>
              </a:rPr>
              <a:t> </a:t>
            </a:r>
            <a:r>
              <a:rPr dirty="0" sz="800" spc="-10" i="1">
                <a:latin typeface="Arial"/>
                <a:cs typeface="Arial"/>
              </a:rPr>
              <a:t>10:58:02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dirty="0" sz="1000" spc="-10">
                <a:latin typeface="Arial MT"/>
                <a:cs typeface="Arial MT"/>
              </a:rPr>
              <a:t>-------------------------------------------</a:t>
            </a:r>
            <a:r>
              <a:rPr dirty="0" sz="1000" spc="-50">
                <a:latin typeface="Arial MT"/>
                <a:cs typeface="Arial MT"/>
              </a:rPr>
              <a:t>-</a:t>
            </a:r>
            <a:endParaRPr sz="1000">
              <a:latin typeface="Arial MT"/>
              <a:cs typeface="Arial MT"/>
            </a:endParaRPr>
          </a:p>
          <a:p>
            <a:pPr marL="25400" marR="17780">
              <a:lnSpc>
                <a:spcPct val="100000"/>
              </a:lnSpc>
            </a:pPr>
            <a:r>
              <a:rPr dirty="0" sz="1000">
                <a:latin typeface="Arial MT"/>
                <a:cs typeface="Arial MT"/>
              </a:rPr>
              <a:t>Le Mémorial Démocratique </a:t>
            </a:r>
            <a:r>
              <a:rPr dirty="0" sz="1000" spc="-25">
                <a:latin typeface="Arial MT"/>
                <a:cs typeface="Arial MT"/>
              </a:rPr>
              <a:t>est </a:t>
            </a:r>
            <a:r>
              <a:rPr dirty="0" sz="1000">
                <a:latin typeface="Arial MT"/>
                <a:cs typeface="Arial MT"/>
              </a:rPr>
              <a:t>une institution qui dépend </a:t>
            </a:r>
            <a:r>
              <a:rPr dirty="0" sz="1000" spc="-25">
                <a:latin typeface="Arial MT"/>
                <a:cs typeface="Arial MT"/>
              </a:rPr>
              <a:t>du </a:t>
            </a:r>
            <a:r>
              <a:rPr dirty="0" sz="1000">
                <a:latin typeface="Arial MT"/>
                <a:cs typeface="Arial MT"/>
              </a:rPr>
              <a:t>Gouvernement de la </a:t>
            </a:r>
            <a:r>
              <a:rPr dirty="0" sz="1000" spc="-10">
                <a:latin typeface="Arial MT"/>
                <a:cs typeface="Arial MT"/>
              </a:rPr>
              <a:t>Generalitat </a:t>
            </a:r>
            <a:r>
              <a:rPr dirty="0" sz="1000">
                <a:latin typeface="Arial MT"/>
                <a:cs typeface="Arial MT"/>
              </a:rPr>
              <a:t>de Catalogne et qui </a:t>
            </a:r>
            <a:r>
              <a:rPr dirty="0" sz="1000" spc="-25">
                <a:latin typeface="Arial MT"/>
                <a:cs typeface="Arial MT"/>
              </a:rPr>
              <a:t>est </a:t>
            </a:r>
            <a:r>
              <a:rPr dirty="0" sz="1000">
                <a:latin typeface="Arial MT"/>
                <a:cs typeface="Arial MT"/>
              </a:rPr>
              <a:t>responsable des politiques </a:t>
            </a:r>
            <a:r>
              <a:rPr dirty="0" sz="1000" spc="-25">
                <a:latin typeface="Arial MT"/>
                <a:cs typeface="Arial MT"/>
              </a:rPr>
              <a:t>de </a:t>
            </a:r>
            <a:r>
              <a:rPr dirty="0" sz="1000">
                <a:latin typeface="Arial MT"/>
                <a:cs typeface="Arial MT"/>
              </a:rPr>
              <a:t>mémoire publique. Le </a:t>
            </a:r>
            <a:r>
              <a:rPr dirty="0" sz="1000" spc="-10">
                <a:latin typeface="Arial MT"/>
                <a:cs typeface="Arial MT"/>
              </a:rPr>
              <a:t>Mémorial </a:t>
            </a:r>
            <a:r>
              <a:rPr dirty="0" sz="1000">
                <a:latin typeface="Arial MT"/>
                <a:cs typeface="Arial MT"/>
              </a:rPr>
              <a:t>est issu de la Loi qui porte </a:t>
            </a:r>
            <a:r>
              <a:rPr dirty="0" sz="1000" spc="-25">
                <a:latin typeface="Arial MT"/>
                <a:cs typeface="Arial MT"/>
              </a:rPr>
              <a:t>le </a:t>
            </a:r>
            <a:r>
              <a:rPr dirty="0" sz="1000">
                <a:latin typeface="Arial MT"/>
                <a:cs typeface="Arial MT"/>
              </a:rPr>
              <a:t>même nom en </a:t>
            </a:r>
            <a:r>
              <a:rPr dirty="0" sz="1000" spc="-10">
                <a:latin typeface="Arial MT"/>
                <a:cs typeface="Arial MT"/>
              </a:rPr>
              <a:t>2007.</a:t>
            </a:r>
            <a:endParaRPr sz="1000">
              <a:latin typeface="Arial MT"/>
              <a:cs typeface="Arial MT"/>
            </a:endParaRPr>
          </a:p>
        </p:txBody>
      </p:sp>
    </p:spTree>
  </p:cSld>
  <p:clrMapOvr>
    <a:masterClrMapping/>
  </p:clrMapOvr>
  <p:transition spd="med">
    <p:fade thruBlk="0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5449" y="1084178"/>
            <a:ext cx="1532255" cy="3302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5.</a:t>
            </a:r>
            <a:r>
              <a:rPr dirty="0" spc="-30"/>
              <a:t> </a:t>
            </a:r>
            <a:r>
              <a:rPr dirty="0" spc="-10"/>
              <a:t>Éducation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4288" y="1503426"/>
            <a:ext cx="7309091" cy="4541519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739124" y="6136427"/>
            <a:ext cx="2677795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>
                <a:latin typeface="Arial MT"/>
                <a:cs typeface="Arial MT"/>
              </a:rPr>
              <a:t>Visite</a:t>
            </a:r>
            <a:r>
              <a:rPr dirty="0" sz="2000" spc="-6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guidée</a:t>
            </a:r>
            <a:r>
              <a:rPr dirty="0" sz="2000" spc="-4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au</a:t>
            </a:r>
            <a:r>
              <a:rPr dirty="0" sz="2000" spc="-55">
                <a:latin typeface="Arial MT"/>
                <a:cs typeface="Arial MT"/>
              </a:rPr>
              <a:t> </a:t>
            </a:r>
            <a:r>
              <a:rPr dirty="0" sz="2000" spc="-20">
                <a:latin typeface="Arial MT"/>
                <a:cs typeface="Arial MT"/>
              </a:rPr>
              <a:t>MUME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781366" y="237059"/>
            <a:ext cx="1235075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5.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Éducation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213600" y="12700"/>
            <a:ext cx="1930400" cy="12700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5080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r>
              <a:rPr dirty="0" sz="800" spc="-10" b="1" i="1">
                <a:latin typeface="Arial"/>
                <a:cs typeface="Arial"/>
              </a:rPr>
              <a:t>Moderador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dirty="0" sz="800" spc="-10" i="1">
                <a:latin typeface="Arial"/>
                <a:cs typeface="Arial"/>
              </a:rPr>
              <a:t>2024-04-</a:t>
            </a:r>
            <a:r>
              <a:rPr dirty="0" sz="800" i="1">
                <a:latin typeface="Arial"/>
                <a:cs typeface="Arial"/>
              </a:rPr>
              <a:t>26</a:t>
            </a:r>
            <a:r>
              <a:rPr dirty="0" sz="800" spc="35" i="1">
                <a:latin typeface="Arial"/>
                <a:cs typeface="Arial"/>
              </a:rPr>
              <a:t> </a:t>
            </a:r>
            <a:r>
              <a:rPr dirty="0" sz="800" spc="-10" i="1">
                <a:latin typeface="Arial"/>
                <a:cs typeface="Arial"/>
              </a:rPr>
              <a:t>10:58:02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dirty="0" sz="1000" spc="-10">
                <a:latin typeface="Arial MT"/>
                <a:cs typeface="Arial MT"/>
              </a:rPr>
              <a:t>-------------------------------------------</a:t>
            </a:r>
            <a:r>
              <a:rPr dirty="0" sz="1000" spc="-50">
                <a:latin typeface="Arial MT"/>
                <a:cs typeface="Arial MT"/>
              </a:rPr>
              <a:t>-</a:t>
            </a:r>
            <a:endParaRPr sz="1000">
              <a:latin typeface="Arial MT"/>
              <a:cs typeface="Arial MT"/>
            </a:endParaRPr>
          </a:p>
          <a:p>
            <a:pPr marL="25400" marR="17780">
              <a:lnSpc>
                <a:spcPct val="100000"/>
              </a:lnSpc>
            </a:pPr>
            <a:r>
              <a:rPr dirty="0" sz="1000">
                <a:latin typeface="Arial MT"/>
                <a:cs typeface="Arial MT"/>
              </a:rPr>
              <a:t>Le Mémorial Démocratique </a:t>
            </a:r>
            <a:r>
              <a:rPr dirty="0" sz="1000" spc="-25">
                <a:latin typeface="Arial MT"/>
                <a:cs typeface="Arial MT"/>
              </a:rPr>
              <a:t>est </a:t>
            </a:r>
            <a:r>
              <a:rPr dirty="0" sz="1000">
                <a:latin typeface="Arial MT"/>
                <a:cs typeface="Arial MT"/>
              </a:rPr>
              <a:t>une institution qui dépend </a:t>
            </a:r>
            <a:r>
              <a:rPr dirty="0" sz="1000" spc="-25">
                <a:latin typeface="Arial MT"/>
                <a:cs typeface="Arial MT"/>
              </a:rPr>
              <a:t>du </a:t>
            </a:r>
            <a:r>
              <a:rPr dirty="0" sz="1000">
                <a:latin typeface="Arial MT"/>
                <a:cs typeface="Arial MT"/>
              </a:rPr>
              <a:t>Gouvernement de la </a:t>
            </a:r>
            <a:r>
              <a:rPr dirty="0" sz="1000" spc="-10">
                <a:latin typeface="Arial MT"/>
                <a:cs typeface="Arial MT"/>
              </a:rPr>
              <a:t>Generalitat </a:t>
            </a:r>
            <a:r>
              <a:rPr dirty="0" sz="1000">
                <a:latin typeface="Arial MT"/>
                <a:cs typeface="Arial MT"/>
              </a:rPr>
              <a:t>de Catalogne et qui </a:t>
            </a:r>
            <a:r>
              <a:rPr dirty="0" sz="1000" spc="-25">
                <a:latin typeface="Arial MT"/>
                <a:cs typeface="Arial MT"/>
              </a:rPr>
              <a:t>est </a:t>
            </a:r>
            <a:r>
              <a:rPr dirty="0" sz="1000">
                <a:latin typeface="Arial MT"/>
                <a:cs typeface="Arial MT"/>
              </a:rPr>
              <a:t>responsable des politiques </a:t>
            </a:r>
            <a:r>
              <a:rPr dirty="0" sz="1000" spc="-25">
                <a:latin typeface="Arial MT"/>
                <a:cs typeface="Arial MT"/>
              </a:rPr>
              <a:t>de </a:t>
            </a:r>
            <a:r>
              <a:rPr dirty="0" sz="1000">
                <a:latin typeface="Arial MT"/>
                <a:cs typeface="Arial MT"/>
              </a:rPr>
              <a:t>mémoire publique. Le </a:t>
            </a:r>
            <a:r>
              <a:rPr dirty="0" sz="1000" spc="-10">
                <a:latin typeface="Arial MT"/>
                <a:cs typeface="Arial MT"/>
              </a:rPr>
              <a:t>Mémorial </a:t>
            </a:r>
            <a:r>
              <a:rPr dirty="0" sz="1000">
                <a:latin typeface="Arial MT"/>
                <a:cs typeface="Arial MT"/>
              </a:rPr>
              <a:t>est issu de la Loi qui porte </a:t>
            </a:r>
            <a:r>
              <a:rPr dirty="0" sz="1000" spc="-25">
                <a:latin typeface="Arial MT"/>
                <a:cs typeface="Arial MT"/>
              </a:rPr>
              <a:t>le </a:t>
            </a:r>
            <a:r>
              <a:rPr dirty="0" sz="1000">
                <a:latin typeface="Arial MT"/>
                <a:cs typeface="Arial MT"/>
              </a:rPr>
              <a:t>même nom en </a:t>
            </a:r>
            <a:r>
              <a:rPr dirty="0" sz="1000" spc="-10">
                <a:latin typeface="Arial MT"/>
                <a:cs typeface="Arial MT"/>
              </a:rPr>
              <a:t>2007.</a:t>
            </a:r>
            <a:endParaRPr sz="1000">
              <a:latin typeface="Arial MT"/>
              <a:cs typeface="Arial MT"/>
            </a:endParaRPr>
          </a:p>
        </p:txBody>
      </p:sp>
    </p:spTree>
  </p:cSld>
  <p:clrMapOvr>
    <a:masterClrMapping/>
  </p:clrMapOvr>
  <p:transition spd="med">
    <p:fade thruBlk="0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083729" y="1941446"/>
            <a:ext cx="4807585" cy="4551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Arial"/>
                <a:cs typeface="Arial"/>
              </a:rPr>
              <a:t>Article</a:t>
            </a:r>
            <a:r>
              <a:rPr dirty="0" sz="1800" spc="-40" b="1">
                <a:latin typeface="Arial"/>
                <a:cs typeface="Arial"/>
              </a:rPr>
              <a:t> </a:t>
            </a:r>
            <a:r>
              <a:rPr dirty="0" sz="1800" spc="-50" b="1"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50000"/>
              </a:lnSpc>
              <a:spcBef>
                <a:spcPts val="720"/>
              </a:spcBef>
            </a:pPr>
            <a:r>
              <a:rPr dirty="0" sz="1300" i="1">
                <a:latin typeface="Arial"/>
                <a:cs typeface="Arial"/>
              </a:rPr>
              <a:t>Le</a:t>
            </a:r>
            <a:r>
              <a:rPr dirty="0" sz="1300" spc="-35" i="1">
                <a:latin typeface="Arial"/>
                <a:cs typeface="Arial"/>
              </a:rPr>
              <a:t> </a:t>
            </a:r>
            <a:r>
              <a:rPr dirty="0" sz="1300" i="1">
                <a:latin typeface="Arial"/>
                <a:cs typeface="Arial"/>
              </a:rPr>
              <a:t>Memorial</a:t>
            </a:r>
            <a:r>
              <a:rPr dirty="0" sz="1300" spc="-15" i="1">
                <a:latin typeface="Arial"/>
                <a:cs typeface="Arial"/>
              </a:rPr>
              <a:t> </a:t>
            </a:r>
            <a:r>
              <a:rPr dirty="0" sz="1300" i="1">
                <a:latin typeface="Arial"/>
                <a:cs typeface="Arial"/>
              </a:rPr>
              <a:t>Democràtic</a:t>
            </a:r>
            <a:r>
              <a:rPr dirty="0" sz="1300" spc="-25" i="1">
                <a:latin typeface="Arial"/>
                <a:cs typeface="Arial"/>
              </a:rPr>
              <a:t> </a:t>
            </a:r>
            <a:r>
              <a:rPr dirty="0" sz="1300" i="1">
                <a:latin typeface="Arial"/>
                <a:cs typeface="Arial"/>
              </a:rPr>
              <a:t>vise</a:t>
            </a:r>
            <a:r>
              <a:rPr dirty="0" sz="1300" spc="-45" i="1">
                <a:latin typeface="Arial"/>
                <a:cs typeface="Arial"/>
              </a:rPr>
              <a:t> </a:t>
            </a:r>
            <a:r>
              <a:rPr dirty="0" sz="1300" i="1">
                <a:latin typeface="Arial"/>
                <a:cs typeface="Arial"/>
              </a:rPr>
              <a:t>à</a:t>
            </a:r>
            <a:r>
              <a:rPr dirty="0" sz="1300" spc="-25" i="1">
                <a:latin typeface="Arial"/>
                <a:cs typeface="Arial"/>
              </a:rPr>
              <a:t> </a:t>
            </a:r>
            <a:r>
              <a:rPr dirty="0" sz="1300" i="1">
                <a:latin typeface="Arial"/>
                <a:cs typeface="Arial"/>
              </a:rPr>
              <a:t>développer</a:t>
            </a:r>
            <a:r>
              <a:rPr dirty="0" sz="1300" spc="-45" i="1">
                <a:latin typeface="Arial"/>
                <a:cs typeface="Arial"/>
              </a:rPr>
              <a:t> </a:t>
            </a:r>
            <a:r>
              <a:rPr dirty="0" sz="1300" i="1">
                <a:latin typeface="Arial"/>
                <a:cs typeface="Arial"/>
              </a:rPr>
              <a:t>les</a:t>
            </a:r>
            <a:r>
              <a:rPr dirty="0" sz="1300" spc="-30" i="1">
                <a:latin typeface="Arial"/>
                <a:cs typeface="Arial"/>
              </a:rPr>
              <a:t> </a:t>
            </a:r>
            <a:r>
              <a:rPr dirty="0" sz="1300" spc="-10" i="1">
                <a:latin typeface="Arial"/>
                <a:cs typeface="Arial"/>
              </a:rPr>
              <a:t>politiques </a:t>
            </a:r>
            <a:r>
              <a:rPr dirty="0" sz="1300" i="1">
                <a:latin typeface="Arial"/>
                <a:cs typeface="Arial"/>
              </a:rPr>
              <a:t>publiques</a:t>
            </a:r>
            <a:r>
              <a:rPr dirty="0" sz="1300" spc="-40" i="1">
                <a:latin typeface="Arial"/>
                <a:cs typeface="Arial"/>
              </a:rPr>
              <a:t> </a:t>
            </a:r>
            <a:r>
              <a:rPr dirty="0" sz="1300" i="1">
                <a:latin typeface="Arial"/>
                <a:cs typeface="Arial"/>
              </a:rPr>
              <a:t>du</a:t>
            </a:r>
            <a:r>
              <a:rPr dirty="0" sz="1300" spc="-30" i="1">
                <a:latin typeface="Arial"/>
                <a:cs typeface="Arial"/>
              </a:rPr>
              <a:t> </a:t>
            </a:r>
            <a:r>
              <a:rPr dirty="0" sz="1300" spc="-10" i="1">
                <a:latin typeface="Arial"/>
                <a:cs typeface="Arial"/>
              </a:rPr>
              <a:t>Gouvernement</a:t>
            </a:r>
            <a:r>
              <a:rPr dirty="0" sz="1300" spc="-25" i="1">
                <a:latin typeface="Arial"/>
                <a:cs typeface="Arial"/>
              </a:rPr>
              <a:t> </a:t>
            </a:r>
            <a:r>
              <a:rPr dirty="0" sz="1300" i="1">
                <a:latin typeface="Arial"/>
                <a:cs typeface="Arial"/>
              </a:rPr>
              <a:t>de</a:t>
            </a:r>
            <a:r>
              <a:rPr dirty="0" sz="1300" spc="-35" i="1">
                <a:latin typeface="Arial"/>
                <a:cs typeface="Arial"/>
              </a:rPr>
              <a:t> </a:t>
            </a:r>
            <a:r>
              <a:rPr dirty="0" sz="1300" i="1">
                <a:latin typeface="Arial"/>
                <a:cs typeface="Arial"/>
              </a:rPr>
              <a:t>la</a:t>
            </a:r>
            <a:r>
              <a:rPr dirty="0" sz="1300" spc="-30" i="1">
                <a:latin typeface="Arial"/>
                <a:cs typeface="Arial"/>
              </a:rPr>
              <a:t> </a:t>
            </a:r>
            <a:r>
              <a:rPr dirty="0" sz="1300" i="1">
                <a:latin typeface="Arial"/>
                <a:cs typeface="Arial"/>
              </a:rPr>
              <a:t>Catalogne</a:t>
            </a:r>
            <a:r>
              <a:rPr dirty="0" sz="1300" spc="-35" i="1">
                <a:latin typeface="Arial"/>
                <a:cs typeface="Arial"/>
              </a:rPr>
              <a:t> </a:t>
            </a:r>
            <a:r>
              <a:rPr dirty="0" sz="1300" i="1">
                <a:latin typeface="Arial"/>
                <a:cs typeface="Arial"/>
              </a:rPr>
              <a:t>promouvant</a:t>
            </a:r>
            <a:r>
              <a:rPr dirty="0" sz="1300" spc="-25" i="1">
                <a:latin typeface="Arial"/>
                <a:cs typeface="Arial"/>
              </a:rPr>
              <a:t> les </a:t>
            </a:r>
            <a:r>
              <a:rPr dirty="0" sz="1300" i="1">
                <a:latin typeface="Arial"/>
                <a:cs typeface="Arial"/>
              </a:rPr>
              <a:t>actions</a:t>
            </a:r>
            <a:r>
              <a:rPr dirty="0" sz="1300" spc="-20" i="1">
                <a:latin typeface="Arial"/>
                <a:cs typeface="Arial"/>
              </a:rPr>
              <a:t> </a:t>
            </a:r>
            <a:r>
              <a:rPr dirty="0" sz="1300" i="1">
                <a:latin typeface="Arial"/>
                <a:cs typeface="Arial"/>
              </a:rPr>
              <a:t>civiques</a:t>
            </a:r>
            <a:r>
              <a:rPr dirty="0" sz="1300" spc="-30" i="1">
                <a:latin typeface="Arial"/>
                <a:cs typeface="Arial"/>
              </a:rPr>
              <a:t> </a:t>
            </a:r>
            <a:r>
              <a:rPr dirty="0" sz="1300" i="1">
                <a:latin typeface="Arial"/>
                <a:cs typeface="Arial"/>
              </a:rPr>
              <a:t>de</a:t>
            </a:r>
            <a:r>
              <a:rPr dirty="0" sz="1300" spc="-15" i="1">
                <a:latin typeface="Arial"/>
                <a:cs typeface="Arial"/>
              </a:rPr>
              <a:t> </a:t>
            </a:r>
            <a:r>
              <a:rPr dirty="0" sz="1300" spc="-10" i="1">
                <a:latin typeface="Arial"/>
                <a:cs typeface="Arial"/>
              </a:rPr>
              <a:t>récupération,</a:t>
            </a:r>
            <a:r>
              <a:rPr dirty="0" sz="1300" spc="-15" i="1">
                <a:latin typeface="Arial"/>
                <a:cs typeface="Arial"/>
              </a:rPr>
              <a:t> </a:t>
            </a:r>
            <a:r>
              <a:rPr dirty="0" sz="1300" i="1">
                <a:latin typeface="Arial"/>
                <a:cs typeface="Arial"/>
              </a:rPr>
              <a:t>de</a:t>
            </a:r>
            <a:r>
              <a:rPr dirty="0" sz="1300" spc="-15" i="1">
                <a:latin typeface="Arial"/>
                <a:cs typeface="Arial"/>
              </a:rPr>
              <a:t> </a:t>
            </a:r>
            <a:r>
              <a:rPr dirty="0" sz="1300" spc="-10" i="1">
                <a:latin typeface="Arial"/>
                <a:cs typeface="Arial"/>
              </a:rPr>
              <a:t>commémoration</a:t>
            </a:r>
            <a:r>
              <a:rPr dirty="0" sz="1300" spc="15" i="1">
                <a:latin typeface="Arial"/>
                <a:cs typeface="Arial"/>
              </a:rPr>
              <a:t> </a:t>
            </a:r>
            <a:r>
              <a:rPr dirty="0" sz="1300" i="1">
                <a:latin typeface="Arial"/>
                <a:cs typeface="Arial"/>
              </a:rPr>
              <a:t>et</a:t>
            </a:r>
            <a:r>
              <a:rPr dirty="0" sz="1300" spc="-20" i="1">
                <a:latin typeface="Arial"/>
                <a:cs typeface="Arial"/>
              </a:rPr>
              <a:t> </a:t>
            </a:r>
            <a:r>
              <a:rPr dirty="0" sz="1300" spc="-25" i="1">
                <a:latin typeface="Arial"/>
                <a:cs typeface="Arial"/>
              </a:rPr>
              <a:t>de </a:t>
            </a:r>
            <a:r>
              <a:rPr dirty="0" sz="1300" i="1">
                <a:latin typeface="Arial"/>
                <a:cs typeface="Arial"/>
              </a:rPr>
              <a:t>promotion</a:t>
            </a:r>
            <a:r>
              <a:rPr dirty="0" sz="1300" spc="-15" i="1">
                <a:latin typeface="Arial"/>
                <a:cs typeface="Arial"/>
              </a:rPr>
              <a:t> </a:t>
            </a:r>
            <a:r>
              <a:rPr dirty="0" sz="1300" i="1">
                <a:latin typeface="Arial"/>
                <a:cs typeface="Arial"/>
              </a:rPr>
              <a:t>de</a:t>
            </a:r>
            <a:r>
              <a:rPr dirty="0" sz="1300" spc="-30" i="1">
                <a:latin typeface="Arial"/>
                <a:cs typeface="Arial"/>
              </a:rPr>
              <a:t> </a:t>
            </a:r>
            <a:r>
              <a:rPr dirty="0" sz="1300" i="1">
                <a:latin typeface="Arial"/>
                <a:cs typeface="Arial"/>
              </a:rPr>
              <a:t>la</a:t>
            </a:r>
            <a:r>
              <a:rPr dirty="0" sz="1300" spc="-30" i="1">
                <a:latin typeface="Arial"/>
                <a:cs typeface="Arial"/>
              </a:rPr>
              <a:t> </a:t>
            </a:r>
            <a:r>
              <a:rPr dirty="0" sz="1300" i="1">
                <a:latin typeface="Arial"/>
                <a:cs typeface="Arial"/>
              </a:rPr>
              <a:t>mémoire</a:t>
            </a:r>
            <a:r>
              <a:rPr dirty="0" sz="1300" spc="5" i="1">
                <a:latin typeface="Arial"/>
                <a:cs typeface="Arial"/>
              </a:rPr>
              <a:t> </a:t>
            </a:r>
            <a:r>
              <a:rPr dirty="0" sz="1300" spc="-10" i="1">
                <a:latin typeface="Arial"/>
                <a:cs typeface="Arial"/>
              </a:rPr>
              <a:t>démocratique</a:t>
            </a:r>
            <a:r>
              <a:rPr dirty="0" sz="1300" spc="-20" i="1">
                <a:latin typeface="Arial"/>
                <a:cs typeface="Arial"/>
              </a:rPr>
              <a:t> </a:t>
            </a:r>
            <a:r>
              <a:rPr dirty="0" sz="1300" i="1">
                <a:latin typeface="Arial"/>
                <a:cs typeface="Arial"/>
              </a:rPr>
              <a:t>et,</a:t>
            </a:r>
            <a:r>
              <a:rPr dirty="0" sz="1300" spc="-30" i="1">
                <a:latin typeface="Arial"/>
                <a:cs typeface="Arial"/>
              </a:rPr>
              <a:t> </a:t>
            </a:r>
            <a:r>
              <a:rPr dirty="0" sz="1300" i="1">
                <a:latin typeface="Arial"/>
                <a:cs typeface="Arial"/>
              </a:rPr>
              <a:t>plus</a:t>
            </a:r>
            <a:r>
              <a:rPr dirty="0" sz="1300" spc="-30" i="1">
                <a:latin typeface="Arial"/>
                <a:cs typeface="Arial"/>
              </a:rPr>
              <a:t> </a:t>
            </a:r>
            <a:r>
              <a:rPr dirty="0" sz="1300" spc="-10" i="1">
                <a:latin typeface="Arial"/>
                <a:cs typeface="Arial"/>
              </a:rPr>
              <a:t>particulièrement, </a:t>
            </a:r>
            <a:r>
              <a:rPr dirty="0" sz="1300" i="1">
                <a:latin typeface="Arial"/>
                <a:cs typeface="Arial"/>
              </a:rPr>
              <a:t>visant</a:t>
            </a:r>
            <a:r>
              <a:rPr dirty="0" sz="1300" spc="-35" i="1">
                <a:latin typeface="Arial"/>
                <a:cs typeface="Arial"/>
              </a:rPr>
              <a:t> </a:t>
            </a:r>
            <a:r>
              <a:rPr dirty="0" sz="1300" i="1">
                <a:latin typeface="Arial"/>
                <a:cs typeface="Arial"/>
              </a:rPr>
              <a:t>à</a:t>
            </a:r>
            <a:r>
              <a:rPr dirty="0" sz="1300" spc="-25" i="1">
                <a:latin typeface="Arial"/>
                <a:cs typeface="Arial"/>
              </a:rPr>
              <a:t> </a:t>
            </a:r>
            <a:r>
              <a:rPr dirty="0" sz="1300" i="1">
                <a:latin typeface="Arial"/>
                <a:cs typeface="Arial"/>
              </a:rPr>
              <a:t>la</a:t>
            </a:r>
            <a:r>
              <a:rPr dirty="0" sz="1300" spc="-20" i="1">
                <a:latin typeface="Arial"/>
                <a:cs typeface="Arial"/>
              </a:rPr>
              <a:t> </a:t>
            </a:r>
            <a:r>
              <a:rPr dirty="0" sz="1300" i="1">
                <a:latin typeface="Arial"/>
                <a:cs typeface="Arial"/>
              </a:rPr>
              <a:t>diffusion</a:t>
            </a:r>
            <a:r>
              <a:rPr dirty="0" sz="1300" spc="-30" i="1">
                <a:latin typeface="Arial"/>
                <a:cs typeface="Arial"/>
              </a:rPr>
              <a:t> </a:t>
            </a:r>
            <a:r>
              <a:rPr dirty="0" sz="1300" i="1">
                <a:latin typeface="Arial"/>
                <a:cs typeface="Arial"/>
              </a:rPr>
              <a:t>et</a:t>
            </a:r>
            <a:r>
              <a:rPr dirty="0" sz="1300" spc="-25" i="1">
                <a:latin typeface="Arial"/>
                <a:cs typeface="Arial"/>
              </a:rPr>
              <a:t> </a:t>
            </a:r>
            <a:r>
              <a:rPr dirty="0" sz="1300" i="1">
                <a:latin typeface="Arial"/>
                <a:cs typeface="Arial"/>
              </a:rPr>
              <a:t>connaissance</a:t>
            </a:r>
            <a:r>
              <a:rPr dirty="0" sz="1300" spc="-45" i="1">
                <a:latin typeface="Arial"/>
                <a:cs typeface="Arial"/>
              </a:rPr>
              <a:t> </a:t>
            </a:r>
            <a:r>
              <a:rPr dirty="0" sz="1300" i="1">
                <a:latin typeface="Arial"/>
                <a:cs typeface="Arial"/>
              </a:rPr>
              <a:t>de</a:t>
            </a:r>
            <a:r>
              <a:rPr dirty="0" sz="1300" spc="-20" i="1">
                <a:latin typeface="Arial"/>
                <a:cs typeface="Arial"/>
              </a:rPr>
              <a:t> </a:t>
            </a:r>
            <a:r>
              <a:rPr dirty="0" sz="1300" i="1">
                <a:latin typeface="Arial"/>
                <a:cs typeface="Arial"/>
              </a:rPr>
              <a:t>la</a:t>
            </a:r>
            <a:r>
              <a:rPr dirty="0" sz="1300" spc="-25" i="1">
                <a:latin typeface="Arial"/>
                <a:cs typeface="Arial"/>
              </a:rPr>
              <a:t> </a:t>
            </a:r>
            <a:r>
              <a:rPr dirty="0" sz="1300" i="1">
                <a:latin typeface="Arial"/>
                <a:cs typeface="Arial"/>
              </a:rPr>
              <a:t>période</a:t>
            </a:r>
            <a:r>
              <a:rPr dirty="0" sz="1300" spc="-25" i="1">
                <a:latin typeface="Arial"/>
                <a:cs typeface="Arial"/>
              </a:rPr>
              <a:t> </a:t>
            </a:r>
            <a:r>
              <a:rPr dirty="0" sz="1300" i="1">
                <a:latin typeface="Arial"/>
                <a:cs typeface="Arial"/>
              </a:rPr>
              <a:t>de</a:t>
            </a:r>
            <a:r>
              <a:rPr dirty="0" sz="1300" spc="-25" i="1">
                <a:latin typeface="Arial"/>
                <a:cs typeface="Arial"/>
              </a:rPr>
              <a:t> la</a:t>
            </a:r>
            <a:r>
              <a:rPr dirty="0" sz="1300" spc="500" i="1">
                <a:latin typeface="Arial"/>
                <a:cs typeface="Arial"/>
              </a:rPr>
              <a:t> </a:t>
            </a:r>
            <a:r>
              <a:rPr dirty="0" sz="1300" i="1">
                <a:latin typeface="Arial"/>
                <a:cs typeface="Arial"/>
              </a:rPr>
              <a:t>Deuxième</a:t>
            </a:r>
            <a:r>
              <a:rPr dirty="0" sz="1300" spc="-40" i="1">
                <a:latin typeface="Arial"/>
                <a:cs typeface="Arial"/>
              </a:rPr>
              <a:t> </a:t>
            </a:r>
            <a:r>
              <a:rPr dirty="0" sz="1300" i="1">
                <a:latin typeface="Arial"/>
                <a:cs typeface="Arial"/>
              </a:rPr>
              <a:t>République,</a:t>
            </a:r>
            <a:r>
              <a:rPr dirty="0" sz="1300" spc="-55" i="1">
                <a:latin typeface="Arial"/>
                <a:cs typeface="Arial"/>
              </a:rPr>
              <a:t> </a:t>
            </a:r>
            <a:r>
              <a:rPr dirty="0" sz="1300" i="1">
                <a:latin typeface="Arial"/>
                <a:cs typeface="Arial"/>
              </a:rPr>
              <a:t>de</a:t>
            </a:r>
            <a:r>
              <a:rPr dirty="0" sz="1300" spc="-40" i="1">
                <a:latin typeface="Arial"/>
                <a:cs typeface="Arial"/>
              </a:rPr>
              <a:t> </a:t>
            </a:r>
            <a:r>
              <a:rPr dirty="0" sz="1300" i="1">
                <a:latin typeface="Arial"/>
                <a:cs typeface="Arial"/>
              </a:rPr>
              <a:t>la</a:t>
            </a:r>
            <a:r>
              <a:rPr dirty="0" sz="1300" spc="-45" i="1">
                <a:latin typeface="Arial"/>
                <a:cs typeface="Arial"/>
              </a:rPr>
              <a:t> </a:t>
            </a:r>
            <a:r>
              <a:rPr dirty="0" sz="1300">
                <a:latin typeface="Arial MT"/>
                <a:cs typeface="Arial MT"/>
              </a:rPr>
              <a:t>Generalitat</a:t>
            </a:r>
            <a:r>
              <a:rPr dirty="0" sz="1300" spc="-45">
                <a:latin typeface="Arial MT"/>
                <a:cs typeface="Arial MT"/>
              </a:rPr>
              <a:t> </a:t>
            </a:r>
            <a:r>
              <a:rPr dirty="0" sz="1300" i="1">
                <a:latin typeface="Arial"/>
                <a:cs typeface="Arial"/>
              </a:rPr>
              <a:t>Républicaine,</a:t>
            </a:r>
            <a:r>
              <a:rPr dirty="0" sz="1300" spc="-60" i="1">
                <a:latin typeface="Arial"/>
                <a:cs typeface="Arial"/>
              </a:rPr>
              <a:t> </a:t>
            </a:r>
            <a:r>
              <a:rPr dirty="0" sz="1300" i="1">
                <a:latin typeface="Arial"/>
                <a:cs typeface="Arial"/>
              </a:rPr>
              <a:t>de</a:t>
            </a:r>
            <a:r>
              <a:rPr dirty="0" sz="1300" spc="-35" i="1">
                <a:latin typeface="Arial"/>
                <a:cs typeface="Arial"/>
              </a:rPr>
              <a:t> </a:t>
            </a:r>
            <a:r>
              <a:rPr dirty="0" sz="1300" spc="-25" i="1">
                <a:latin typeface="Arial"/>
                <a:cs typeface="Arial"/>
              </a:rPr>
              <a:t>la </a:t>
            </a:r>
            <a:r>
              <a:rPr dirty="0" sz="1300" i="1">
                <a:latin typeface="Arial"/>
                <a:cs typeface="Arial"/>
              </a:rPr>
              <a:t>Guerre</a:t>
            </a:r>
            <a:r>
              <a:rPr dirty="0" sz="1300" spc="-20" i="1">
                <a:latin typeface="Arial"/>
                <a:cs typeface="Arial"/>
              </a:rPr>
              <a:t> </a:t>
            </a:r>
            <a:r>
              <a:rPr dirty="0" sz="1300" i="1">
                <a:latin typeface="Arial"/>
                <a:cs typeface="Arial"/>
              </a:rPr>
              <a:t>Civile,</a:t>
            </a:r>
            <a:r>
              <a:rPr dirty="0" sz="1300" spc="-40" i="1">
                <a:latin typeface="Arial"/>
                <a:cs typeface="Arial"/>
              </a:rPr>
              <a:t> </a:t>
            </a:r>
            <a:r>
              <a:rPr dirty="0" sz="1300" i="1">
                <a:latin typeface="Arial"/>
                <a:cs typeface="Arial"/>
              </a:rPr>
              <a:t>des</a:t>
            </a:r>
            <a:r>
              <a:rPr dirty="0" sz="1300" spc="-35" i="1">
                <a:latin typeface="Arial"/>
                <a:cs typeface="Arial"/>
              </a:rPr>
              <a:t> </a:t>
            </a:r>
            <a:r>
              <a:rPr dirty="0" sz="1300" i="1">
                <a:latin typeface="Arial"/>
                <a:cs typeface="Arial"/>
              </a:rPr>
              <a:t>victimes</a:t>
            </a:r>
            <a:r>
              <a:rPr dirty="0" sz="1300" spc="-25" i="1">
                <a:latin typeface="Arial"/>
                <a:cs typeface="Arial"/>
              </a:rPr>
              <a:t> </a:t>
            </a:r>
            <a:r>
              <a:rPr dirty="0" sz="1300" i="1">
                <a:latin typeface="Arial"/>
                <a:cs typeface="Arial"/>
              </a:rPr>
              <a:t>du</a:t>
            </a:r>
            <a:r>
              <a:rPr dirty="0" sz="1300" spc="-30" i="1">
                <a:latin typeface="Arial"/>
                <a:cs typeface="Arial"/>
              </a:rPr>
              <a:t> </a:t>
            </a:r>
            <a:r>
              <a:rPr dirty="0" sz="1300" i="1">
                <a:latin typeface="Arial"/>
                <a:cs typeface="Arial"/>
              </a:rPr>
              <a:t>conflit</a:t>
            </a:r>
            <a:r>
              <a:rPr dirty="0" sz="1300" spc="-30" i="1">
                <a:latin typeface="Arial"/>
                <a:cs typeface="Arial"/>
              </a:rPr>
              <a:t> </a:t>
            </a:r>
            <a:r>
              <a:rPr dirty="0" sz="1300" i="1">
                <a:latin typeface="Arial"/>
                <a:cs typeface="Arial"/>
              </a:rPr>
              <a:t>pour</a:t>
            </a:r>
            <a:r>
              <a:rPr dirty="0" sz="1300" spc="-30" i="1">
                <a:latin typeface="Arial"/>
                <a:cs typeface="Arial"/>
              </a:rPr>
              <a:t> </a:t>
            </a:r>
            <a:r>
              <a:rPr dirty="0" sz="1300" i="1">
                <a:latin typeface="Arial"/>
                <a:cs typeface="Arial"/>
              </a:rPr>
              <a:t>des</a:t>
            </a:r>
            <a:r>
              <a:rPr dirty="0" sz="1300" spc="-35" i="1">
                <a:latin typeface="Arial"/>
                <a:cs typeface="Arial"/>
              </a:rPr>
              <a:t> </a:t>
            </a:r>
            <a:r>
              <a:rPr dirty="0" sz="1300" spc="-10" i="1">
                <a:latin typeface="Arial"/>
                <a:cs typeface="Arial"/>
              </a:rPr>
              <a:t>raisons idéologiques,</a:t>
            </a:r>
            <a:r>
              <a:rPr dirty="0" sz="1300" spc="-30" i="1">
                <a:latin typeface="Arial"/>
                <a:cs typeface="Arial"/>
              </a:rPr>
              <a:t> </a:t>
            </a:r>
            <a:r>
              <a:rPr dirty="0" sz="1300" i="1">
                <a:latin typeface="Arial"/>
                <a:cs typeface="Arial"/>
              </a:rPr>
              <a:t>de</a:t>
            </a:r>
            <a:r>
              <a:rPr dirty="0" sz="1300" spc="-20" i="1">
                <a:latin typeface="Arial"/>
                <a:cs typeface="Arial"/>
              </a:rPr>
              <a:t> </a:t>
            </a:r>
            <a:r>
              <a:rPr dirty="0" sz="1300" i="1">
                <a:latin typeface="Arial"/>
                <a:cs typeface="Arial"/>
              </a:rPr>
              <a:t>conscience,</a:t>
            </a:r>
            <a:r>
              <a:rPr dirty="0" sz="1300" spc="-40" i="1">
                <a:latin typeface="Arial"/>
                <a:cs typeface="Arial"/>
              </a:rPr>
              <a:t> </a:t>
            </a:r>
            <a:r>
              <a:rPr dirty="0" sz="1300" i="1">
                <a:latin typeface="Arial"/>
                <a:cs typeface="Arial"/>
              </a:rPr>
              <a:t>religieuses</a:t>
            </a:r>
            <a:r>
              <a:rPr dirty="0" sz="1300" spc="-20" i="1">
                <a:latin typeface="Arial"/>
                <a:cs typeface="Arial"/>
              </a:rPr>
              <a:t> </a:t>
            </a:r>
            <a:r>
              <a:rPr dirty="0" sz="1300" i="1">
                <a:latin typeface="Arial"/>
                <a:cs typeface="Arial"/>
              </a:rPr>
              <a:t>ou</a:t>
            </a:r>
            <a:r>
              <a:rPr dirty="0" sz="1300" spc="-20" i="1">
                <a:latin typeface="Arial"/>
                <a:cs typeface="Arial"/>
              </a:rPr>
              <a:t> </a:t>
            </a:r>
            <a:r>
              <a:rPr dirty="0" sz="1300" i="1">
                <a:latin typeface="Arial"/>
                <a:cs typeface="Arial"/>
              </a:rPr>
              <a:t>sociales,</a:t>
            </a:r>
            <a:r>
              <a:rPr dirty="0" sz="1300" spc="-40" i="1">
                <a:latin typeface="Arial"/>
                <a:cs typeface="Arial"/>
              </a:rPr>
              <a:t> </a:t>
            </a:r>
            <a:r>
              <a:rPr dirty="0" sz="1300" i="1">
                <a:latin typeface="Arial"/>
                <a:cs typeface="Arial"/>
              </a:rPr>
              <a:t>de</a:t>
            </a:r>
            <a:r>
              <a:rPr dirty="0" sz="1300" spc="-20" i="1">
                <a:latin typeface="Arial"/>
                <a:cs typeface="Arial"/>
              </a:rPr>
              <a:t> </a:t>
            </a:r>
            <a:r>
              <a:rPr dirty="0" sz="1300" spc="-25" i="1">
                <a:latin typeface="Arial"/>
                <a:cs typeface="Arial"/>
              </a:rPr>
              <a:t>la </a:t>
            </a:r>
            <a:r>
              <a:rPr dirty="0" sz="1300" i="1">
                <a:latin typeface="Arial"/>
                <a:cs typeface="Arial"/>
              </a:rPr>
              <a:t>répression</a:t>
            </a:r>
            <a:r>
              <a:rPr dirty="0" sz="1300" spc="-30" i="1">
                <a:latin typeface="Arial"/>
                <a:cs typeface="Arial"/>
              </a:rPr>
              <a:t> </a:t>
            </a:r>
            <a:r>
              <a:rPr dirty="0" sz="1300" i="1">
                <a:latin typeface="Arial"/>
                <a:cs typeface="Arial"/>
              </a:rPr>
              <a:t>de</a:t>
            </a:r>
            <a:r>
              <a:rPr dirty="0" sz="1300" spc="-25" i="1">
                <a:latin typeface="Arial"/>
                <a:cs typeface="Arial"/>
              </a:rPr>
              <a:t> </a:t>
            </a:r>
            <a:r>
              <a:rPr dirty="0" sz="1300" i="1">
                <a:latin typeface="Arial"/>
                <a:cs typeface="Arial"/>
              </a:rPr>
              <a:t>la</a:t>
            </a:r>
            <a:r>
              <a:rPr dirty="0" sz="1300" spc="-30" i="1">
                <a:latin typeface="Arial"/>
                <a:cs typeface="Arial"/>
              </a:rPr>
              <a:t> </a:t>
            </a:r>
            <a:r>
              <a:rPr dirty="0" sz="1300" i="1">
                <a:latin typeface="Arial"/>
                <a:cs typeface="Arial"/>
              </a:rPr>
              <a:t>dictature</a:t>
            </a:r>
            <a:r>
              <a:rPr dirty="0" sz="1300" spc="-20" i="1">
                <a:latin typeface="Arial"/>
                <a:cs typeface="Arial"/>
              </a:rPr>
              <a:t> </a:t>
            </a:r>
            <a:r>
              <a:rPr dirty="0" sz="1300" i="1">
                <a:latin typeface="Arial"/>
                <a:cs typeface="Arial"/>
              </a:rPr>
              <a:t>franquiste,</a:t>
            </a:r>
            <a:r>
              <a:rPr dirty="0" sz="1300" spc="-30" i="1">
                <a:latin typeface="Arial"/>
                <a:cs typeface="Arial"/>
              </a:rPr>
              <a:t> </a:t>
            </a:r>
            <a:r>
              <a:rPr dirty="0" sz="1300" i="1">
                <a:latin typeface="Arial"/>
                <a:cs typeface="Arial"/>
              </a:rPr>
              <a:t>de</a:t>
            </a:r>
            <a:r>
              <a:rPr dirty="0" sz="1300" spc="-25" i="1">
                <a:latin typeface="Arial"/>
                <a:cs typeface="Arial"/>
              </a:rPr>
              <a:t> </a:t>
            </a:r>
            <a:r>
              <a:rPr dirty="0" sz="1300" i="1">
                <a:latin typeface="Arial"/>
                <a:cs typeface="Arial"/>
              </a:rPr>
              <a:t>l'exil</a:t>
            </a:r>
            <a:r>
              <a:rPr dirty="0" sz="1300" spc="-30" i="1">
                <a:latin typeface="Arial"/>
                <a:cs typeface="Arial"/>
              </a:rPr>
              <a:t> </a:t>
            </a:r>
            <a:r>
              <a:rPr dirty="0" sz="1300" i="1">
                <a:latin typeface="Arial"/>
                <a:cs typeface="Arial"/>
              </a:rPr>
              <a:t>et</a:t>
            </a:r>
            <a:r>
              <a:rPr dirty="0" sz="1300" spc="-30" i="1">
                <a:latin typeface="Arial"/>
                <a:cs typeface="Arial"/>
              </a:rPr>
              <a:t> </a:t>
            </a:r>
            <a:r>
              <a:rPr dirty="0" sz="1300" i="1">
                <a:latin typeface="Arial"/>
                <a:cs typeface="Arial"/>
              </a:rPr>
              <a:t>de</a:t>
            </a:r>
            <a:r>
              <a:rPr dirty="0" sz="1300" spc="-25" i="1">
                <a:latin typeface="Arial"/>
                <a:cs typeface="Arial"/>
              </a:rPr>
              <a:t> </a:t>
            </a:r>
            <a:r>
              <a:rPr dirty="0" sz="1300" i="1">
                <a:latin typeface="Arial"/>
                <a:cs typeface="Arial"/>
              </a:rPr>
              <a:t>la</a:t>
            </a:r>
            <a:r>
              <a:rPr dirty="0" sz="1300" spc="-25" i="1">
                <a:latin typeface="Arial"/>
                <a:cs typeface="Arial"/>
              </a:rPr>
              <a:t> </a:t>
            </a:r>
            <a:r>
              <a:rPr dirty="0" sz="1300" spc="-10" i="1">
                <a:latin typeface="Arial"/>
                <a:cs typeface="Arial"/>
              </a:rPr>
              <a:t>déportation, </a:t>
            </a:r>
            <a:r>
              <a:rPr dirty="0" sz="1300" i="1">
                <a:latin typeface="Arial"/>
                <a:cs typeface="Arial"/>
              </a:rPr>
              <a:t>de</a:t>
            </a:r>
            <a:r>
              <a:rPr dirty="0" sz="1300" spc="-30" i="1">
                <a:latin typeface="Arial"/>
                <a:cs typeface="Arial"/>
              </a:rPr>
              <a:t> </a:t>
            </a:r>
            <a:r>
              <a:rPr dirty="0" sz="1300" i="1">
                <a:latin typeface="Arial"/>
                <a:cs typeface="Arial"/>
              </a:rPr>
              <a:t>la</a:t>
            </a:r>
            <a:r>
              <a:rPr dirty="0" sz="1300" spc="-30" i="1">
                <a:latin typeface="Arial"/>
                <a:cs typeface="Arial"/>
              </a:rPr>
              <a:t> </a:t>
            </a:r>
            <a:r>
              <a:rPr dirty="0" sz="1300" i="1">
                <a:latin typeface="Arial"/>
                <a:cs typeface="Arial"/>
              </a:rPr>
              <a:t>tentative</a:t>
            </a:r>
            <a:r>
              <a:rPr dirty="0" sz="1300" spc="-20" i="1">
                <a:latin typeface="Arial"/>
                <a:cs typeface="Arial"/>
              </a:rPr>
              <a:t> </a:t>
            </a:r>
            <a:r>
              <a:rPr dirty="0" sz="1300" i="1">
                <a:latin typeface="Arial"/>
                <a:cs typeface="Arial"/>
              </a:rPr>
              <a:t>d'élimination</a:t>
            </a:r>
            <a:r>
              <a:rPr dirty="0" sz="1300" spc="-20" i="1">
                <a:latin typeface="Arial"/>
                <a:cs typeface="Arial"/>
              </a:rPr>
              <a:t> </a:t>
            </a:r>
            <a:r>
              <a:rPr dirty="0" sz="1300" i="1">
                <a:latin typeface="Arial"/>
                <a:cs typeface="Arial"/>
              </a:rPr>
              <a:t>de</a:t>
            </a:r>
            <a:r>
              <a:rPr dirty="0" sz="1300" spc="-30" i="1">
                <a:latin typeface="Arial"/>
                <a:cs typeface="Arial"/>
              </a:rPr>
              <a:t> </a:t>
            </a:r>
            <a:r>
              <a:rPr dirty="0" sz="1300" i="1">
                <a:latin typeface="Arial"/>
                <a:cs typeface="Arial"/>
              </a:rPr>
              <a:t>la</a:t>
            </a:r>
            <a:r>
              <a:rPr dirty="0" sz="1300" spc="-30" i="1">
                <a:latin typeface="Arial"/>
                <a:cs typeface="Arial"/>
              </a:rPr>
              <a:t> </a:t>
            </a:r>
            <a:r>
              <a:rPr dirty="0" sz="1300" i="1">
                <a:latin typeface="Arial"/>
                <a:cs typeface="Arial"/>
              </a:rPr>
              <a:t>langue</a:t>
            </a:r>
            <a:r>
              <a:rPr dirty="0" sz="1300" spc="-25" i="1">
                <a:latin typeface="Arial"/>
                <a:cs typeface="Arial"/>
              </a:rPr>
              <a:t> </a:t>
            </a:r>
            <a:r>
              <a:rPr dirty="0" sz="1300" i="1">
                <a:latin typeface="Arial"/>
                <a:cs typeface="Arial"/>
              </a:rPr>
              <a:t>et</a:t>
            </a:r>
            <a:r>
              <a:rPr dirty="0" sz="1300" spc="-35" i="1">
                <a:latin typeface="Arial"/>
                <a:cs typeface="Arial"/>
              </a:rPr>
              <a:t> </a:t>
            </a:r>
            <a:r>
              <a:rPr dirty="0" sz="1300" i="1">
                <a:latin typeface="Arial"/>
                <a:cs typeface="Arial"/>
              </a:rPr>
              <a:t>de</a:t>
            </a:r>
            <a:r>
              <a:rPr dirty="0" sz="1300" spc="-25" i="1">
                <a:latin typeface="Arial"/>
                <a:cs typeface="Arial"/>
              </a:rPr>
              <a:t> </a:t>
            </a:r>
            <a:r>
              <a:rPr dirty="0" sz="1300" i="1">
                <a:latin typeface="Arial"/>
                <a:cs typeface="Arial"/>
              </a:rPr>
              <a:t>la</a:t>
            </a:r>
            <a:r>
              <a:rPr dirty="0" sz="1300" spc="-25" i="1">
                <a:latin typeface="Arial"/>
                <a:cs typeface="Arial"/>
              </a:rPr>
              <a:t> </a:t>
            </a:r>
            <a:r>
              <a:rPr dirty="0" sz="1300" spc="-10" i="1">
                <a:latin typeface="Arial"/>
                <a:cs typeface="Arial"/>
              </a:rPr>
              <a:t>culture </a:t>
            </a:r>
            <a:r>
              <a:rPr dirty="0" sz="1300" i="1">
                <a:latin typeface="Arial"/>
                <a:cs typeface="Arial"/>
              </a:rPr>
              <a:t>catalanes,</a:t>
            </a:r>
            <a:r>
              <a:rPr dirty="0" sz="1300" spc="-45" i="1">
                <a:latin typeface="Arial"/>
                <a:cs typeface="Arial"/>
              </a:rPr>
              <a:t> </a:t>
            </a:r>
            <a:r>
              <a:rPr dirty="0" sz="1300" i="1">
                <a:latin typeface="Arial"/>
                <a:cs typeface="Arial"/>
              </a:rPr>
              <a:t>des</a:t>
            </a:r>
            <a:r>
              <a:rPr dirty="0" sz="1300" spc="-35" i="1">
                <a:latin typeface="Arial"/>
                <a:cs typeface="Arial"/>
              </a:rPr>
              <a:t> </a:t>
            </a:r>
            <a:r>
              <a:rPr dirty="0" sz="1300" i="1">
                <a:latin typeface="Arial"/>
                <a:cs typeface="Arial"/>
              </a:rPr>
              <a:t>valeurs</a:t>
            </a:r>
            <a:r>
              <a:rPr dirty="0" sz="1300" spc="-35" i="1">
                <a:latin typeface="Arial"/>
                <a:cs typeface="Arial"/>
              </a:rPr>
              <a:t> </a:t>
            </a:r>
            <a:r>
              <a:rPr dirty="0" sz="1300" i="1">
                <a:latin typeface="Arial"/>
                <a:cs typeface="Arial"/>
              </a:rPr>
              <a:t>et</a:t>
            </a:r>
            <a:r>
              <a:rPr dirty="0" sz="1300" spc="-35" i="1">
                <a:latin typeface="Arial"/>
                <a:cs typeface="Arial"/>
              </a:rPr>
              <a:t> </a:t>
            </a:r>
            <a:r>
              <a:rPr dirty="0" sz="1300" i="1">
                <a:latin typeface="Arial"/>
                <a:cs typeface="Arial"/>
              </a:rPr>
              <a:t>des</a:t>
            </a:r>
            <a:r>
              <a:rPr dirty="0" sz="1300" spc="-35" i="1">
                <a:latin typeface="Arial"/>
                <a:cs typeface="Arial"/>
              </a:rPr>
              <a:t> </a:t>
            </a:r>
            <a:r>
              <a:rPr dirty="0" sz="1300" i="1">
                <a:latin typeface="Arial"/>
                <a:cs typeface="Arial"/>
              </a:rPr>
              <a:t>actions</a:t>
            </a:r>
            <a:r>
              <a:rPr dirty="0" sz="1300" spc="-40" i="1">
                <a:latin typeface="Arial"/>
                <a:cs typeface="Arial"/>
              </a:rPr>
              <a:t> </a:t>
            </a:r>
            <a:r>
              <a:rPr dirty="0" sz="1300" i="1">
                <a:latin typeface="Arial"/>
                <a:cs typeface="Arial"/>
              </a:rPr>
              <a:t>antifranquistes</a:t>
            </a:r>
            <a:r>
              <a:rPr dirty="0" sz="1300" spc="-30" i="1">
                <a:latin typeface="Arial"/>
                <a:cs typeface="Arial"/>
              </a:rPr>
              <a:t> </a:t>
            </a:r>
            <a:r>
              <a:rPr dirty="0" sz="1300" i="1">
                <a:latin typeface="Arial"/>
                <a:cs typeface="Arial"/>
              </a:rPr>
              <a:t>et</a:t>
            </a:r>
            <a:r>
              <a:rPr dirty="0" sz="1300" spc="-40" i="1">
                <a:latin typeface="Arial"/>
                <a:cs typeface="Arial"/>
              </a:rPr>
              <a:t> </a:t>
            </a:r>
            <a:r>
              <a:rPr dirty="0" sz="1300" i="1">
                <a:latin typeface="Arial"/>
                <a:cs typeface="Arial"/>
              </a:rPr>
              <a:t>de</a:t>
            </a:r>
            <a:r>
              <a:rPr dirty="0" sz="1300" spc="-30" i="1">
                <a:latin typeface="Arial"/>
                <a:cs typeface="Arial"/>
              </a:rPr>
              <a:t> </a:t>
            </a:r>
            <a:r>
              <a:rPr dirty="0" sz="1300" spc="-10" i="1">
                <a:latin typeface="Arial"/>
                <a:cs typeface="Arial"/>
              </a:rPr>
              <a:t>toutes </a:t>
            </a:r>
            <a:r>
              <a:rPr dirty="0" sz="1300" i="1">
                <a:latin typeface="Arial"/>
                <a:cs typeface="Arial"/>
              </a:rPr>
              <a:t>les</a:t>
            </a:r>
            <a:r>
              <a:rPr dirty="0" sz="1300" spc="-25" i="1">
                <a:latin typeface="Arial"/>
                <a:cs typeface="Arial"/>
              </a:rPr>
              <a:t> </a:t>
            </a:r>
            <a:r>
              <a:rPr dirty="0" sz="1300" i="1">
                <a:latin typeface="Arial"/>
                <a:cs typeface="Arial"/>
              </a:rPr>
              <a:t>traditions</a:t>
            </a:r>
            <a:r>
              <a:rPr dirty="0" sz="1300" spc="-20" i="1">
                <a:latin typeface="Arial"/>
                <a:cs typeface="Arial"/>
              </a:rPr>
              <a:t> </a:t>
            </a:r>
            <a:r>
              <a:rPr dirty="0" sz="1300" i="1">
                <a:latin typeface="Arial"/>
                <a:cs typeface="Arial"/>
              </a:rPr>
              <a:t>de</a:t>
            </a:r>
            <a:r>
              <a:rPr dirty="0" sz="1300" spc="-25" i="1">
                <a:latin typeface="Arial"/>
                <a:cs typeface="Arial"/>
              </a:rPr>
              <a:t> </a:t>
            </a:r>
            <a:r>
              <a:rPr dirty="0" sz="1300" i="1">
                <a:latin typeface="Arial"/>
                <a:cs typeface="Arial"/>
              </a:rPr>
              <a:t>la</a:t>
            </a:r>
            <a:r>
              <a:rPr dirty="0" sz="1300" spc="-20" i="1">
                <a:latin typeface="Arial"/>
                <a:cs typeface="Arial"/>
              </a:rPr>
              <a:t> </a:t>
            </a:r>
            <a:r>
              <a:rPr dirty="0" sz="1300" i="1">
                <a:latin typeface="Arial"/>
                <a:cs typeface="Arial"/>
              </a:rPr>
              <a:t>culture</a:t>
            </a:r>
            <a:r>
              <a:rPr dirty="0" sz="1300" spc="-15" i="1">
                <a:latin typeface="Arial"/>
                <a:cs typeface="Arial"/>
              </a:rPr>
              <a:t> </a:t>
            </a:r>
            <a:r>
              <a:rPr dirty="0" sz="1300" spc="-10" i="1">
                <a:latin typeface="Arial"/>
                <a:cs typeface="Arial"/>
              </a:rPr>
              <a:t>démocratique,</a:t>
            </a:r>
            <a:r>
              <a:rPr dirty="0" sz="1300" spc="-20" i="1">
                <a:latin typeface="Arial"/>
                <a:cs typeface="Arial"/>
              </a:rPr>
              <a:t> </a:t>
            </a:r>
            <a:r>
              <a:rPr dirty="0" sz="1300" i="1">
                <a:latin typeface="Arial"/>
                <a:cs typeface="Arial"/>
              </a:rPr>
              <a:t>afin</a:t>
            </a:r>
            <a:r>
              <a:rPr dirty="0" sz="1300" spc="-15" i="1">
                <a:latin typeface="Arial"/>
                <a:cs typeface="Arial"/>
              </a:rPr>
              <a:t> </a:t>
            </a:r>
            <a:r>
              <a:rPr dirty="0" sz="1300" i="1">
                <a:latin typeface="Arial"/>
                <a:cs typeface="Arial"/>
              </a:rPr>
              <a:t>de</a:t>
            </a:r>
            <a:r>
              <a:rPr dirty="0" sz="1300" spc="-20" i="1">
                <a:latin typeface="Arial"/>
                <a:cs typeface="Arial"/>
              </a:rPr>
              <a:t> </a:t>
            </a:r>
            <a:r>
              <a:rPr dirty="0" sz="1300" i="1">
                <a:latin typeface="Arial"/>
                <a:cs typeface="Arial"/>
              </a:rPr>
              <a:t>faire</a:t>
            </a:r>
            <a:r>
              <a:rPr dirty="0" sz="1300" spc="-20" i="1">
                <a:latin typeface="Arial"/>
                <a:cs typeface="Arial"/>
              </a:rPr>
              <a:t> </a:t>
            </a:r>
            <a:r>
              <a:rPr dirty="0" sz="1300" spc="-10" i="1">
                <a:latin typeface="Arial"/>
                <a:cs typeface="Arial"/>
              </a:rPr>
              <a:t>connaître</a:t>
            </a:r>
            <a:r>
              <a:rPr dirty="0" sz="1300" spc="500" i="1">
                <a:latin typeface="Arial"/>
                <a:cs typeface="Arial"/>
              </a:rPr>
              <a:t>  </a:t>
            </a:r>
            <a:r>
              <a:rPr dirty="0" sz="1300" i="1">
                <a:latin typeface="Arial"/>
                <a:cs typeface="Arial"/>
              </a:rPr>
              <a:t>le</a:t>
            </a:r>
            <a:r>
              <a:rPr dirty="0" sz="1300" spc="-35" i="1">
                <a:latin typeface="Arial"/>
                <a:cs typeface="Arial"/>
              </a:rPr>
              <a:t> </a:t>
            </a:r>
            <a:r>
              <a:rPr dirty="0" sz="1300" i="1">
                <a:latin typeface="Arial"/>
                <a:cs typeface="Arial"/>
              </a:rPr>
              <a:t>passé</a:t>
            </a:r>
            <a:r>
              <a:rPr dirty="0" sz="1300" spc="-40" i="1">
                <a:latin typeface="Arial"/>
                <a:cs typeface="Arial"/>
              </a:rPr>
              <a:t> </a:t>
            </a:r>
            <a:r>
              <a:rPr dirty="0" sz="1300" i="1">
                <a:latin typeface="Arial"/>
                <a:cs typeface="Arial"/>
              </a:rPr>
              <a:t>récent</a:t>
            </a:r>
            <a:r>
              <a:rPr dirty="0" sz="1300" spc="-35" i="1">
                <a:latin typeface="Arial"/>
                <a:cs typeface="Arial"/>
              </a:rPr>
              <a:t> </a:t>
            </a:r>
            <a:r>
              <a:rPr dirty="0" sz="1300" i="1">
                <a:latin typeface="Arial"/>
                <a:cs typeface="Arial"/>
              </a:rPr>
              <a:t>de</a:t>
            </a:r>
            <a:r>
              <a:rPr dirty="0" sz="1300" spc="-35" i="1">
                <a:latin typeface="Arial"/>
                <a:cs typeface="Arial"/>
              </a:rPr>
              <a:t> </a:t>
            </a:r>
            <a:r>
              <a:rPr dirty="0" sz="1300" i="1">
                <a:latin typeface="Arial"/>
                <a:cs typeface="Arial"/>
              </a:rPr>
              <a:t>manière</a:t>
            </a:r>
            <a:r>
              <a:rPr dirty="0" sz="1300" spc="-20" i="1">
                <a:latin typeface="Arial"/>
                <a:cs typeface="Arial"/>
              </a:rPr>
              <a:t> </a:t>
            </a:r>
            <a:r>
              <a:rPr dirty="0" sz="1300" i="1">
                <a:latin typeface="Arial"/>
                <a:cs typeface="Arial"/>
              </a:rPr>
              <a:t>scientifique</a:t>
            </a:r>
            <a:r>
              <a:rPr dirty="0" sz="1300" spc="-35" i="1">
                <a:latin typeface="Arial"/>
                <a:cs typeface="Arial"/>
              </a:rPr>
              <a:t> </a:t>
            </a:r>
            <a:r>
              <a:rPr dirty="0" sz="1300" i="1">
                <a:latin typeface="Arial"/>
                <a:cs typeface="Arial"/>
              </a:rPr>
              <a:t>et</a:t>
            </a:r>
            <a:r>
              <a:rPr dirty="0" sz="1300" spc="-35" i="1">
                <a:latin typeface="Arial"/>
                <a:cs typeface="Arial"/>
              </a:rPr>
              <a:t> </a:t>
            </a:r>
            <a:r>
              <a:rPr dirty="0" sz="1300" i="1">
                <a:latin typeface="Arial"/>
                <a:cs typeface="Arial"/>
              </a:rPr>
              <a:t>objective</a:t>
            </a:r>
            <a:r>
              <a:rPr dirty="0" sz="1300" spc="-45" i="1">
                <a:latin typeface="Arial"/>
                <a:cs typeface="Arial"/>
              </a:rPr>
              <a:t> </a:t>
            </a:r>
            <a:r>
              <a:rPr dirty="0" sz="1300" i="1">
                <a:latin typeface="Arial"/>
                <a:cs typeface="Arial"/>
              </a:rPr>
              <a:t>et</a:t>
            </a:r>
            <a:r>
              <a:rPr dirty="0" sz="1300" spc="-35" i="1">
                <a:latin typeface="Arial"/>
                <a:cs typeface="Arial"/>
              </a:rPr>
              <a:t> </a:t>
            </a:r>
            <a:r>
              <a:rPr dirty="0" sz="1300" spc="-25" i="1">
                <a:latin typeface="Arial"/>
                <a:cs typeface="Arial"/>
              </a:rPr>
              <a:t>de</a:t>
            </a:r>
            <a:r>
              <a:rPr dirty="0" sz="1300" spc="500" i="1">
                <a:latin typeface="Arial"/>
                <a:cs typeface="Arial"/>
              </a:rPr>
              <a:t> </a:t>
            </a:r>
            <a:r>
              <a:rPr dirty="0" sz="1300" i="1">
                <a:latin typeface="Arial"/>
                <a:cs typeface="Arial"/>
              </a:rPr>
              <a:t>favoriser</a:t>
            </a:r>
            <a:r>
              <a:rPr dirty="0" sz="1300" spc="-20" i="1">
                <a:latin typeface="Arial"/>
                <a:cs typeface="Arial"/>
              </a:rPr>
              <a:t> </a:t>
            </a:r>
            <a:r>
              <a:rPr dirty="0" sz="1300" i="1">
                <a:latin typeface="Arial"/>
                <a:cs typeface="Arial"/>
              </a:rPr>
              <a:t>la</a:t>
            </a:r>
            <a:r>
              <a:rPr dirty="0" sz="1300" spc="-20" i="1">
                <a:latin typeface="Arial"/>
                <a:cs typeface="Arial"/>
              </a:rPr>
              <a:t> </a:t>
            </a:r>
            <a:r>
              <a:rPr dirty="0" sz="1300" spc="-10" i="1">
                <a:latin typeface="Arial"/>
                <a:cs typeface="Arial"/>
              </a:rPr>
              <a:t>compréhension </a:t>
            </a:r>
            <a:r>
              <a:rPr dirty="0" sz="1300" i="1">
                <a:latin typeface="Arial"/>
                <a:cs typeface="Arial"/>
              </a:rPr>
              <a:t>du</a:t>
            </a:r>
            <a:r>
              <a:rPr dirty="0" sz="1300" spc="-20" i="1">
                <a:latin typeface="Arial"/>
                <a:cs typeface="Arial"/>
              </a:rPr>
              <a:t> </a:t>
            </a:r>
            <a:r>
              <a:rPr dirty="0" sz="1300" spc="-10" i="1">
                <a:latin typeface="Arial"/>
                <a:cs typeface="Arial"/>
              </a:rPr>
              <a:t>présent.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6177533" y="2370582"/>
            <a:ext cx="2852420" cy="3948429"/>
            <a:chOff x="6177533" y="2370582"/>
            <a:chExt cx="2852420" cy="3948429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77533" y="2370582"/>
              <a:ext cx="2852165" cy="3947908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71844" y="2564892"/>
              <a:ext cx="2265425" cy="3361181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38880" y="1153796"/>
            <a:ext cx="6120765" cy="3302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9265" algn="l"/>
              </a:tabLst>
            </a:pPr>
            <a:r>
              <a:rPr dirty="0" spc="-25"/>
              <a:t>1.</a:t>
            </a:r>
            <a:r>
              <a:rPr dirty="0"/>
              <a:t>	</a:t>
            </a:r>
            <a:r>
              <a:rPr dirty="0">
                <a:solidFill>
                  <a:srgbClr val="A50020"/>
                </a:solidFill>
              </a:rPr>
              <a:t>Création</a:t>
            </a:r>
            <a:r>
              <a:rPr dirty="0" spc="-55">
                <a:solidFill>
                  <a:srgbClr val="A50020"/>
                </a:solidFill>
              </a:rPr>
              <a:t> </a:t>
            </a:r>
            <a:r>
              <a:rPr dirty="0">
                <a:solidFill>
                  <a:srgbClr val="A50020"/>
                </a:solidFill>
              </a:rPr>
              <a:t>du</a:t>
            </a:r>
            <a:r>
              <a:rPr dirty="0" spc="-50">
                <a:solidFill>
                  <a:srgbClr val="A50020"/>
                </a:solidFill>
              </a:rPr>
              <a:t> </a:t>
            </a:r>
            <a:r>
              <a:rPr dirty="0">
                <a:solidFill>
                  <a:srgbClr val="A50020"/>
                </a:solidFill>
              </a:rPr>
              <a:t>Memorial</a:t>
            </a:r>
            <a:r>
              <a:rPr dirty="0" spc="-70">
                <a:solidFill>
                  <a:srgbClr val="A50020"/>
                </a:solidFill>
              </a:rPr>
              <a:t> </a:t>
            </a:r>
            <a:r>
              <a:rPr dirty="0">
                <a:solidFill>
                  <a:srgbClr val="A50020"/>
                </a:solidFill>
              </a:rPr>
              <a:t>Democràtic</a:t>
            </a:r>
            <a:r>
              <a:rPr dirty="0" spc="-55">
                <a:solidFill>
                  <a:srgbClr val="A50020"/>
                </a:solidFill>
              </a:rPr>
              <a:t> </a:t>
            </a:r>
            <a:r>
              <a:rPr dirty="0">
                <a:solidFill>
                  <a:srgbClr val="A50020"/>
                </a:solidFill>
              </a:rPr>
              <a:t>:</a:t>
            </a:r>
            <a:r>
              <a:rPr dirty="0" spc="-65">
                <a:solidFill>
                  <a:srgbClr val="A50020"/>
                </a:solidFill>
              </a:rPr>
              <a:t> </a:t>
            </a:r>
            <a:r>
              <a:rPr dirty="0">
                <a:solidFill>
                  <a:srgbClr val="A50020"/>
                </a:solidFill>
              </a:rPr>
              <a:t>Loi</a:t>
            </a:r>
            <a:r>
              <a:rPr dirty="0" spc="-50">
                <a:solidFill>
                  <a:srgbClr val="A50020"/>
                </a:solidFill>
              </a:rPr>
              <a:t> </a:t>
            </a:r>
            <a:r>
              <a:rPr dirty="0" spc="-10">
                <a:solidFill>
                  <a:srgbClr val="A50020"/>
                </a:solidFill>
              </a:rPr>
              <a:t>13/2007</a:t>
            </a:r>
          </a:p>
        </p:txBody>
      </p:sp>
    </p:spTree>
  </p:cSld>
  <p:clrMapOvr>
    <a:masterClrMapping/>
  </p:clrMapOvr>
  <p:transition spd="med">
    <p:fade thruBlk="0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5449" y="1084178"/>
            <a:ext cx="1532255" cy="3302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5.</a:t>
            </a:r>
            <a:r>
              <a:rPr dirty="0" spc="-30"/>
              <a:t> </a:t>
            </a:r>
            <a:r>
              <a:rPr dirty="0" spc="-10"/>
              <a:t>Éducation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745998" y="1474469"/>
            <a:ext cx="7136130" cy="4448810"/>
            <a:chOff x="745998" y="1474469"/>
            <a:chExt cx="7136130" cy="444881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5904" y="1484376"/>
              <a:ext cx="7116317" cy="4428743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750951" y="1479422"/>
              <a:ext cx="7126605" cy="4438650"/>
            </a:xfrm>
            <a:custGeom>
              <a:avLst/>
              <a:gdLst/>
              <a:ahLst/>
              <a:cxnLst/>
              <a:rect l="l" t="t" r="r" b="b"/>
              <a:pathLst>
                <a:path w="7126605" h="4438650">
                  <a:moveTo>
                    <a:pt x="0" y="0"/>
                  </a:moveTo>
                  <a:lnTo>
                    <a:pt x="7126224" y="0"/>
                  </a:lnTo>
                  <a:lnTo>
                    <a:pt x="7126224" y="4438650"/>
                  </a:lnTo>
                  <a:lnTo>
                    <a:pt x="0" y="4438650"/>
                  </a:lnTo>
                  <a:lnTo>
                    <a:pt x="0" y="0"/>
                  </a:lnTo>
                  <a:close/>
                </a:path>
              </a:pathLst>
            </a:custGeom>
            <a:ln w="99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834374" y="5982402"/>
            <a:ext cx="6964680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2000">
                <a:latin typeface="Arial MT"/>
                <a:cs typeface="Arial MT"/>
              </a:rPr>
              <a:t>Itinéraires</a:t>
            </a:r>
            <a:r>
              <a:rPr dirty="0" sz="2000" spc="-8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“Réfugiés</a:t>
            </a:r>
            <a:r>
              <a:rPr dirty="0" sz="2000" spc="-6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de</a:t>
            </a:r>
            <a:r>
              <a:rPr dirty="0" sz="2000" spc="-7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la</a:t>
            </a:r>
            <a:r>
              <a:rPr dirty="0" sz="2000" spc="-7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Deuxième</a:t>
            </a:r>
            <a:r>
              <a:rPr dirty="0" sz="2000" spc="-6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Guerre</a:t>
            </a:r>
            <a:r>
              <a:rPr dirty="0" sz="2000" spc="-8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Mondiale:</a:t>
            </a:r>
            <a:r>
              <a:rPr dirty="0" sz="2000" spc="-55">
                <a:latin typeface="Arial MT"/>
                <a:cs typeface="Arial MT"/>
              </a:rPr>
              <a:t> </a:t>
            </a:r>
            <a:r>
              <a:rPr dirty="0" sz="2000" spc="-10">
                <a:latin typeface="Arial MT"/>
                <a:cs typeface="Arial MT"/>
              </a:rPr>
              <a:t>Walter Benjamin”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854745" y="217821"/>
            <a:ext cx="1235075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5.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Éducation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213600" y="12700"/>
            <a:ext cx="1930400" cy="12700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5080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r>
              <a:rPr dirty="0" sz="800" spc="-10" b="1" i="1">
                <a:latin typeface="Arial"/>
                <a:cs typeface="Arial"/>
              </a:rPr>
              <a:t>Moderador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dirty="0" sz="800" spc="-10" i="1">
                <a:latin typeface="Arial"/>
                <a:cs typeface="Arial"/>
              </a:rPr>
              <a:t>2024-04-</a:t>
            </a:r>
            <a:r>
              <a:rPr dirty="0" sz="800" i="1">
                <a:latin typeface="Arial"/>
                <a:cs typeface="Arial"/>
              </a:rPr>
              <a:t>26</a:t>
            </a:r>
            <a:r>
              <a:rPr dirty="0" sz="800" spc="35" i="1">
                <a:latin typeface="Arial"/>
                <a:cs typeface="Arial"/>
              </a:rPr>
              <a:t> </a:t>
            </a:r>
            <a:r>
              <a:rPr dirty="0" sz="800" spc="-10" i="1">
                <a:latin typeface="Arial"/>
                <a:cs typeface="Arial"/>
              </a:rPr>
              <a:t>10:58:03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dirty="0" sz="1000" spc="-10">
                <a:latin typeface="Arial MT"/>
                <a:cs typeface="Arial MT"/>
              </a:rPr>
              <a:t>-------------------------------------------</a:t>
            </a:r>
            <a:r>
              <a:rPr dirty="0" sz="1000" spc="-50">
                <a:latin typeface="Arial MT"/>
                <a:cs typeface="Arial MT"/>
              </a:rPr>
              <a:t>-</a:t>
            </a:r>
            <a:endParaRPr sz="1000">
              <a:latin typeface="Arial MT"/>
              <a:cs typeface="Arial MT"/>
            </a:endParaRPr>
          </a:p>
          <a:p>
            <a:pPr marL="25400" marR="17780">
              <a:lnSpc>
                <a:spcPct val="100000"/>
              </a:lnSpc>
            </a:pPr>
            <a:r>
              <a:rPr dirty="0" sz="1000">
                <a:latin typeface="Arial MT"/>
                <a:cs typeface="Arial MT"/>
              </a:rPr>
              <a:t>Le Mémorial Démocratique </a:t>
            </a:r>
            <a:r>
              <a:rPr dirty="0" sz="1000" spc="-25">
                <a:latin typeface="Arial MT"/>
                <a:cs typeface="Arial MT"/>
              </a:rPr>
              <a:t>est </a:t>
            </a:r>
            <a:r>
              <a:rPr dirty="0" sz="1000">
                <a:latin typeface="Arial MT"/>
                <a:cs typeface="Arial MT"/>
              </a:rPr>
              <a:t>une institution qui dépend </a:t>
            </a:r>
            <a:r>
              <a:rPr dirty="0" sz="1000" spc="-25">
                <a:latin typeface="Arial MT"/>
                <a:cs typeface="Arial MT"/>
              </a:rPr>
              <a:t>du </a:t>
            </a:r>
            <a:r>
              <a:rPr dirty="0" sz="1000">
                <a:latin typeface="Arial MT"/>
                <a:cs typeface="Arial MT"/>
              </a:rPr>
              <a:t>Gouvernement de la </a:t>
            </a:r>
            <a:r>
              <a:rPr dirty="0" sz="1000" spc="-10">
                <a:latin typeface="Arial MT"/>
                <a:cs typeface="Arial MT"/>
              </a:rPr>
              <a:t>Generalitat </a:t>
            </a:r>
            <a:r>
              <a:rPr dirty="0" sz="1000">
                <a:latin typeface="Arial MT"/>
                <a:cs typeface="Arial MT"/>
              </a:rPr>
              <a:t>de Catalogne et qui </a:t>
            </a:r>
            <a:r>
              <a:rPr dirty="0" sz="1000" spc="-25">
                <a:latin typeface="Arial MT"/>
                <a:cs typeface="Arial MT"/>
              </a:rPr>
              <a:t>est </a:t>
            </a:r>
            <a:r>
              <a:rPr dirty="0" sz="1000">
                <a:latin typeface="Arial MT"/>
                <a:cs typeface="Arial MT"/>
              </a:rPr>
              <a:t>responsable des politiques </a:t>
            </a:r>
            <a:r>
              <a:rPr dirty="0" sz="1000" spc="-25">
                <a:latin typeface="Arial MT"/>
                <a:cs typeface="Arial MT"/>
              </a:rPr>
              <a:t>de </a:t>
            </a:r>
            <a:r>
              <a:rPr dirty="0" sz="1000">
                <a:latin typeface="Arial MT"/>
                <a:cs typeface="Arial MT"/>
              </a:rPr>
              <a:t>mémoire publique. Le </a:t>
            </a:r>
            <a:r>
              <a:rPr dirty="0" sz="1000" spc="-10">
                <a:latin typeface="Arial MT"/>
                <a:cs typeface="Arial MT"/>
              </a:rPr>
              <a:t>Mémorial </a:t>
            </a:r>
            <a:r>
              <a:rPr dirty="0" sz="1000">
                <a:latin typeface="Arial MT"/>
                <a:cs typeface="Arial MT"/>
              </a:rPr>
              <a:t>est issu de la Loi qui porte </a:t>
            </a:r>
            <a:r>
              <a:rPr dirty="0" sz="1000" spc="-25">
                <a:latin typeface="Arial MT"/>
                <a:cs typeface="Arial MT"/>
              </a:rPr>
              <a:t>le </a:t>
            </a:r>
            <a:r>
              <a:rPr dirty="0" sz="1000">
                <a:latin typeface="Arial MT"/>
                <a:cs typeface="Arial MT"/>
              </a:rPr>
              <a:t>même nom en </a:t>
            </a:r>
            <a:r>
              <a:rPr dirty="0" sz="1000" spc="-10">
                <a:latin typeface="Arial MT"/>
                <a:cs typeface="Arial MT"/>
              </a:rPr>
              <a:t>2007.</a:t>
            </a:r>
            <a:endParaRPr sz="1000">
              <a:latin typeface="Arial MT"/>
              <a:cs typeface="Arial MT"/>
            </a:endParaRPr>
          </a:p>
        </p:txBody>
      </p:sp>
    </p:spTree>
  </p:cSld>
  <p:clrMapOvr>
    <a:masterClrMapping/>
  </p:clrMapOvr>
  <p:transition spd="med">
    <p:fade thruBlk="0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5449" y="1084178"/>
            <a:ext cx="1532255" cy="3302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5.</a:t>
            </a:r>
            <a:r>
              <a:rPr dirty="0" spc="-30"/>
              <a:t> </a:t>
            </a:r>
            <a:r>
              <a:rPr dirty="0" spc="-10"/>
              <a:t>Éducation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86652" y="1625672"/>
            <a:ext cx="3647440" cy="28968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97535">
              <a:lnSpc>
                <a:spcPct val="100000"/>
              </a:lnSpc>
              <a:spcBef>
                <a:spcPts val="95"/>
              </a:spcBef>
            </a:pPr>
            <a:r>
              <a:rPr dirty="0" sz="2000" b="1">
                <a:solidFill>
                  <a:srgbClr val="953735"/>
                </a:solidFill>
                <a:latin typeface="Arial"/>
                <a:cs typeface="Arial"/>
              </a:rPr>
              <a:t>Offre</a:t>
            </a:r>
            <a:r>
              <a:rPr dirty="0" sz="2000" spc="-85" b="1">
                <a:solidFill>
                  <a:srgbClr val="953735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953735"/>
                </a:solidFill>
                <a:latin typeface="Arial"/>
                <a:cs typeface="Arial"/>
              </a:rPr>
              <a:t>éducative</a:t>
            </a:r>
            <a:r>
              <a:rPr dirty="0" sz="2000" spc="-50" b="1">
                <a:solidFill>
                  <a:srgbClr val="953735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953735"/>
                </a:solidFill>
                <a:latin typeface="Arial"/>
                <a:cs typeface="Arial"/>
              </a:rPr>
              <a:t>COMEBE </a:t>
            </a:r>
            <a:r>
              <a:rPr dirty="0" sz="2000" b="1">
                <a:solidFill>
                  <a:srgbClr val="953735"/>
                </a:solidFill>
                <a:latin typeface="Arial"/>
                <a:cs typeface="Arial"/>
              </a:rPr>
              <a:t>Espaces</a:t>
            </a:r>
            <a:r>
              <a:rPr dirty="0" sz="2000" spc="-45" b="1">
                <a:solidFill>
                  <a:srgbClr val="953735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953735"/>
                </a:solidFill>
                <a:latin typeface="Arial"/>
                <a:cs typeface="Arial"/>
              </a:rPr>
              <a:t>de</a:t>
            </a:r>
            <a:r>
              <a:rPr dirty="0" sz="2000" spc="-50" b="1">
                <a:solidFill>
                  <a:srgbClr val="953735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953735"/>
                </a:solidFill>
                <a:latin typeface="Arial"/>
                <a:cs typeface="Arial"/>
              </a:rPr>
              <a:t>la</a:t>
            </a:r>
            <a:r>
              <a:rPr dirty="0" sz="2000" spc="-70" b="1">
                <a:solidFill>
                  <a:srgbClr val="953735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953735"/>
                </a:solidFill>
                <a:latin typeface="Arial"/>
                <a:cs typeface="Arial"/>
              </a:rPr>
              <a:t>Bataille</a:t>
            </a:r>
            <a:r>
              <a:rPr dirty="0" sz="2000" spc="-70" b="1">
                <a:solidFill>
                  <a:srgbClr val="953735"/>
                </a:solidFill>
                <a:latin typeface="Arial"/>
                <a:cs typeface="Arial"/>
              </a:rPr>
              <a:t> </a:t>
            </a:r>
            <a:r>
              <a:rPr dirty="0" sz="2000" spc="-25" b="1">
                <a:solidFill>
                  <a:srgbClr val="953735"/>
                </a:solidFill>
                <a:latin typeface="Arial"/>
                <a:cs typeface="Arial"/>
              </a:rPr>
              <a:t>de </a:t>
            </a:r>
            <a:r>
              <a:rPr dirty="0" sz="2000" spc="-10" b="1">
                <a:solidFill>
                  <a:srgbClr val="953735"/>
                </a:solidFill>
                <a:latin typeface="Arial"/>
                <a:cs typeface="Arial"/>
              </a:rPr>
              <a:t>l’Èbre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70"/>
              </a:spcBef>
            </a:pPr>
            <a:endParaRPr sz="2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SzPct val="111111"/>
              <a:buFont typeface="Wingdings"/>
              <a:buChar char=""/>
              <a:tabLst>
                <a:tab pos="354965" algn="l"/>
              </a:tabLst>
            </a:pPr>
            <a:r>
              <a:rPr dirty="0" sz="1800">
                <a:latin typeface="Arial MT"/>
                <a:cs typeface="Arial MT"/>
              </a:rPr>
              <a:t>Visites</a:t>
            </a:r>
            <a:r>
              <a:rPr dirty="0" sz="1800" spc="-40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guidées</a:t>
            </a:r>
            <a:endParaRPr sz="18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spcBef>
                <a:spcPts val="600"/>
              </a:spcBef>
              <a:buSzPct val="111111"/>
              <a:buFont typeface="Wingdings"/>
              <a:buChar char=""/>
              <a:tabLst>
                <a:tab pos="354965" algn="l"/>
              </a:tabLst>
            </a:pPr>
            <a:r>
              <a:rPr dirty="0" sz="1800" i="1">
                <a:latin typeface="Arial"/>
                <a:cs typeface="Arial"/>
              </a:rPr>
              <a:t>Tour</a:t>
            </a:r>
            <a:r>
              <a:rPr dirty="0" sz="1800" spc="-15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de</a:t>
            </a:r>
            <a:r>
              <a:rPr dirty="0" sz="1800" spc="-5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la</a:t>
            </a:r>
            <a:r>
              <a:rPr dirty="0" sz="1800" spc="-15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Bataille</a:t>
            </a:r>
            <a:r>
              <a:rPr dirty="0" sz="1800" spc="-15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de</a:t>
            </a:r>
            <a:r>
              <a:rPr dirty="0" sz="1800" spc="-5" i="1">
                <a:latin typeface="Arial"/>
                <a:cs typeface="Arial"/>
              </a:rPr>
              <a:t> </a:t>
            </a:r>
            <a:r>
              <a:rPr dirty="0" sz="1800" spc="-10" i="1">
                <a:latin typeface="Arial"/>
                <a:cs typeface="Arial"/>
              </a:rPr>
              <a:t>l’Èbre</a:t>
            </a:r>
            <a:endParaRPr sz="18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600"/>
              </a:spcBef>
              <a:buSzPct val="111111"/>
              <a:buFont typeface="Wingdings"/>
              <a:buChar char=""/>
              <a:tabLst>
                <a:tab pos="355600" algn="l"/>
              </a:tabLst>
            </a:pPr>
            <a:r>
              <a:rPr dirty="0" sz="1800" i="1">
                <a:latin typeface="Arial"/>
                <a:cs typeface="Arial"/>
              </a:rPr>
              <a:t>Corbera</a:t>
            </a:r>
            <a:r>
              <a:rPr dirty="0" sz="1800" spc="-15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d’Ebre:</a:t>
            </a:r>
            <a:r>
              <a:rPr dirty="0" sz="1800" spc="-20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l’épicentre</a:t>
            </a:r>
            <a:r>
              <a:rPr dirty="0" sz="1800" spc="-20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de</a:t>
            </a:r>
            <a:r>
              <a:rPr dirty="0" sz="1800" spc="-10" i="1">
                <a:latin typeface="Arial"/>
                <a:cs typeface="Arial"/>
              </a:rPr>
              <a:t> </a:t>
            </a:r>
            <a:r>
              <a:rPr dirty="0" sz="1800" spc="-25" i="1">
                <a:latin typeface="Arial"/>
                <a:cs typeface="Arial"/>
              </a:rPr>
              <a:t>la </a:t>
            </a:r>
            <a:r>
              <a:rPr dirty="0" sz="1800" i="1">
                <a:latin typeface="Arial"/>
                <a:cs typeface="Arial"/>
              </a:rPr>
              <a:t>Bataille</a:t>
            </a:r>
            <a:r>
              <a:rPr dirty="0" sz="1800" spc="-15" i="1">
                <a:latin typeface="Arial"/>
                <a:cs typeface="Arial"/>
              </a:rPr>
              <a:t> </a:t>
            </a:r>
            <a:r>
              <a:rPr dirty="0" sz="1800" i="1">
                <a:latin typeface="Arial"/>
                <a:cs typeface="Arial"/>
              </a:rPr>
              <a:t>de</a:t>
            </a:r>
            <a:r>
              <a:rPr dirty="0" sz="1800" spc="-15" i="1">
                <a:latin typeface="Arial"/>
                <a:cs typeface="Arial"/>
              </a:rPr>
              <a:t> </a:t>
            </a:r>
            <a:r>
              <a:rPr dirty="0" sz="1800" spc="-10" i="1">
                <a:latin typeface="Arial"/>
                <a:cs typeface="Arial"/>
              </a:rPr>
              <a:t>l’Èbre</a:t>
            </a:r>
            <a:endParaRPr sz="18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600"/>
              </a:spcBef>
              <a:buSzPct val="111111"/>
              <a:buFont typeface="Wingdings"/>
              <a:buChar char=""/>
              <a:tabLst>
                <a:tab pos="354965" algn="l"/>
              </a:tabLst>
            </a:pPr>
            <a:r>
              <a:rPr dirty="0" sz="1800">
                <a:latin typeface="Arial MT"/>
                <a:cs typeface="Arial MT"/>
              </a:rPr>
              <a:t>Matériel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didactique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86674" y="5619380"/>
            <a:ext cx="2275840" cy="1076960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700"/>
              </a:spcBef>
              <a:buFont typeface="Wingdings"/>
              <a:buChar char=""/>
              <a:tabLst>
                <a:tab pos="354965" algn="l"/>
              </a:tabLst>
            </a:pPr>
            <a:r>
              <a:rPr dirty="0" sz="1800">
                <a:latin typeface="Arial MT"/>
                <a:cs typeface="Arial MT"/>
              </a:rPr>
              <a:t>Groupes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d’adultes</a:t>
            </a:r>
            <a:endParaRPr sz="18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354965" algn="l"/>
              </a:tabLst>
            </a:pPr>
            <a:r>
              <a:rPr dirty="0" sz="1800">
                <a:latin typeface="Arial MT"/>
                <a:cs typeface="Arial MT"/>
              </a:rPr>
              <a:t>Groupes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d’écoliers</a:t>
            </a:r>
            <a:endParaRPr sz="1800">
              <a:latin typeface="Arial MT"/>
              <a:cs typeface="Arial MT"/>
            </a:endParaRPr>
          </a:p>
          <a:p>
            <a:pPr marL="354965" indent="-342265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354965" algn="l"/>
              </a:tabLst>
            </a:pPr>
            <a:r>
              <a:rPr dirty="0" sz="1800" spc="-10">
                <a:latin typeface="Arial MT"/>
                <a:cs typeface="Arial MT"/>
              </a:rPr>
              <a:t>Étudiants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1504188" y="4779265"/>
            <a:ext cx="288925" cy="775970"/>
          </a:xfrm>
          <a:custGeom>
            <a:avLst/>
            <a:gdLst/>
            <a:ahLst/>
            <a:cxnLst/>
            <a:rect l="l" t="t" r="r" b="b"/>
            <a:pathLst>
              <a:path w="288925" h="775970">
                <a:moveTo>
                  <a:pt x="169799" y="0"/>
                </a:moveTo>
                <a:lnTo>
                  <a:pt x="118998" y="0"/>
                </a:lnTo>
                <a:lnTo>
                  <a:pt x="118998" y="631316"/>
                </a:lnTo>
                <a:lnTo>
                  <a:pt x="0" y="631316"/>
                </a:lnTo>
                <a:lnTo>
                  <a:pt x="144399" y="775715"/>
                </a:lnTo>
                <a:lnTo>
                  <a:pt x="288798" y="631316"/>
                </a:lnTo>
                <a:lnTo>
                  <a:pt x="169799" y="631316"/>
                </a:lnTo>
                <a:lnTo>
                  <a:pt x="169799" y="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6" name="object 6" descr=""/>
          <p:cNvGrpSpPr/>
          <p:nvPr/>
        </p:nvGrpSpPr>
        <p:grpSpPr>
          <a:xfrm>
            <a:off x="3914394" y="2726435"/>
            <a:ext cx="4990465" cy="3135630"/>
            <a:chOff x="3914394" y="2726435"/>
            <a:chExt cx="4990465" cy="3135630"/>
          </a:xfrm>
        </p:grpSpPr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24300" y="2736341"/>
              <a:ext cx="4970525" cy="3115817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3919347" y="2731388"/>
              <a:ext cx="4980940" cy="3126105"/>
            </a:xfrm>
            <a:custGeom>
              <a:avLst/>
              <a:gdLst/>
              <a:ahLst/>
              <a:cxnLst/>
              <a:rect l="l" t="t" r="r" b="b"/>
              <a:pathLst>
                <a:path w="4980940" h="3126104">
                  <a:moveTo>
                    <a:pt x="0" y="0"/>
                  </a:moveTo>
                  <a:lnTo>
                    <a:pt x="4980432" y="0"/>
                  </a:lnTo>
                  <a:lnTo>
                    <a:pt x="4980432" y="3125724"/>
                  </a:lnTo>
                  <a:lnTo>
                    <a:pt x="0" y="3125724"/>
                  </a:lnTo>
                  <a:lnTo>
                    <a:pt x="0" y="0"/>
                  </a:lnTo>
                  <a:close/>
                </a:path>
              </a:pathLst>
            </a:custGeom>
            <a:ln w="99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6780702" y="240699"/>
            <a:ext cx="1235075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5.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Éducation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7213600" y="12700"/>
            <a:ext cx="1930400" cy="12700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5080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r>
              <a:rPr dirty="0" sz="800" spc="-10" b="1" i="1">
                <a:latin typeface="Arial"/>
                <a:cs typeface="Arial"/>
              </a:rPr>
              <a:t>Moderador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dirty="0" sz="800" spc="-10" i="1">
                <a:latin typeface="Arial"/>
                <a:cs typeface="Arial"/>
              </a:rPr>
              <a:t>2024-04-</a:t>
            </a:r>
            <a:r>
              <a:rPr dirty="0" sz="800" i="1">
                <a:latin typeface="Arial"/>
                <a:cs typeface="Arial"/>
              </a:rPr>
              <a:t>26</a:t>
            </a:r>
            <a:r>
              <a:rPr dirty="0" sz="800" spc="35" i="1">
                <a:latin typeface="Arial"/>
                <a:cs typeface="Arial"/>
              </a:rPr>
              <a:t> </a:t>
            </a:r>
            <a:r>
              <a:rPr dirty="0" sz="800" spc="-10" i="1">
                <a:latin typeface="Arial"/>
                <a:cs typeface="Arial"/>
              </a:rPr>
              <a:t>10:58:03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dirty="0" sz="1000" spc="-10">
                <a:latin typeface="Arial MT"/>
                <a:cs typeface="Arial MT"/>
              </a:rPr>
              <a:t>-------------------------------------------</a:t>
            </a:r>
            <a:r>
              <a:rPr dirty="0" sz="1000" spc="-50">
                <a:latin typeface="Arial MT"/>
                <a:cs typeface="Arial MT"/>
              </a:rPr>
              <a:t>-</a:t>
            </a:r>
            <a:endParaRPr sz="1000">
              <a:latin typeface="Arial MT"/>
              <a:cs typeface="Arial MT"/>
            </a:endParaRPr>
          </a:p>
          <a:p>
            <a:pPr marL="25400" marR="17780">
              <a:lnSpc>
                <a:spcPct val="100000"/>
              </a:lnSpc>
            </a:pPr>
            <a:r>
              <a:rPr dirty="0" sz="1000">
                <a:latin typeface="Arial MT"/>
                <a:cs typeface="Arial MT"/>
              </a:rPr>
              <a:t>Le Mémorial Démocratique </a:t>
            </a:r>
            <a:r>
              <a:rPr dirty="0" sz="1000" spc="-25">
                <a:latin typeface="Arial MT"/>
                <a:cs typeface="Arial MT"/>
              </a:rPr>
              <a:t>est </a:t>
            </a:r>
            <a:r>
              <a:rPr dirty="0" sz="1000">
                <a:latin typeface="Arial MT"/>
                <a:cs typeface="Arial MT"/>
              </a:rPr>
              <a:t>une institution qui dépend </a:t>
            </a:r>
            <a:r>
              <a:rPr dirty="0" sz="1000" spc="-25">
                <a:latin typeface="Arial MT"/>
                <a:cs typeface="Arial MT"/>
              </a:rPr>
              <a:t>du </a:t>
            </a:r>
            <a:r>
              <a:rPr dirty="0" sz="1000">
                <a:latin typeface="Arial MT"/>
                <a:cs typeface="Arial MT"/>
              </a:rPr>
              <a:t>Gouvernement de la </a:t>
            </a:r>
            <a:r>
              <a:rPr dirty="0" sz="1000" spc="-10">
                <a:latin typeface="Arial MT"/>
                <a:cs typeface="Arial MT"/>
              </a:rPr>
              <a:t>Generalitat </a:t>
            </a:r>
            <a:r>
              <a:rPr dirty="0" sz="1000">
                <a:latin typeface="Arial MT"/>
                <a:cs typeface="Arial MT"/>
              </a:rPr>
              <a:t>de Catalogne et qui </a:t>
            </a:r>
            <a:r>
              <a:rPr dirty="0" sz="1000" spc="-25">
                <a:latin typeface="Arial MT"/>
                <a:cs typeface="Arial MT"/>
              </a:rPr>
              <a:t>est </a:t>
            </a:r>
            <a:r>
              <a:rPr dirty="0" sz="1000">
                <a:latin typeface="Arial MT"/>
                <a:cs typeface="Arial MT"/>
              </a:rPr>
              <a:t>responsable des politiques </a:t>
            </a:r>
            <a:r>
              <a:rPr dirty="0" sz="1000" spc="-25">
                <a:latin typeface="Arial MT"/>
                <a:cs typeface="Arial MT"/>
              </a:rPr>
              <a:t>de </a:t>
            </a:r>
            <a:r>
              <a:rPr dirty="0" sz="1000">
                <a:latin typeface="Arial MT"/>
                <a:cs typeface="Arial MT"/>
              </a:rPr>
              <a:t>mémoire publique. Le </a:t>
            </a:r>
            <a:r>
              <a:rPr dirty="0" sz="1000" spc="-10">
                <a:latin typeface="Arial MT"/>
                <a:cs typeface="Arial MT"/>
              </a:rPr>
              <a:t>Mémorial </a:t>
            </a:r>
            <a:r>
              <a:rPr dirty="0" sz="1000">
                <a:latin typeface="Arial MT"/>
                <a:cs typeface="Arial MT"/>
              </a:rPr>
              <a:t>est issu de la Loi qui porte </a:t>
            </a:r>
            <a:r>
              <a:rPr dirty="0" sz="1000" spc="-25">
                <a:latin typeface="Arial MT"/>
                <a:cs typeface="Arial MT"/>
              </a:rPr>
              <a:t>le </a:t>
            </a:r>
            <a:r>
              <a:rPr dirty="0" sz="1000">
                <a:latin typeface="Arial MT"/>
                <a:cs typeface="Arial MT"/>
              </a:rPr>
              <a:t>même nom en </a:t>
            </a:r>
            <a:r>
              <a:rPr dirty="0" sz="1000" spc="-10">
                <a:latin typeface="Arial MT"/>
                <a:cs typeface="Arial MT"/>
              </a:rPr>
              <a:t>2007.</a:t>
            </a:r>
            <a:endParaRPr sz="1000">
              <a:latin typeface="Arial MT"/>
              <a:cs typeface="Arial MT"/>
            </a:endParaRPr>
          </a:p>
        </p:txBody>
      </p:sp>
    </p:spTree>
  </p:cSld>
  <p:clrMapOvr>
    <a:masterClrMapping/>
  </p:clrMapOvr>
  <p:transition spd="med">
    <p:fade thruBlk="0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5449" y="1084178"/>
            <a:ext cx="1532255" cy="3302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5.</a:t>
            </a:r>
            <a:r>
              <a:rPr dirty="0" spc="-30"/>
              <a:t> </a:t>
            </a:r>
            <a:r>
              <a:rPr dirty="0" spc="-10"/>
              <a:t>Éducation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4022597" y="1706117"/>
            <a:ext cx="4925060" cy="3221990"/>
            <a:chOff x="4022597" y="1706117"/>
            <a:chExt cx="4925060" cy="322199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32503" y="1716023"/>
              <a:ext cx="4904993" cy="3201923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4027550" y="1711070"/>
              <a:ext cx="4914900" cy="3211830"/>
            </a:xfrm>
            <a:custGeom>
              <a:avLst/>
              <a:gdLst/>
              <a:ahLst/>
              <a:cxnLst/>
              <a:rect l="l" t="t" r="r" b="b"/>
              <a:pathLst>
                <a:path w="4914900" h="3211829">
                  <a:moveTo>
                    <a:pt x="0" y="0"/>
                  </a:moveTo>
                  <a:lnTo>
                    <a:pt x="4914900" y="0"/>
                  </a:lnTo>
                  <a:lnTo>
                    <a:pt x="4914900" y="3211830"/>
                  </a:lnTo>
                  <a:lnTo>
                    <a:pt x="0" y="3211830"/>
                  </a:lnTo>
                  <a:lnTo>
                    <a:pt x="0" y="0"/>
                  </a:lnTo>
                  <a:close/>
                </a:path>
              </a:pathLst>
            </a:custGeom>
            <a:ln w="99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258113" y="1511216"/>
            <a:ext cx="4097654" cy="493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953735"/>
                </a:solidFill>
                <a:latin typeface="Arial"/>
                <a:cs typeface="Arial"/>
              </a:rPr>
              <a:t>Offre</a:t>
            </a:r>
            <a:r>
              <a:rPr dirty="0" sz="1800" spc="-25" b="1">
                <a:solidFill>
                  <a:srgbClr val="953735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953735"/>
                </a:solidFill>
                <a:latin typeface="Arial"/>
                <a:cs typeface="Arial"/>
              </a:rPr>
              <a:t>éducative</a:t>
            </a:r>
            <a:r>
              <a:rPr dirty="0" sz="1800" spc="-20" b="1">
                <a:solidFill>
                  <a:srgbClr val="953735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953735"/>
                </a:solidFill>
                <a:latin typeface="Arial"/>
                <a:cs typeface="Arial"/>
              </a:rPr>
              <a:t>COMEBE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dirty="0" sz="1800" b="1">
                <a:solidFill>
                  <a:srgbClr val="953735"/>
                </a:solidFill>
                <a:latin typeface="Arial"/>
                <a:cs typeface="Arial"/>
              </a:rPr>
              <a:t>Nouveauté</a:t>
            </a:r>
            <a:r>
              <a:rPr dirty="0" sz="1800" spc="-40" b="1">
                <a:solidFill>
                  <a:srgbClr val="953735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953735"/>
                </a:solidFill>
                <a:latin typeface="Arial"/>
                <a:cs typeface="Arial"/>
              </a:rPr>
              <a:t>depuis</a:t>
            </a:r>
            <a:r>
              <a:rPr dirty="0" sz="1800" spc="-30" b="1">
                <a:solidFill>
                  <a:srgbClr val="953735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953735"/>
                </a:solidFill>
                <a:latin typeface="Arial"/>
                <a:cs typeface="Arial"/>
              </a:rPr>
              <a:t>Avril</a:t>
            </a:r>
            <a:r>
              <a:rPr dirty="0" sz="1800" spc="-35" b="1">
                <a:solidFill>
                  <a:srgbClr val="953735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953735"/>
                </a:solidFill>
                <a:latin typeface="Arial"/>
                <a:cs typeface="Arial"/>
              </a:rPr>
              <a:t>2023</a:t>
            </a:r>
            <a:endParaRPr sz="1800">
              <a:latin typeface="Arial"/>
              <a:cs typeface="Arial"/>
            </a:endParaRPr>
          </a:p>
          <a:p>
            <a:pPr marL="12700" marR="621030">
              <a:lnSpc>
                <a:spcPct val="100000"/>
              </a:lnSpc>
              <a:spcBef>
                <a:spcPts val="600"/>
              </a:spcBef>
            </a:pPr>
            <a:r>
              <a:rPr dirty="0" sz="1800" b="1">
                <a:solidFill>
                  <a:srgbClr val="953735"/>
                </a:solidFill>
                <a:latin typeface="Arial"/>
                <a:cs typeface="Arial"/>
              </a:rPr>
              <a:t>Proposition</a:t>
            </a:r>
            <a:r>
              <a:rPr dirty="0" sz="1800" spc="-45" b="1">
                <a:solidFill>
                  <a:srgbClr val="953735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953735"/>
                </a:solidFill>
                <a:latin typeface="Arial"/>
                <a:cs typeface="Arial"/>
              </a:rPr>
              <a:t>éducative</a:t>
            </a:r>
            <a:r>
              <a:rPr dirty="0" sz="1800" spc="-50" b="1">
                <a:solidFill>
                  <a:srgbClr val="953735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953735"/>
                </a:solidFill>
                <a:latin typeface="Arial"/>
                <a:cs typeface="Arial"/>
              </a:rPr>
              <a:t>sur</a:t>
            </a:r>
            <a:r>
              <a:rPr dirty="0" sz="1800" spc="-50" b="1">
                <a:solidFill>
                  <a:srgbClr val="953735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953735"/>
                </a:solidFill>
                <a:latin typeface="Arial"/>
                <a:cs typeface="Arial"/>
              </a:rPr>
              <a:t>les </a:t>
            </a:r>
            <a:r>
              <a:rPr dirty="0" sz="1800" b="1">
                <a:solidFill>
                  <a:srgbClr val="953735"/>
                </a:solidFill>
                <a:latin typeface="Arial"/>
                <a:cs typeface="Arial"/>
              </a:rPr>
              <a:t>fosses</a:t>
            </a:r>
            <a:r>
              <a:rPr dirty="0" sz="1800" spc="-30" b="1">
                <a:solidFill>
                  <a:srgbClr val="953735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953735"/>
                </a:solidFill>
                <a:latin typeface="Arial"/>
                <a:cs typeface="Arial"/>
              </a:rPr>
              <a:t>communes</a:t>
            </a:r>
            <a:r>
              <a:rPr dirty="0" sz="1800" spc="-15" b="1">
                <a:solidFill>
                  <a:srgbClr val="953735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953735"/>
                </a:solidFill>
                <a:latin typeface="Arial"/>
                <a:cs typeface="Arial"/>
              </a:rPr>
              <a:t>de</a:t>
            </a:r>
            <a:r>
              <a:rPr dirty="0" sz="1800" spc="-20" b="1">
                <a:solidFill>
                  <a:srgbClr val="953735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953735"/>
                </a:solidFill>
                <a:latin typeface="Arial"/>
                <a:cs typeface="Arial"/>
              </a:rPr>
              <a:t>la</a:t>
            </a:r>
            <a:r>
              <a:rPr dirty="0" sz="1800" spc="-10" b="1">
                <a:solidFill>
                  <a:srgbClr val="953735"/>
                </a:solidFill>
                <a:latin typeface="Arial"/>
                <a:cs typeface="Arial"/>
              </a:rPr>
              <a:t> Bataille </a:t>
            </a:r>
            <a:r>
              <a:rPr dirty="0" sz="1800" b="1">
                <a:solidFill>
                  <a:srgbClr val="953735"/>
                </a:solidFill>
                <a:latin typeface="Arial"/>
                <a:cs typeface="Arial"/>
              </a:rPr>
              <a:t>de</a:t>
            </a:r>
            <a:r>
              <a:rPr dirty="0" sz="1800" spc="-10" b="1">
                <a:solidFill>
                  <a:srgbClr val="953735"/>
                </a:solidFill>
                <a:latin typeface="Arial"/>
                <a:cs typeface="Arial"/>
              </a:rPr>
              <a:t> l’Èbre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sz="1800" spc="-10">
                <a:latin typeface="Arial MT"/>
                <a:cs typeface="Arial MT"/>
              </a:rPr>
              <a:t>Destinataires:</a:t>
            </a:r>
            <a:endParaRPr sz="1800">
              <a:latin typeface="Arial MT"/>
              <a:cs typeface="Arial MT"/>
            </a:endParaRPr>
          </a:p>
          <a:p>
            <a:pPr marL="297815" indent="-285115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97815" algn="l"/>
              </a:tabLst>
            </a:pPr>
            <a:r>
              <a:rPr dirty="0" sz="1800">
                <a:latin typeface="Arial MT"/>
                <a:cs typeface="Arial MT"/>
              </a:rPr>
              <a:t>Éducation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Secondaire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Obligatoire</a:t>
            </a:r>
            <a:endParaRPr sz="1800">
              <a:latin typeface="Arial MT"/>
              <a:cs typeface="Arial MT"/>
            </a:endParaRPr>
          </a:p>
          <a:p>
            <a:pPr marL="297815" indent="-285115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97815" algn="l"/>
              </a:tabLst>
            </a:pPr>
            <a:r>
              <a:rPr dirty="0" sz="1800" spc="-10">
                <a:latin typeface="Arial MT"/>
                <a:cs typeface="Arial MT"/>
              </a:rPr>
              <a:t>Baccalauréat</a:t>
            </a:r>
            <a:endParaRPr sz="1800">
              <a:latin typeface="Arial MT"/>
              <a:cs typeface="Arial MT"/>
            </a:endParaRPr>
          </a:p>
          <a:p>
            <a:pPr marL="297815" indent="-285115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97815" algn="l"/>
              </a:tabLst>
            </a:pPr>
            <a:r>
              <a:rPr dirty="0" sz="1800" spc="-10">
                <a:latin typeface="Arial MT"/>
                <a:cs typeface="Arial MT"/>
              </a:rPr>
              <a:t>Adultes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sz="1800" spc="-10">
                <a:latin typeface="Arial MT"/>
                <a:cs typeface="Arial MT"/>
              </a:rPr>
              <a:t>Format:</a:t>
            </a:r>
            <a:endParaRPr sz="1800">
              <a:latin typeface="Arial MT"/>
              <a:cs typeface="Arial MT"/>
            </a:endParaRPr>
          </a:p>
          <a:p>
            <a:pPr marL="297815" indent="-285115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97815" algn="l"/>
              </a:tabLst>
            </a:pPr>
            <a:r>
              <a:rPr dirty="0" sz="1800">
                <a:latin typeface="Arial MT"/>
                <a:cs typeface="Arial MT"/>
              </a:rPr>
              <a:t>Visite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Centre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Interprétation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115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Jours</a:t>
            </a:r>
            <a:endParaRPr sz="1800">
              <a:latin typeface="Arial MT"/>
              <a:cs typeface="Arial MT"/>
            </a:endParaRPr>
          </a:p>
          <a:p>
            <a:pPr marL="298450" marR="92710" indent="-28575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98450" algn="l"/>
              </a:tabLst>
            </a:pPr>
            <a:r>
              <a:rPr dirty="0" sz="1800">
                <a:latin typeface="Arial MT"/>
                <a:cs typeface="Arial MT"/>
              </a:rPr>
              <a:t>Documentaire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“Le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carnet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du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Docteur Gras”</a:t>
            </a:r>
            <a:endParaRPr sz="1800">
              <a:latin typeface="Arial MT"/>
              <a:cs typeface="Arial MT"/>
            </a:endParaRPr>
          </a:p>
          <a:p>
            <a:pPr marL="297815" indent="-285115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297815" algn="l"/>
              </a:tabLst>
            </a:pPr>
            <a:r>
              <a:rPr dirty="0" sz="1800">
                <a:latin typeface="Arial MT"/>
                <a:cs typeface="Arial MT"/>
              </a:rPr>
              <a:t>Exposition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sur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la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gestion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des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fosses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823564" y="250970"/>
            <a:ext cx="1235075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5.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Éducation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213600" y="12700"/>
            <a:ext cx="1930400" cy="12700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5080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r>
              <a:rPr dirty="0" sz="800" spc="-10" b="1" i="1">
                <a:latin typeface="Arial"/>
                <a:cs typeface="Arial"/>
              </a:rPr>
              <a:t>Moderador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dirty="0" sz="800" spc="-10" i="1">
                <a:latin typeface="Arial"/>
                <a:cs typeface="Arial"/>
              </a:rPr>
              <a:t>2024-04-</a:t>
            </a:r>
            <a:r>
              <a:rPr dirty="0" sz="800" i="1">
                <a:latin typeface="Arial"/>
                <a:cs typeface="Arial"/>
              </a:rPr>
              <a:t>26</a:t>
            </a:r>
            <a:r>
              <a:rPr dirty="0" sz="800" spc="35" i="1">
                <a:latin typeface="Arial"/>
                <a:cs typeface="Arial"/>
              </a:rPr>
              <a:t> </a:t>
            </a:r>
            <a:r>
              <a:rPr dirty="0" sz="800" spc="-10" i="1">
                <a:latin typeface="Arial"/>
                <a:cs typeface="Arial"/>
              </a:rPr>
              <a:t>10:58:03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dirty="0" sz="1000" spc="-10">
                <a:latin typeface="Arial MT"/>
                <a:cs typeface="Arial MT"/>
              </a:rPr>
              <a:t>-------------------------------------------</a:t>
            </a:r>
            <a:r>
              <a:rPr dirty="0" sz="1000" spc="-50">
                <a:latin typeface="Arial MT"/>
                <a:cs typeface="Arial MT"/>
              </a:rPr>
              <a:t>-</a:t>
            </a:r>
            <a:endParaRPr sz="1000">
              <a:latin typeface="Arial MT"/>
              <a:cs typeface="Arial MT"/>
            </a:endParaRPr>
          </a:p>
          <a:p>
            <a:pPr marL="25400" marR="17780">
              <a:lnSpc>
                <a:spcPct val="100000"/>
              </a:lnSpc>
            </a:pPr>
            <a:r>
              <a:rPr dirty="0" sz="1000">
                <a:latin typeface="Arial MT"/>
                <a:cs typeface="Arial MT"/>
              </a:rPr>
              <a:t>Le Mémorial Démocratique </a:t>
            </a:r>
            <a:r>
              <a:rPr dirty="0" sz="1000" spc="-25">
                <a:latin typeface="Arial MT"/>
                <a:cs typeface="Arial MT"/>
              </a:rPr>
              <a:t>est </a:t>
            </a:r>
            <a:r>
              <a:rPr dirty="0" sz="1000">
                <a:latin typeface="Arial MT"/>
                <a:cs typeface="Arial MT"/>
              </a:rPr>
              <a:t>une institution qui dépend </a:t>
            </a:r>
            <a:r>
              <a:rPr dirty="0" sz="1000" spc="-25">
                <a:latin typeface="Arial MT"/>
                <a:cs typeface="Arial MT"/>
              </a:rPr>
              <a:t>du </a:t>
            </a:r>
            <a:r>
              <a:rPr dirty="0" sz="1000">
                <a:latin typeface="Arial MT"/>
                <a:cs typeface="Arial MT"/>
              </a:rPr>
              <a:t>Gouvernement de la </a:t>
            </a:r>
            <a:r>
              <a:rPr dirty="0" sz="1000" spc="-10">
                <a:latin typeface="Arial MT"/>
                <a:cs typeface="Arial MT"/>
              </a:rPr>
              <a:t>Generalitat </a:t>
            </a:r>
            <a:r>
              <a:rPr dirty="0" sz="1000">
                <a:latin typeface="Arial MT"/>
                <a:cs typeface="Arial MT"/>
              </a:rPr>
              <a:t>de Catalogne et qui </a:t>
            </a:r>
            <a:r>
              <a:rPr dirty="0" sz="1000" spc="-25">
                <a:latin typeface="Arial MT"/>
                <a:cs typeface="Arial MT"/>
              </a:rPr>
              <a:t>est </a:t>
            </a:r>
            <a:r>
              <a:rPr dirty="0" sz="1000">
                <a:latin typeface="Arial MT"/>
                <a:cs typeface="Arial MT"/>
              </a:rPr>
              <a:t>responsable des politiques </a:t>
            </a:r>
            <a:r>
              <a:rPr dirty="0" sz="1000" spc="-25">
                <a:latin typeface="Arial MT"/>
                <a:cs typeface="Arial MT"/>
              </a:rPr>
              <a:t>de </a:t>
            </a:r>
            <a:r>
              <a:rPr dirty="0" sz="1000">
                <a:latin typeface="Arial MT"/>
                <a:cs typeface="Arial MT"/>
              </a:rPr>
              <a:t>mémoire publique. Le </a:t>
            </a:r>
            <a:r>
              <a:rPr dirty="0" sz="1000" spc="-10">
                <a:latin typeface="Arial MT"/>
                <a:cs typeface="Arial MT"/>
              </a:rPr>
              <a:t>Mémorial </a:t>
            </a:r>
            <a:r>
              <a:rPr dirty="0" sz="1000">
                <a:latin typeface="Arial MT"/>
                <a:cs typeface="Arial MT"/>
              </a:rPr>
              <a:t>est issu de la Loi qui porte </a:t>
            </a:r>
            <a:r>
              <a:rPr dirty="0" sz="1000" spc="-25">
                <a:latin typeface="Arial MT"/>
                <a:cs typeface="Arial MT"/>
              </a:rPr>
              <a:t>le </a:t>
            </a:r>
            <a:r>
              <a:rPr dirty="0" sz="1000">
                <a:latin typeface="Arial MT"/>
                <a:cs typeface="Arial MT"/>
              </a:rPr>
              <a:t>même nom en </a:t>
            </a:r>
            <a:r>
              <a:rPr dirty="0" sz="1000" spc="-10">
                <a:latin typeface="Arial MT"/>
                <a:cs typeface="Arial MT"/>
              </a:rPr>
              <a:t>2007.</a:t>
            </a:r>
            <a:endParaRPr sz="1000">
              <a:latin typeface="Arial MT"/>
              <a:cs typeface="Arial MT"/>
            </a:endParaRPr>
          </a:p>
        </p:txBody>
      </p:sp>
    </p:spTree>
  </p:cSld>
  <p:clrMapOvr>
    <a:masterClrMapping/>
  </p:clrMapOvr>
  <p:transition spd="med">
    <p:fade thruBlk="0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5449" y="1084178"/>
            <a:ext cx="1532255" cy="3302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5.</a:t>
            </a:r>
            <a:r>
              <a:rPr dirty="0" spc="-30"/>
              <a:t> </a:t>
            </a:r>
            <a:r>
              <a:rPr dirty="0" spc="-10"/>
              <a:t>Éducation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2545842" y="1474469"/>
            <a:ext cx="4853940" cy="4814570"/>
            <a:chOff x="2545842" y="1474469"/>
            <a:chExt cx="4853940" cy="481457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55748" y="1484376"/>
              <a:ext cx="4834127" cy="4794490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2550795" y="1479422"/>
              <a:ext cx="4844415" cy="4804410"/>
            </a:xfrm>
            <a:custGeom>
              <a:avLst/>
              <a:gdLst/>
              <a:ahLst/>
              <a:cxnLst/>
              <a:rect l="l" t="t" r="r" b="b"/>
              <a:pathLst>
                <a:path w="4844415" h="4804410">
                  <a:moveTo>
                    <a:pt x="0" y="0"/>
                  </a:moveTo>
                  <a:lnTo>
                    <a:pt x="4844033" y="0"/>
                  </a:lnTo>
                  <a:lnTo>
                    <a:pt x="4844033" y="4804410"/>
                  </a:lnTo>
                  <a:lnTo>
                    <a:pt x="0" y="4804410"/>
                  </a:lnTo>
                  <a:lnTo>
                    <a:pt x="0" y="0"/>
                  </a:lnTo>
                  <a:close/>
                </a:path>
              </a:pathLst>
            </a:custGeom>
            <a:ln w="99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2141700" y="6363286"/>
            <a:ext cx="5702300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>
                <a:latin typeface="Arial MT"/>
                <a:cs typeface="Arial MT"/>
              </a:rPr>
              <a:t>Visite</a:t>
            </a:r>
            <a:r>
              <a:rPr dirty="0" sz="2000" spc="-6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guidée</a:t>
            </a:r>
            <a:r>
              <a:rPr dirty="0" sz="2000" spc="-5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de</a:t>
            </a:r>
            <a:r>
              <a:rPr dirty="0" sz="2000" spc="-6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l’ancien</a:t>
            </a:r>
            <a:r>
              <a:rPr dirty="0" sz="2000" spc="-5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village</a:t>
            </a:r>
            <a:r>
              <a:rPr dirty="0" sz="2000" spc="-5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de</a:t>
            </a:r>
            <a:r>
              <a:rPr dirty="0" sz="2000" spc="-6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Corbera</a:t>
            </a:r>
            <a:r>
              <a:rPr dirty="0" sz="2000" spc="-60">
                <a:latin typeface="Arial MT"/>
                <a:cs typeface="Arial MT"/>
              </a:rPr>
              <a:t> </a:t>
            </a:r>
            <a:r>
              <a:rPr dirty="0" sz="2000" spc="-10">
                <a:latin typeface="Arial MT"/>
                <a:cs typeface="Arial MT"/>
              </a:rPr>
              <a:t>d’Ebre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923409" y="267827"/>
            <a:ext cx="1235075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5.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Éducation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213600" y="12700"/>
            <a:ext cx="1930400" cy="12700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5080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r>
              <a:rPr dirty="0" sz="800" spc="-10" b="1" i="1">
                <a:latin typeface="Arial"/>
                <a:cs typeface="Arial"/>
              </a:rPr>
              <a:t>Moderador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dirty="0" sz="800" spc="-10" i="1">
                <a:latin typeface="Arial"/>
                <a:cs typeface="Arial"/>
              </a:rPr>
              <a:t>2024-04-</a:t>
            </a:r>
            <a:r>
              <a:rPr dirty="0" sz="800" i="1">
                <a:latin typeface="Arial"/>
                <a:cs typeface="Arial"/>
              </a:rPr>
              <a:t>26</a:t>
            </a:r>
            <a:r>
              <a:rPr dirty="0" sz="800" spc="35" i="1">
                <a:latin typeface="Arial"/>
                <a:cs typeface="Arial"/>
              </a:rPr>
              <a:t> </a:t>
            </a:r>
            <a:r>
              <a:rPr dirty="0" sz="800" spc="-10" i="1">
                <a:latin typeface="Arial"/>
                <a:cs typeface="Arial"/>
              </a:rPr>
              <a:t>10:58:03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dirty="0" sz="1000" spc="-10">
                <a:latin typeface="Arial MT"/>
                <a:cs typeface="Arial MT"/>
              </a:rPr>
              <a:t>-------------------------------------------</a:t>
            </a:r>
            <a:r>
              <a:rPr dirty="0" sz="1000" spc="-50">
                <a:latin typeface="Arial MT"/>
                <a:cs typeface="Arial MT"/>
              </a:rPr>
              <a:t>-</a:t>
            </a:r>
            <a:endParaRPr sz="1000">
              <a:latin typeface="Arial MT"/>
              <a:cs typeface="Arial MT"/>
            </a:endParaRPr>
          </a:p>
          <a:p>
            <a:pPr marL="25400" marR="17780">
              <a:lnSpc>
                <a:spcPct val="100000"/>
              </a:lnSpc>
            </a:pPr>
            <a:r>
              <a:rPr dirty="0" sz="1000">
                <a:latin typeface="Arial MT"/>
                <a:cs typeface="Arial MT"/>
              </a:rPr>
              <a:t>Le Mémorial Démocratique </a:t>
            </a:r>
            <a:r>
              <a:rPr dirty="0" sz="1000" spc="-25">
                <a:latin typeface="Arial MT"/>
                <a:cs typeface="Arial MT"/>
              </a:rPr>
              <a:t>est </a:t>
            </a:r>
            <a:r>
              <a:rPr dirty="0" sz="1000">
                <a:latin typeface="Arial MT"/>
                <a:cs typeface="Arial MT"/>
              </a:rPr>
              <a:t>une institution qui dépend </a:t>
            </a:r>
            <a:r>
              <a:rPr dirty="0" sz="1000" spc="-25">
                <a:latin typeface="Arial MT"/>
                <a:cs typeface="Arial MT"/>
              </a:rPr>
              <a:t>du </a:t>
            </a:r>
            <a:r>
              <a:rPr dirty="0" sz="1000">
                <a:latin typeface="Arial MT"/>
                <a:cs typeface="Arial MT"/>
              </a:rPr>
              <a:t>Gouvernement de la </a:t>
            </a:r>
            <a:r>
              <a:rPr dirty="0" sz="1000" spc="-10">
                <a:latin typeface="Arial MT"/>
                <a:cs typeface="Arial MT"/>
              </a:rPr>
              <a:t>Generalitat </a:t>
            </a:r>
            <a:r>
              <a:rPr dirty="0" sz="1000">
                <a:latin typeface="Arial MT"/>
                <a:cs typeface="Arial MT"/>
              </a:rPr>
              <a:t>de Catalogne et qui </a:t>
            </a:r>
            <a:r>
              <a:rPr dirty="0" sz="1000" spc="-25">
                <a:latin typeface="Arial MT"/>
                <a:cs typeface="Arial MT"/>
              </a:rPr>
              <a:t>est </a:t>
            </a:r>
            <a:r>
              <a:rPr dirty="0" sz="1000">
                <a:latin typeface="Arial MT"/>
                <a:cs typeface="Arial MT"/>
              </a:rPr>
              <a:t>responsable des politiques </a:t>
            </a:r>
            <a:r>
              <a:rPr dirty="0" sz="1000" spc="-25">
                <a:latin typeface="Arial MT"/>
                <a:cs typeface="Arial MT"/>
              </a:rPr>
              <a:t>de </a:t>
            </a:r>
            <a:r>
              <a:rPr dirty="0" sz="1000">
                <a:latin typeface="Arial MT"/>
                <a:cs typeface="Arial MT"/>
              </a:rPr>
              <a:t>mémoire publique. Le </a:t>
            </a:r>
            <a:r>
              <a:rPr dirty="0" sz="1000" spc="-10">
                <a:latin typeface="Arial MT"/>
                <a:cs typeface="Arial MT"/>
              </a:rPr>
              <a:t>Mémorial </a:t>
            </a:r>
            <a:r>
              <a:rPr dirty="0" sz="1000">
                <a:latin typeface="Arial MT"/>
                <a:cs typeface="Arial MT"/>
              </a:rPr>
              <a:t>est issu de la Loi qui porte </a:t>
            </a:r>
            <a:r>
              <a:rPr dirty="0" sz="1000" spc="-25">
                <a:latin typeface="Arial MT"/>
                <a:cs typeface="Arial MT"/>
              </a:rPr>
              <a:t>le </a:t>
            </a:r>
            <a:r>
              <a:rPr dirty="0" sz="1000">
                <a:latin typeface="Arial MT"/>
                <a:cs typeface="Arial MT"/>
              </a:rPr>
              <a:t>même nom en </a:t>
            </a:r>
            <a:r>
              <a:rPr dirty="0" sz="1000" spc="-10">
                <a:latin typeface="Arial MT"/>
                <a:cs typeface="Arial MT"/>
              </a:rPr>
              <a:t>2007.</a:t>
            </a:r>
            <a:endParaRPr sz="1000">
              <a:latin typeface="Arial MT"/>
              <a:cs typeface="Arial MT"/>
            </a:endParaRPr>
          </a:p>
        </p:txBody>
      </p:sp>
    </p:spTree>
  </p:cSld>
  <p:clrMapOvr>
    <a:masterClrMapping/>
  </p:clrMapOvr>
  <p:transition spd="med">
    <p:fade thruBlk="0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5449" y="1084178"/>
            <a:ext cx="1532255" cy="3302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5.</a:t>
            </a:r>
            <a:r>
              <a:rPr dirty="0" spc="-30"/>
              <a:t> </a:t>
            </a:r>
            <a:r>
              <a:rPr dirty="0" spc="-10"/>
              <a:t>Éducation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670800" y="6323779"/>
            <a:ext cx="4906010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>
                <a:latin typeface="Arial MT"/>
                <a:cs typeface="Arial MT"/>
              </a:rPr>
              <a:t>Visite</a:t>
            </a:r>
            <a:r>
              <a:rPr dirty="0" sz="2000" spc="-5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guidée</a:t>
            </a:r>
            <a:r>
              <a:rPr dirty="0" sz="2000" spc="-4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au</a:t>
            </a:r>
            <a:r>
              <a:rPr dirty="0" sz="2000" spc="-5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Mémorial</a:t>
            </a:r>
            <a:r>
              <a:rPr dirty="0" sz="2000" spc="-4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des</a:t>
            </a:r>
            <a:r>
              <a:rPr dirty="0" sz="2000" spc="-60">
                <a:latin typeface="Arial MT"/>
                <a:cs typeface="Arial MT"/>
              </a:rPr>
              <a:t> </a:t>
            </a:r>
            <a:r>
              <a:rPr dirty="0" sz="2000" spc="-10">
                <a:latin typeface="Arial MT"/>
                <a:cs typeface="Arial MT"/>
              </a:rPr>
              <a:t>Camposines</a:t>
            </a:r>
            <a:endParaRPr sz="2000">
              <a:latin typeface="Arial MT"/>
              <a:cs typeface="Arial MT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533400" y="1484376"/>
            <a:ext cx="8077200" cy="4884420"/>
            <a:chOff x="533400" y="1484376"/>
            <a:chExt cx="8077200" cy="488442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3400" y="1484376"/>
              <a:ext cx="8077187" cy="3314699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57650" y="4082795"/>
              <a:ext cx="4552950" cy="2286000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7213600" y="12700"/>
            <a:ext cx="1930400" cy="12700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5080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r>
              <a:rPr dirty="0" sz="800" spc="-10" b="1" i="1">
                <a:latin typeface="Arial"/>
                <a:cs typeface="Arial"/>
              </a:rPr>
              <a:t>Moderador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dirty="0" sz="800" spc="-10" i="1">
                <a:latin typeface="Arial"/>
                <a:cs typeface="Arial"/>
              </a:rPr>
              <a:t>2024-04-</a:t>
            </a:r>
            <a:r>
              <a:rPr dirty="0" sz="800" i="1">
                <a:latin typeface="Arial"/>
                <a:cs typeface="Arial"/>
              </a:rPr>
              <a:t>26</a:t>
            </a:r>
            <a:r>
              <a:rPr dirty="0" sz="800" spc="35" i="1">
                <a:latin typeface="Arial"/>
                <a:cs typeface="Arial"/>
              </a:rPr>
              <a:t> </a:t>
            </a:r>
            <a:r>
              <a:rPr dirty="0" sz="800" spc="-10" i="1">
                <a:latin typeface="Arial"/>
                <a:cs typeface="Arial"/>
              </a:rPr>
              <a:t>10:58:03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dirty="0" sz="1000" spc="-10">
                <a:latin typeface="Arial MT"/>
                <a:cs typeface="Arial MT"/>
              </a:rPr>
              <a:t>-------------------------------------------</a:t>
            </a:r>
            <a:r>
              <a:rPr dirty="0" sz="1000" spc="-50">
                <a:latin typeface="Arial MT"/>
                <a:cs typeface="Arial MT"/>
              </a:rPr>
              <a:t>-</a:t>
            </a:r>
            <a:endParaRPr sz="1000">
              <a:latin typeface="Arial MT"/>
              <a:cs typeface="Arial MT"/>
            </a:endParaRPr>
          </a:p>
          <a:p>
            <a:pPr marL="25400" marR="17780">
              <a:lnSpc>
                <a:spcPct val="100000"/>
              </a:lnSpc>
            </a:pPr>
            <a:r>
              <a:rPr dirty="0" sz="1000">
                <a:latin typeface="Arial MT"/>
                <a:cs typeface="Arial MT"/>
              </a:rPr>
              <a:t>Le Mémorial Démocratique </a:t>
            </a:r>
            <a:r>
              <a:rPr dirty="0" sz="1000" spc="-25">
                <a:latin typeface="Arial MT"/>
                <a:cs typeface="Arial MT"/>
              </a:rPr>
              <a:t>est </a:t>
            </a:r>
            <a:r>
              <a:rPr dirty="0" sz="1000">
                <a:latin typeface="Arial MT"/>
                <a:cs typeface="Arial MT"/>
              </a:rPr>
              <a:t>une institution qui dépend </a:t>
            </a:r>
            <a:r>
              <a:rPr dirty="0" sz="1000" spc="-25">
                <a:latin typeface="Arial MT"/>
                <a:cs typeface="Arial MT"/>
              </a:rPr>
              <a:t>du </a:t>
            </a:r>
            <a:r>
              <a:rPr dirty="0" sz="1000">
                <a:latin typeface="Arial MT"/>
                <a:cs typeface="Arial MT"/>
              </a:rPr>
              <a:t>Gouvernement de la </a:t>
            </a:r>
            <a:r>
              <a:rPr dirty="0" sz="1000" spc="-10">
                <a:latin typeface="Arial MT"/>
                <a:cs typeface="Arial MT"/>
              </a:rPr>
              <a:t>Generalitat </a:t>
            </a:r>
            <a:r>
              <a:rPr dirty="0" sz="1000">
                <a:latin typeface="Arial MT"/>
                <a:cs typeface="Arial MT"/>
              </a:rPr>
              <a:t>de Catalogne et qui </a:t>
            </a:r>
            <a:r>
              <a:rPr dirty="0" sz="1000" spc="-25">
                <a:latin typeface="Arial MT"/>
                <a:cs typeface="Arial MT"/>
              </a:rPr>
              <a:t>est </a:t>
            </a:r>
            <a:r>
              <a:rPr dirty="0" sz="1000">
                <a:latin typeface="Arial MT"/>
                <a:cs typeface="Arial MT"/>
              </a:rPr>
              <a:t>responsable des politiques </a:t>
            </a:r>
            <a:r>
              <a:rPr dirty="0" sz="1000" spc="-25">
                <a:latin typeface="Arial MT"/>
                <a:cs typeface="Arial MT"/>
              </a:rPr>
              <a:t>de </a:t>
            </a:r>
            <a:r>
              <a:rPr dirty="0" sz="1000">
                <a:latin typeface="Arial MT"/>
                <a:cs typeface="Arial MT"/>
              </a:rPr>
              <a:t>mémoire publique. Le </a:t>
            </a:r>
            <a:r>
              <a:rPr dirty="0" sz="1000" spc="-10">
                <a:latin typeface="Arial MT"/>
                <a:cs typeface="Arial MT"/>
              </a:rPr>
              <a:t>Mémorial </a:t>
            </a:r>
            <a:r>
              <a:rPr dirty="0" sz="1000">
                <a:latin typeface="Arial MT"/>
                <a:cs typeface="Arial MT"/>
              </a:rPr>
              <a:t>est issu de la Loi qui porte </a:t>
            </a:r>
            <a:r>
              <a:rPr dirty="0" sz="1000" spc="-25">
                <a:latin typeface="Arial MT"/>
                <a:cs typeface="Arial MT"/>
              </a:rPr>
              <a:t>le </a:t>
            </a:r>
            <a:r>
              <a:rPr dirty="0" sz="1000">
                <a:latin typeface="Arial MT"/>
                <a:cs typeface="Arial MT"/>
              </a:rPr>
              <a:t>même nom en </a:t>
            </a:r>
            <a:r>
              <a:rPr dirty="0" sz="1000" spc="-10">
                <a:latin typeface="Arial MT"/>
                <a:cs typeface="Arial MT"/>
              </a:rPr>
              <a:t>2007.</a:t>
            </a:r>
            <a:endParaRPr sz="1000">
              <a:latin typeface="Arial MT"/>
              <a:cs typeface="Arial MT"/>
            </a:endParaRPr>
          </a:p>
        </p:txBody>
      </p:sp>
    </p:spTree>
  </p:cSld>
  <p:clrMapOvr>
    <a:masterClrMapping/>
  </p:clrMapOvr>
  <p:transition spd="med">
    <p:fade thruBlk="0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0510" rIns="0" bIns="0" rtlCol="0" vert="horz">
            <a:spAutoFit/>
          </a:bodyPr>
          <a:lstStyle/>
          <a:p>
            <a:pPr marL="453390">
              <a:lnSpc>
                <a:spcPct val="100000"/>
              </a:lnSpc>
              <a:spcBef>
                <a:spcPts val="95"/>
              </a:spcBef>
            </a:pPr>
            <a:r>
              <a:rPr dirty="0"/>
              <a:t>6.</a:t>
            </a:r>
            <a:r>
              <a:rPr dirty="0" spc="-45"/>
              <a:t> </a:t>
            </a:r>
            <a:r>
              <a:rPr dirty="0"/>
              <a:t>Les</a:t>
            </a:r>
            <a:r>
              <a:rPr dirty="0" spc="-40"/>
              <a:t> </a:t>
            </a:r>
            <a:r>
              <a:rPr dirty="0"/>
              <a:t>défis</a:t>
            </a:r>
            <a:r>
              <a:rPr dirty="0" spc="-40"/>
              <a:t> </a:t>
            </a:r>
            <a:r>
              <a:rPr dirty="0" spc="-10"/>
              <a:t>d'avenir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9516" y="1289304"/>
            <a:ext cx="5575554" cy="3323081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689912" y="4649966"/>
            <a:ext cx="7690484" cy="2000885"/>
          </a:xfrm>
          <a:prstGeom prst="rect">
            <a:avLst/>
          </a:prstGeom>
        </p:spPr>
        <p:txBody>
          <a:bodyPr wrap="square" lIns="0" tIns="984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dirty="0" sz="1800" b="1">
                <a:solidFill>
                  <a:srgbClr val="800000"/>
                </a:solidFill>
                <a:latin typeface="Arial"/>
                <a:cs typeface="Arial"/>
              </a:rPr>
              <a:t>Le</a:t>
            </a:r>
            <a:r>
              <a:rPr dirty="0" sz="1800" spc="-15" b="1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800000"/>
                </a:solidFill>
                <a:latin typeface="Arial"/>
                <a:cs typeface="Arial"/>
              </a:rPr>
              <a:t>siège</a:t>
            </a:r>
            <a:r>
              <a:rPr dirty="0" sz="1800" spc="-15" b="1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800000"/>
                </a:solidFill>
                <a:latin typeface="Arial"/>
                <a:cs typeface="Arial"/>
              </a:rPr>
              <a:t>social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</a:pPr>
            <a:r>
              <a:rPr dirty="0" sz="1600">
                <a:latin typeface="Arial MT"/>
                <a:cs typeface="Arial MT"/>
              </a:rPr>
              <a:t>Les</a:t>
            </a:r>
            <a:r>
              <a:rPr dirty="0" sz="1600" spc="-3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locaux</a:t>
            </a:r>
            <a:r>
              <a:rPr dirty="0" sz="1600" spc="-3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publics</a:t>
            </a:r>
            <a:r>
              <a:rPr dirty="0" sz="1600" spc="-4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consacrés</a:t>
            </a:r>
            <a:r>
              <a:rPr dirty="0" sz="1600" spc="-3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aux</a:t>
            </a:r>
            <a:r>
              <a:rPr dirty="0" sz="1600" spc="-2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expositions,</a:t>
            </a:r>
            <a:r>
              <a:rPr dirty="0" sz="1600" spc="-4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conférences</a:t>
            </a:r>
            <a:r>
              <a:rPr dirty="0" sz="1600" spc="-2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et</a:t>
            </a:r>
            <a:r>
              <a:rPr dirty="0" sz="1600" spc="-2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activités</a:t>
            </a:r>
            <a:r>
              <a:rPr dirty="0" sz="1600" spc="-25">
                <a:latin typeface="Arial MT"/>
                <a:cs typeface="Arial MT"/>
              </a:rPr>
              <a:t> </a:t>
            </a:r>
            <a:r>
              <a:rPr dirty="0" sz="1600" spc="-10">
                <a:latin typeface="Arial MT"/>
                <a:cs typeface="Arial MT"/>
              </a:rPr>
              <a:t>pédagogiques </a:t>
            </a:r>
            <a:r>
              <a:rPr dirty="0" sz="1600">
                <a:latin typeface="Arial MT"/>
                <a:cs typeface="Arial MT"/>
              </a:rPr>
              <a:t>sont</a:t>
            </a:r>
            <a:r>
              <a:rPr dirty="0" sz="1600" spc="-2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centraux,</a:t>
            </a:r>
            <a:r>
              <a:rPr dirty="0" sz="1600" spc="-1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mais</a:t>
            </a:r>
            <a:r>
              <a:rPr dirty="0" sz="1600" spc="-1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disposent</a:t>
            </a:r>
            <a:r>
              <a:rPr dirty="0" sz="1600" spc="-3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d’un</a:t>
            </a:r>
            <a:r>
              <a:rPr dirty="0" sz="1600" spc="-3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espace</a:t>
            </a:r>
            <a:r>
              <a:rPr dirty="0" sz="1600" spc="-2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et</a:t>
            </a:r>
            <a:r>
              <a:rPr dirty="0" sz="1600" spc="-1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d’une</a:t>
            </a:r>
            <a:r>
              <a:rPr dirty="0" sz="1600" spc="-2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visibilité</a:t>
            </a:r>
            <a:r>
              <a:rPr dirty="0" sz="1600" spc="-3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limités,</a:t>
            </a:r>
            <a:r>
              <a:rPr dirty="0" sz="1600" spc="-2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dans</a:t>
            </a:r>
            <a:r>
              <a:rPr dirty="0" sz="1600" spc="-2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une</a:t>
            </a:r>
            <a:r>
              <a:rPr dirty="0" sz="1600" spc="-20">
                <a:latin typeface="Arial MT"/>
                <a:cs typeface="Arial MT"/>
              </a:rPr>
              <a:t> zone </a:t>
            </a:r>
            <a:r>
              <a:rPr dirty="0" sz="1600">
                <a:latin typeface="Arial MT"/>
                <a:cs typeface="Arial MT"/>
              </a:rPr>
              <a:t>entourée</a:t>
            </a:r>
            <a:r>
              <a:rPr dirty="0" sz="1600" spc="-2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d'équipements</a:t>
            </a:r>
            <a:r>
              <a:rPr dirty="0" sz="1600" spc="-2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culturels</a:t>
            </a:r>
            <a:r>
              <a:rPr dirty="0" sz="1600" spc="-3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de</a:t>
            </a:r>
            <a:r>
              <a:rPr dirty="0" sz="1600" spc="-2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grande</a:t>
            </a:r>
            <a:r>
              <a:rPr dirty="0" sz="1600" spc="-3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envergure,</a:t>
            </a:r>
            <a:r>
              <a:rPr dirty="0" sz="1600" spc="-1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comme</a:t>
            </a:r>
            <a:r>
              <a:rPr dirty="0" sz="1600" spc="-2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le</a:t>
            </a:r>
            <a:r>
              <a:rPr dirty="0" sz="1600" spc="-3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MACBA</a:t>
            </a:r>
            <a:r>
              <a:rPr dirty="0" sz="1600" spc="-4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ou</a:t>
            </a:r>
            <a:r>
              <a:rPr dirty="0" sz="1600" spc="-30">
                <a:latin typeface="Arial MT"/>
                <a:cs typeface="Arial MT"/>
              </a:rPr>
              <a:t> </a:t>
            </a:r>
            <a:r>
              <a:rPr dirty="0" sz="1600" spc="-25">
                <a:latin typeface="Arial MT"/>
                <a:cs typeface="Arial MT"/>
              </a:rPr>
              <a:t>le </a:t>
            </a:r>
            <a:r>
              <a:rPr dirty="0" sz="1600" spc="-10">
                <a:latin typeface="Arial MT"/>
                <a:cs typeface="Arial MT"/>
              </a:rPr>
              <a:t>CCCB.</a:t>
            </a:r>
            <a:endParaRPr sz="1600">
              <a:latin typeface="Arial MT"/>
              <a:cs typeface="Arial MT"/>
            </a:endParaRPr>
          </a:p>
          <a:p>
            <a:pPr marL="12700" marR="8255">
              <a:lnSpc>
                <a:spcPct val="100000"/>
              </a:lnSpc>
              <a:spcBef>
                <a:spcPts val="600"/>
              </a:spcBef>
            </a:pPr>
            <a:r>
              <a:rPr dirty="0" sz="1600">
                <a:latin typeface="Arial MT"/>
                <a:cs typeface="Arial MT"/>
              </a:rPr>
              <a:t>Le</a:t>
            </a:r>
            <a:r>
              <a:rPr dirty="0" sz="1600" spc="-2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bâtiment</a:t>
            </a:r>
            <a:r>
              <a:rPr dirty="0" sz="1600" spc="-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est</a:t>
            </a:r>
            <a:r>
              <a:rPr dirty="0" sz="1600" spc="-2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en</a:t>
            </a:r>
            <a:r>
              <a:rPr dirty="0" sz="1600" spc="-2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régime</a:t>
            </a:r>
            <a:r>
              <a:rPr dirty="0" sz="1600" spc="-2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locatif</a:t>
            </a:r>
            <a:r>
              <a:rPr dirty="0" sz="1600" spc="-2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avec</a:t>
            </a:r>
            <a:r>
              <a:rPr dirty="0" sz="1600" spc="-2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un</a:t>
            </a:r>
            <a:r>
              <a:rPr dirty="0" sz="1600" spc="-2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contrat</a:t>
            </a:r>
            <a:r>
              <a:rPr dirty="0" sz="1600" spc="-1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dont</a:t>
            </a:r>
            <a:r>
              <a:rPr dirty="0" sz="1600" spc="-1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la</a:t>
            </a:r>
            <a:r>
              <a:rPr dirty="0" sz="1600" spc="-2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date</a:t>
            </a:r>
            <a:r>
              <a:rPr dirty="0" sz="1600" spc="-2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d’échéance</a:t>
            </a:r>
            <a:r>
              <a:rPr dirty="0" sz="1600" spc="-3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est</a:t>
            </a:r>
            <a:r>
              <a:rPr dirty="0" sz="1600" spc="-15">
                <a:latin typeface="Arial MT"/>
                <a:cs typeface="Arial MT"/>
              </a:rPr>
              <a:t> </a:t>
            </a:r>
            <a:r>
              <a:rPr dirty="0" sz="1600" spc="-10">
                <a:latin typeface="Arial MT"/>
                <a:cs typeface="Arial MT"/>
              </a:rPr>
              <a:t>proche. </a:t>
            </a:r>
            <a:r>
              <a:rPr dirty="0" sz="1600">
                <a:latin typeface="Arial MT"/>
                <a:cs typeface="Arial MT"/>
              </a:rPr>
              <a:t>On</a:t>
            </a:r>
            <a:r>
              <a:rPr dirty="0" sz="1600" spc="-3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a</a:t>
            </a:r>
            <a:r>
              <a:rPr dirty="0" sz="1600" spc="-2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besoin</a:t>
            </a:r>
            <a:r>
              <a:rPr dirty="0" sz="1600" spc="-3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d'un</a:t>
            </a:r>
            <a:r>
              <a:rPr dirty="0" sz="1600" spc="-3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bâtiment</a:t>
            </a:r>
            <a:r>
              <a:rPr dirty="0" sz="1600" spc="-1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emblématique.</a:t>
            </a:r>
            <a:r>
              <a:rPr dirty="0" sz="1600" spc="-1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Maintenant</a:t>
            </a:r>
            <a:r>
              <a:rPr dirty="0" sz="1600" spc="-1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on</a:t>
            </a:r>
            <a:r>
              <a:rPr dirty="0" sz="1600" spc="-2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a</a:t>
            </a:r>
            <a:r>
              <a:rPr dirty="0" sz="1600" spc="-2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laissé</a:t>
            </a:r>
            <a:r>
              <a:rPr dirty="0" sz="1600" spc="-4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ce</a:t>
            </a:r>
            <a:r>
              <a:rPr dirty="0" sz="1600" spc="-30">
                <a:latin typeface="Arial MT"/>
                <a:cs typeface="Arial MT"/>
              </a:rPr>
              <a:t> </a:t>
            </a:r>
            <a:r>
              <a:rPr dirty="0" sz="1600" spc="-10">
                <a:latin typeface="Arial MT"/>
                <a:cs typeface="Arial MT"/>
              </a:rPr>
              <a:t>bâtiment.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097719" y="282352"/>
            <a:ext cx="1969135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6.</a:t>
            </a:r>
            <a:r>
              <a:rPr dirty="0" sz="16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Les</a:t>
            </a:r>
            <a:r>
              <a:rPr dirty="0" sz="16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défis</a:t>
            </a:r>
            <a:r>
              <a:rPr dirty="0" sz="16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d’avenir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 thruBlk="0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36082" y="4885399"/>
            <a:ext cx="7950834" cy="1870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45974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953735"/>
                </a:solidFill>
                <a:latin typeface="Arial"/>
                <a:cs typeface="Arial"/>
              </a:rPr>
              <a:t>Expositions</a:t>
            </a:r>
            <a:r>
              <a:rPr dirty="0" sz="1800">
                <a:solidFill>
                  <a:srgbClr val="953735"/>
                </a:solidFill>
                <a:latin typeface="Arial MT"/>
                <a:cs typeface="Arial MT"/>
              </a:rPr>
              <a:t>.</a:t>
            </a:r>
            <a:r>
              <a:rPr dirty="0" sz="1800" spc="-20">
                <a:solidFill>
                  <a:srgbClr val="953735"/>
                </a:solidFill>
                <a:latin typeface="Arial MT"/>
                <a:cs typeface="Arial MT"/>
              </a:rPr>
              <a:t> </a:t>
            </a:r>
            <a:r>
              <a:rPr dirty="0" sz="1800" b="1">
                <a:solidFill>
                  <a:srgbClr val="953735"/>
                </a:solidFill>
                <a:latin typeface="Arial"/>
                <a:cs typeface="Arial"/>
              </a:rPr>
              <a:t>Des</a:t>
            </a:r>
            <a:r>
              <a:rPr dirty="0" sz="1800" spc="-35" b="1">
                <a:solidFill>
                  <a:srgbClr val="953735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953735"/>
                </a:solidFill>
                <a:latin typeface="Arial"/>
                <a:cs typeface="Arial"/>
              </a:rPr>
              <a:t>services</a:t>
            </a:r>
            <a:r>
              <a:rPr dirty="0" sz="1800" spc="-40" b="1">
                <a:solidFill>
                  <a:srgbClr val="953735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953735"/>
                </a:solidFill>
                <a:latin typeface="Arial"/>
                <a:cs typeface="Arial"/>
              </a:rPr>
              <a:t>à</a:t>
            </a:r>
            <a:r>
              <a:rPr dirty="0" sz="1800" spc="-20" b="1">
                <a:solidFill>
                  <a:srgbClr val="953735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953735"/>
                </a:solidFill>
                <a:latin typeface="Arial"/>
                <a:cs typeface="Arial"/>
              </a:rPr>
              <a:t>valeur</a:t>
            </a:r>
            <a:r>
              <a:rPr dirty="0" sz="1800" spc="-25" b="1">
                <a:solidFill>
                  <a:srgbClr val="953735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953735"/>
                </a:solidFill>
                <a:latin typeface="Arial"/>
                <a:cs typeface="Arial"/>
              </a:rPr>
              <a:t>ajoutée:</a:t>
            </a:r>
            <a:r>
              <a:rPr dirty="0" sz="1800" spc="-30" b="1">
                <a:solidFill>
                  <a:srgbClr val="953735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953735"/>
                </a:solidFill>
                <a:latin typeface="Arial"/>
                <a:cs typeface="Arial"/>
              </a:rPr>
              <a:t>des</a:t>
            </a:r>
            <a:r>
              <a:rPr dirty="0" sz="1800" spc="-20" b="1">
                <a:solidFill>
                  <a:srgbClr val="953735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953735"/>
                </a:solidFill>
                <a:latin typeface="Arial"/>
                <a:cs typeface="Arial"/>
              </a:rPr>
              <a:t>expositions</a:t>
            </a:r>
            <a:r>
              <a:rPr dirty="0" sz="1800" spc="-20" b="1">
                <a:solidFill>
                  <a:srgbClr val="953735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953735"/>
                </a:solidFill>
                <a:latin typeface="Arial"/>
                <a:cs typeface="Arial"/>
              </a:rPr>
              <a:t>conçues </a:t>
            </a:r>
            <a:r>
              <a:rPr dirty="0" sz="1800" b="1">
                <a:solidFill>
                  <a:srgbClr val="953735"/>
                </a:solidFill>
                <a:latin typeface="Arial"/>
                <a:cs typeface="Arial"/>
              </a:rPr>
              <a:t>pour</a:t>
            </a:r>
            <a:r>
              <a:rPr dirty="0" sz="1800" spc="-50" b="1">
                <a:solidFill>
                  <a:srgbClr val="953735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953735"/>
                </a:solidFill>
                <a:latin typeface="Arial"/>
                <a:cs typeface="Arial"/>
              </a:rPr>
              <a:t>itinérer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</a:pPr>
            <a:r>
              <a:rPr dirty="0" sz="1600">
                <a:latin typeface="Arial MT"/>
                <a:cs typeface="Arial MT"/>
              </a:rPr>
              <a:t>La</a:t>
            </a:r>
            <a:r>
              <a:rPr dirty="0" sz="1600" spc="-3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plupart</a:t>
            </a:r>
            <a:r>
              <a:rPr dirty="0" sz="1600" spc="-3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des</a:t>
            </a:r>
            <a:r>
              <a:rPr dirty="0" sz="1600" spc="-2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expositions</a:t>
            </a:r>
            <a:r>
              <a:rPr dirty="0" sz="1600" spc="-4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produites</a:t>
            </a:r>
            <a:r>
              <a:rPr dirty="0" sz="1600" spc="-2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par</a:t>
            </a:r>
            <a:r>
              <a:rPr dirty="0" sz="1600" spc="-2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le</a:t>
            </a:r>
            <a:r>
              <a:rPr dirty="0" sz="1600" spc="-3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Memorial</a:t>
            </a:r>
            <a:r>
              <a:rPr dirty="0" sz="1600" spc="-2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Democràtic</a:t>
            </a:r>
            <a:r>
              <a:rPr dirty="0" sz="1600" spc="-3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n’ont</a:t>
            </a:r>
            <a:r>
              <a:rPr dirty="0" sz="1600" spc="-2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pas</a:t>
            </a:r>
            <a:r>
              <a:rPr dirty="0" sz="1600" spc="-3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été</a:t>
            </a:r>
            <a:r>
              <a:rPr dirty="0" sz="1600" spc="-25">
                <a:latin typeface="Arial MT"/>
                <a:cs typeface="Arial MT"/>
              </a:rPr>
              <a:t> </a:t>
            </a:r>
            <a:r>
              <a:rPr dirty="0" sz="1600" spc="-10">
                <a:latin typeface="Arial MT"/>
                <a:cs typeface="Arial MT"/>
              </a:rPr>
              <a:t>planifiées </a:t>
            </a:r>
            <a:r>
              <a:rPr dirty="0" sz="1600">
                <a:latin typeface="Arial MT"/>
                <a:cs typeface="Arial MT"/>
              </a:rPr>
              <a:t>ou</a:t>
            </a:r>
            <a:r>
              <a:rPr dirty="0" sz="1600" spc="-2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réalisées</a:t>
            </a:r>
            <a:r>
              <a:rPr dirty="0" sz="1600" spc="-3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en</a:t>
            </a:r>
            <a:r>
              <a:rPr dirty="0" sz="1600" spc="-2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fonction</a:t>
            </a:r>
            <a:r>
              <a:rPr dirty="0" sz="1600" spc="-1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de</a:t>
            </a:r>
            <a:r>
              <a:rPr dirty="0" sz="1600" spc="-2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leur</a:t>
            </a:r>
            <a:r>
              <a:rPr dirty="0" sz="1600" spc="-2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itinérance.</a:t>
            </a:r>
            <a:r>
              <a:rPr dirty="0" sz="1600" spc="-2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Il</a:t>
            </a:r>
            <a:r>
              <a:rPr dirty="0" sz="1600" spc="-1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existe</a:t>
            </a:r>
            <a:r>
              <a:rPr dirty="0" sz="1600" spc="-2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une</a:t>
            </a:r>
            <a:r>
              <a:rPr dirty="0" sz="1600" spc="-2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demande</a:t>
            </a:r>
            <a:r>
              <a:rPr dirty="0" sz="1600" spc="-1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explicite</a:t>
            </a:r>
            <a:r>
              <a:rPr dirty="0" sz="1600" spc="-3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du</a:t>
            </a:r>
            <a:r>
              <a:rPr dirty="0" sz="1600" spc="-20">
                <a:latin typeface="Arial MT"/>
                <a:cs typeface="Arial MT"/>
              </a:rPr>
              <a:t> </a:t>
            </a:r>
            <a:r>
              <a:rPr dirty="0" sz="1600" spc="-10">
                <a:latin typeface="Arial MT"/>
                <a:cs typeface="Arial MT"/>
              </a:rPr>
              <a:t>réseau </a:t>
            </a:r>
            <a:r>
              <a:rPr dirty="0" sz="1600">
                <a:latin typeface="Arial MT"/>
                <a:cs typeface="Arial MT"/>
              </a:rPr>
              <a:t>pour</a:t>
            </a:r>
            <a:r>
              <a:rPr dirty="0" sz="1600" spc="-2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pouvoir</a:t>
            </a:r>
            <a:r>
              <a:rPr dirty="0" sz="1600" spc="-2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présenter</a:t>
            </a:r>
            <a:r>
              <a:rPr dirty="0" sz="1600" spc="-2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les</a:t>
            </a:r>
            <a:r>
              <a:rPr dirty="0" sz="1600" spc="-2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expositions</a:t>
            </a:r>
            <a:r>
              <a:rPr dirty="0" sz="1600" spc="-3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sur</a:t>
            </a:r>
            <a:r>
              <a:rPr dirty="0" sz="1600" spc="-2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leurs</a:t>
            </a:r>
            <a:r>
              <a:rPr dirty="0" sz="1600" spc="-2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sites.</a:t>
            </a:r>
            <a:r>
              <a:rPr dirty="0" sz="1600" spc="-2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À</a:t>
            </a:r>
            <a:r>
              <a:rPr dirty="0" sz="1600" spc="-3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moyen</a:t>
            </a:r>
            <a:r>
              <a:rPr dirty="0" sz="1600" spc="-2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terme,</a:t>
            </a:r>
            <a:r>
              <a:rPr dirty="0" sz="1600" spc="-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la</a:t>
            </a:r>
            <a:r>
              <a:rPr dirty="0" sz="1600" spc="-25">
                <a:latin typeface="Arial MT"/>
                <a:cs typeface="Arial MT"/>
              </a:rPr>
              <a:t> </a:t>
            </a:r>
            <a:r>
              <a:rPr dirty="0" sz="1600" spc="-10">
                <a:latin typeface="Arial MT"/>
                <a:cs typeface="Arial MT"/>
              </a:rPr>
              <a:t>décision </a:t>
            </a:r>
            <a:r>
              <a:rPr dirty="0" sz="1600">
                <a:latin typeface="Arial MT"/>
                <a:cs typeface="Arial MT"/>
              </a:rPr>
              <a:t>concernant</a:t>
            </a:r>
            <a:r>
              <a:rPr dirty="0" sz="1600" spc="-3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les</a:t>
            </a:r>
            <a:r>
              <a:rPr dirty="0" sz="1600" spc="-4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expositions</a:t>
            </a:r>
            <a:r>
              <a:rPr dirty="0" sz="1600" spc="-4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que</a:t>
            </a:r>
            <a:r>
              <a:rPr dirty="0" sz="1600" spc="-3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le</a:t>
            </a:r>
            <a:r>
              <a:rPr dirty="0" sz="1600" spc="-3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Memorial</a:t>
            </a:r>
            <a:r>
              <a:rPr dirty="0" sz="1600" spc="-3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Democràtic</a:t>
            </a:r>
            <a:r>
              <a:rPr dirty="0" sz="1600" spc="-3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réalisera</a:t>
            </a:r>
            <a:r>
              <a:rPr dirty="0" sz="1600" spc="-4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devra</a:t>
            </a:r>
            <a:r>
              <a:rPr dirty="0" sz="1600" spc="-3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intégrer</a:t>
            </a:r>
            <a:r>
              <a:rPr dirty="0" sz="1600" spc="-25">
                <a:latin typeface="Arial MT"/>
                <a:cs typeface="Arial MT"/>
              </a:rPr>
              <a:t> </a:t>
            </a:r>
            <a:r>
              <a:rPr dirty="0" sz="1600" spc="-20">
                <a:latin typeface="Arial MT"/>
                <a:cs typeface="Arial MT"/>
              </a:rPr>
              <a:t>plus </a:t>
            </a:r>
            <a:r>
              <a:rPr dirty="0" sz="1600">
                <a:latin typeface="Arial MT"/>
                <a:cs typeface="Arial MT"/>
              </a:rPr>
              <a:t>activement</a:t>
            </a:r>
            <a:r>
              <a:rPr dirty="0" sz="1600" spc="434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le</a:t>
            </a:r>
            <a:r>
              <a:rPr dirty="0" sz="1600" spc="-1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Réseau</a:t>
            </a:r>
            <a:r>
              <a:rPr dirty="0" sz="1600" spc="-2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des</a:t>
            </a:r>
            <a:r>
              <a:rPr dirty="0" sz="1600" spc="-15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Espaces</a:t>
            </a:r>
            <a:r>
              <a:rPr dirty="0" sz="1600" spc="-20">
                <a:latin typeface="Arial MT"/>
                <a:cs typeface="Arial MT"/>
              </a:rPr>
              <a:t> </a:t>
            </a:r>
            <a:r>
              <a:rPr dirty="0" sz="1600">
                <a:latin typeface="Arial MT"/>
                <a:cs typeface="Arial MT"/>
              </a:rPr>
              <a:t>de</a:t>
            </a:r>
            <a:r>
              <a:rPr dirty="0" sz="1600" spc="-20">
                <a:latin typeface="Arial MT"/>
                <a:cs typeface="Arial MT"/>
              </a:rPr>
              <a:t> </a:t>
            </a:r>
            <a:r>
              <a:rPr dirty="0" sz="1600" spc="-10">
                <a:latin typeface="Arial MT"/>
                <a:cs typeface="Arial MT"/>
              </a:rPr>
              <a:t>Mémoire.</a:t>
            </a:r>
            <a:endParaRPr sz="1600">
              <a:latin typeface="Arial MT"/>
              <a:cs typeface="Arial MT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0728" y="1234440"/>
            <a:ext cx="2563367" cy="3660647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15817" y="1234440"/>
            <a:ext cx="2375915" cy="1783079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15817" y="3091433"/>
            <a:ext cx="2349245" cy="1760219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78127" y="1255014"/>
            <a:ext cx="2761200" cy="3589019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5906" rIns="0" bIns="0" rtlCol="0" vert="horz">
            <a:spAutoFit/>
          </a:bodyPr>
          <a:lstStyle/>
          <a:p>
            <a:pPr marL="459105">
              <a:lnSpc>
                <a:spcPct val="100000"/>
              </a:lnSpc>
              <a:spcBef>
                <a:spcPts val="95"/>
              </a:spcBef>
            </a:pPr>
            <a:r>
              <a:rPr dirty="0"/>
              <a:t>6.</a:t>
            </a:r>
            <a:r>
              <a:rPr dirty="0" spc="-45"/>
              <a:t> </a:t>
            </a:r>
            <a:r>
              <a:rPr dirty="0"/>
              <a:t>Les</a:t>
            </a:r>
            <a:r>
              <a:rPr dirty="0" spc="-40"/>
              <a:t> </a:t>
            </a:r>
            <a:r>
              <a:rPr dirty="0"/>
              <a:t>défis</a:t>
            </a:r>
            <a:r>
              <a:rPr dirty="0" spc="-45"/>
              <a:t> </a:t>
            </a:r>
            <a:r>
              <a:rPr dirty="0" spc="-10"/>
              <a:t>d'avenir</a:t>
            </a:r>
          </a:p>
        </p:txBody>
      </p:sp>
      <p:sp>
        <p:nvSpPr>
          <p:cNvPr id="8" name="object 8" descr=""/>
          <p:cNvSpPr txBox="1"/>
          <p:nvPr/>
        </p:nvSpPr>
        <p:spPr>
          <a:xfrm>
            <a:off x="6097784" y="282568"/>
            <a:ext cx="1969135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6.</a:t>
            </a:r>
            <a:r>
              <a:rPr dirty="0" sz="16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Les</a:t>
            </a:r>
            <a:r>
              <a:rPr dirty="0" sz="16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défis</a:t>
            </a:r>
            <a:r>
              <a:rPr dirty="0" sz="16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d’avenir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 thruBlk="0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47037" y="5400591"/>
            <a:ext cx="8041005" cy="1290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800000"/>
                </a:solidFill>
                <a:latin typeface="Arial"/>
                <a:cs typeface="Arial"/>
              </a:rPr>
              <a:t>Réseau</a:t>
            </a:r>
            <a:r>
              <a:rPr dirty="0" sz="1800" spc="-40" b="1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800000"/>
                </a:solidFill>
                <a:latin typeface="Arial"/>
                <a:cs typeface="Arial"/>
              </a:rPr>
              <a:t>des</a:t>
            </a:r>
            <a:r>
              <a:rPr dirty="0" sz="1800" spc="-30" b="1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800000"/>
                </a:solidFill>
                <a:latin typeface="Arial"/>
                <a:cs typeface="Arial"/>
              </a:rPr>
              <a:t>Espaces</a:t>
            </a:r>
            <a:r>
              <a:rPr dirty="0" sz="1800" spc="-35" b="1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800000"/>
                </a:solidFill>
                <a:latin typeface="Arial"/>
                <a:cs typeface="Arial"/>
              </a:rPr>
              <a:t>de</a:t>
            </a:r>
            <a:r>
              <a:rPr dirty="0" sz="1800" spc="-35" b="1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800000"/>
                </a:solidFill>
                <a:latin typeface="Arial"/>
                <a:cs typeface="Arial"/>
              </a:rPr>
              <a:t>Mémoire</a:t>
            </a:r>
            <a:r>
              <a:rPr dirty="0" sz="1800">
                <a:latin typeface="Arial MT"/>
                <a:cs typeface="Arial MT"/>
              </a:rPr>
              <a:t>.</a:t>
            </a:r>
            <a:r>
              <a:rPr dirty="0" sz="1800" spc="-45">
                <a:latin typeface="Arial MT"/>
                <a:cs typeface="Arial MT"/>
              </a:rPr>
              <a:t> </a:t>
            </a:r>
            <a:r>
              <a:rPr dirty="0" sz="1800" b="1">
                <a:solidFill>
                  <a:srgbClr val="800000"/>
                </a:solidFill>
                <a:latin typeface="Arial"/>
                <a:cs typeface="Arial"/>
              </a:rPr>
              <a:t>Concentration</a:t>
            </a:r>
            <a:r>
              <a:rPr dirty="0" sz="1800" spc="-25" b="1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800000"/>
                </a:solidFill>
                <a:latin typeface="Arial"/>
                <a:cs typeface="Arial"/>
              </a:rPr>
              <a:t>thématique</a:t>
            </a:r>
            <a:r>
              <a:rPr dirty="0" sz="1800" spc="-30" b="1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800000"/>
                </a:solidFill>
                <a:latin typeface="Arial"/>
                <a:cs typeface="Arial"/>
              </a:rPr>
              <a:t>et</a:t>
            </a:r>
            <a:r>
              <a:rPr dirty="0" sz="1800" spc="-30" b="1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800000"/>
                </a:solidFill>
                <a:latin typeface="Arial"/>
                <a:cs typeface="Arial"/>
              </a:rPr>
              <a:t>territoriale</a:t>
            </a:r>
            <a:endParaRPr sz="1800">
              <a:latin typeface="Arial"/>
              <a:cs typeface="Arial"/>
            </a:endParaRPr>
          </a:p>
          <a:p>
            <a:pPr marL="12700" marR="308610">
              <a:lnSpc>
                <a:spcPct val="100000"/>
              </a:lnSpc>
              <a:spcBef>
                <a:spcPts val="1320"/>
              </a:spcBef>
            </a:pPr>
            <a:r>
              <a:rPr dirty="0" sz="1800">
                <a:latin typeface="Arial MT"/>
                <a:cs typeface="Arial MT"/>
              </a:rPr>
              <a:t>La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majorité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des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espaces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mémoriels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sont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consacrés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à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la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Guerre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Civile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et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à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 spc="-25">
                <a:latin typeface="Arial MT"/>
                <a:cs typeface="Arial MT"/>
              </a:rPr>
              <a:t>la </a:t>
            </a:r>
            <a:r>
              <a:rPr dirty="0" sz="1800">
                <a:latin typeface="Arial MT"/>
                <a:cs typeface="Arial MT"/>
              </a:rPr>
              <a:t>Retraite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et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se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concentrent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sur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les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fronts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de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guerre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(Èbre,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Sègre,</a:t>
            </a:r>
            <a:r>
              <a:rPr dirty="0" sz="1800" spc="-10">
                <a:latin typeface="Arial MT"/>
                <a:cs typeface="Arial MT"/>
              </a:rPr>
              <a:t> Noguera </a:t>
            </a:r>
            <a:r>
              <a:rPr dirty="0" sz="1800">
                <a:latin typeface="Arial MT"/>
                <a:cs typeface="Arial MT"/>
              </a:rPr>
              <a:t>Pallaresa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et </a:t>
            </a:r>
            <a:r>
              <a:rPr dirty="0" sz="1800" spc="-10">
                <a:latin typeface="Arial MT"/>
                <a:cs typeface="Arial MT"/>
              </a:rPr>
              <a:t>Gérone).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53174" rIns="0" bIns="0" rtlCol="0" vert="horz">
            <a:spAutoFit/>
          </a:bodyPr>
          <a:lstStyle/>
          <a:p>
            <a:pPr marL="453390">
              <a:lnSpc>
                <a:spcPct val="100000"/>
              </a:lnSpc>
              <a:spcBef>
                <a:spcPts val="95"/>
              </a:spcBef>
            </a:pPr>
            <a:r>
              <a:rPr dirty="0"/>
              <a:t>6.</a:t>
            </a:r>
            <a:r>
              <a:rPr dirty="0" spc="-50"/>
              <a:t> </a:t>
            </a:r>
            <a:r>
              <a:rPr dirty="0"/>
              <a:t>Les</a:t>
            </a:r>
            <a:r>
              <a:rPr dirty="0" spc="-35"/>
              <a:t> </a:t>
            </a:r>
            <a:r>
              <a:rPr dirty="0"/>
              <a:t>défis</a:t>
            </a:r>
            <a:r>
              <a:rPr dirty="0" spc="-50"/>
              <a:t> </a:t>
            </a:r>
            <a:r>
              <a:rPr dirty="0" spc="-10"/>
              <a:t>d'avenir</a:t>
            </a:r>
          </a:p>
        </p:txBody>
      </p:sp>
      <p:grpSp>
        <p:nvGrpSpPr>
          <p:cNvPr id="4" name="object 4" descr=""/>
          <p:cNvGrpSpPr/>
          <p:nvPr/>
        </p:nvGrpSpPr>
        <p:grpSpPr>
          <a:xfrm>
            <a:off x="674369" y="1520189"/>
            <a:ext cx="4469130" cy="3648075"/>
            <a:chOff x="674369" y="1520189"/>
            <a:chExt cx="4469130" cy="3648075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4275" y="1530095"/>
              <a:ext cx="4449305" cy="3627881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679322" y="1525142"/>
              <a:ext cx="4459605" cy="3637915"/>
            </a:xfrm>
            <a:custGeom>
              <a:avLst/>
              <a:gdLst/>
              <a:ahLst/>
              <a:cxnLst/>
              <a:rect l="l" t="t" r="r" b="b"/>
              <a:pathLst>
                <a:path w="4459605" h="3637915">
                  <a:moveTo>
                    <a:pt x="0" y="0"/>
                  </a:moveTo>
                  <a:lnTo>
                    <a:pt x="4459224" y="0"/>
                  </a:lnTo>
                  <a:lnTo>
                    <a:pt x="4459224" y="3637788"/>
                  </a:lnTo>
                  <a:lnTo>
                    <a:pt x="0" y="3637788"/>
                  </a:lnTo>
                  <a:lnTo>
                    <a:pt x="0" y="0"/>
                  </a:lnTo>
                  <a:close/>
                </a:path>
              </a:pathLst>
            </a:custGeom>
            <a:ln w="99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6097784" y="282568"/>
            <a:ext cx="1969135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6.</a:t>
            </a:r>
            <a:r>
              <a:rPr dirty="0" sz="16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Les</a:t>
            </a:r>
            <a:r>
              <a:rPr dirty="0" sz="16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défis</a:t>
            </a:r>
            <a:r>
              <a:rPr dirty="0" sz="16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d’avenir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 thruBlk="0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39099" y="5040227"/>
            <a:ext cx="7929880" cy="1747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758825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800000"/>
                </a:solidFill>
                <a:latin typeface="Arial"/>
                <a:cs typeface="Arial"/>
              </a:rPr>
              <a:t>Le</a:t>
            </a:r>
            <a:r>
              <a:rPr dirty="0" sz="1800" spc="-35" b="1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800000"/>
                </a:solidFill>
                <a:latin typeface="Arial"/>
                <a:cs typeface="Arial"/>
              </a:rPr>
              <a:t>Réseau</a:t>
            </a:r>
            <a:r>
              <a:rPr dirty="0" sz="1800" spc="-35" b="1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800000"/>
                </a:solidFill>
                <a:latin typeface="Arial"/>
                <a:cs typeface="Arial"/>
              </a:rPr>
              <a:t>des</a:t>
            </a:r>
            <a:r>
              <a:rPr dirty="0" sz="1800" spc="-30" b="1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800000"/>
                </a:solidFill>
                <a:latin typeface="Arial"/>
                <a:cs typeface="Arial"/>
              </a:rPr>
              <a:t>Espaces</a:t>
            </a:r>
            <a:r>
              <a:rPr dirty="0" sz="1800" spc="-35" b="1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800000"/>
                </a:solidFill>
                <a:latin typeface="Arial"/>
                <a:cs typeface="Arial"/>
              </a:rPr>
              <a:t>de</a:t>
            </a:r>
            <a:r>
              <a:rPr dirty="0" sz="1800" spc="-20" b="1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800000"/>
                </a:solidFill>
                <a:latin typeface="Arial"/>
                <a:cs typeface="Arial"/>
              </a:rPr>
              <a:t>Mémoire</a:t>
            </a:r>
            <a:r>
              <a:rPr dirty="0" sz="1800">
                <a:latin typeface="Arial MT"/>
                <a:cs typeface="Arial MT"/>
              </a:rPr>
              <a:t>.</a:t>
            </a:r>
            <a:r>
              <a:rPr dirty="0" sz="1800" spc="-45">
                <a:latin typeface="Arial MT"/>
                <a:cs typeface="Arial MT"/>
              </a:rPr>
              <a:t> </a:t>
            </a:r>
            <a:r>
              <a:rPr dirty="0" sz="1800" b="1">
                <a:solidFill>
                  <a:srgbClr val="800000"/>
                </a:solidFill>
                <a:latin typeface="Arial"/>
                <a:cs typeface="Arial"/>
              </a:rPr>
              <a:t>Concentration</a:t>
            </a:r>
            <a:r>
              <a:rPr dirty="0" sz="1800" spc="-30" b="1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800000"/>
                </a:solidFill>
                <a:latin typeface="Arial"/>
                <a:cs typeface="Arial"/>
              </a:rPr>
              <a:t>thématique</a:t>
            </a:r>
            <a:r>
              <a:rPr dirty="0" sz="1800" spc="-25" b="1">
                <a:solidFill>
                  <a:srgbClr val="800000"/>
                </a:solidFill>
                <a:latin typeface="Arial"/>
                <a:cs typeface="Arial"/>
              </a:rPr>
              <a:t> et </a:t>
            </a:r>
            <a:r>
              <a:rPr dirty="0" sz="1800" spc="-10" b="1">
                <a:solidFill>
                  <a:srgbClr val="800000"/>
                </a:solidFill>
                <a:latin typeface="Arial"/>
                <a:cs typeface="Arial"/>
              </a:rPr>
              <a:t>territoriale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</a:pPr>
            <a:r>
              <a:rPr dirty="0" sz="1800">
                <a:latin typeface="Arial MT"/>
                <a:cs typeface="Arial MT"/>
              </a:rPr>
              <a:t>Dans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la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zone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métropolitaine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de Barcelone,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où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est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concentrée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plus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de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la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moitié </a:t>
            </a:r>
            <a:r>
              <a:rPr dirty="0" sz="1800">
                <a:latin typeface="Arial MT"/>
                <a:cs typeface="Arial MT"/>
              </a:rPr>
              <a:t>de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la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population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catalane,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il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existe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une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faible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densité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d’espaces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de</a:t>
            </a:r>
            <a:r>
              <a:rPr dirty="0" sz="1800" spc="-10">
                <a:latin typeface="Arial MT"/>
                <a:cs typeface="Arial MT"/>
              </a:rPr>
              <a:t> mémoire </a:t>
            </a:r>
            <a:r>
              <a:rPr dirty="0" sz="1800">
                <a:latin typeface="Arial MT"/>
                <a:cs typeface="Arial MT"/>
              </a:rPr>
              <a:t>ainsi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que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peu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d’espaces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dédiés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à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la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mise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en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valeur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des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luttes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pour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 spc="-25">
                <a:latin typeface="Arial MT"/>
                <a:cs typeface="Arial MT"/>
              </a:rPr>
              <a:t>la </a:t>
            </a:r>
            <a:r>
              <a:rPr dirty="0" sz="1800">
                <a:latin typeface="Arial MT"/>
                <a:cs typeface="Arial MT"/>
              </a:rPr>
              <a:t>récupération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de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la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démocratie.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53174" rIns="0" bIns="0" rtlCol="0" vert="horz">
            <a:spAutoFit/>
          </a:bodyPr>
          <a:lstStyle/>
          <a:p>
            <a:pPr marL="453390">
              <a:lnSpc>
                <a:spcPct val="100000"/>
              </a:lnSpc>
              <a:spcBef>
                <a:spcPts val="95"/>
              </a:spcBef>
            </a:pPr>
            <a:r>
              <a:rPr dirty="0"/>
              <a:t>6.</a:t>
            </a:r>
            <a:r>
              <a:rPr dirty="0" spc="-45"/>
              <a:t> </a:t>
            </a:r>
            <a:r>
              <a:rPr dirty="0"/>
              <a:t>Les</a:t>
            </a:r>
            <a:r>
              <a:rPr dirty="0" spc="-40"/>
              <a:t> </a:t>
            </a:r>
            <a:r>
              <a:rPr dirty="0"/>
              <a:t>défis</a:t>
            </a:r>
            <a:r>
              <a:rPr dirty="0" spc="-45"/>
              <a:t> </a:t>
            </a:r>
            <a:r>
              <a:rPr dirty="0" spc="-10"/>
              <a:t>d'avenir</a:t>
            </a:r>
          </a:p>
        </p:txBody>
      </p:sp>
      <p:grpSp>
        <p:nvGrpSpPr>
          <p:cNvPr id="4" name="object 4" descr=""/>
          <p:cNvGrpSpPr/>
          <p:nvPr/>
        </p:nvGrpSpPr>
        <p:grpSpPr>
          <a:xfrm>
            <a:off x="609600" y="1534667"/>
            <a:ext cx="8252459" cy="3488690"/>
            <a:chOff x="609600" y="1534667"/>
            <a:chExt cx="8252459" cy="348869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9505" y="1544573"/>
              <a:ext cx="5417819" cy="3468623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614552" y="1539620"/>
              <a:ext cx="5427980" cy="3478529"/>
            </a:xfrm>
            <a:custGeom>
              <a:avLst/>
              <a:gdLst/>
              <a:ahLst/>
              <a:cxnLst/>
              <a:rect l="l" t="t" r="r" b="b"/>
              <a:pathLst>
                <a:path w="5427980" h="3478529">
                  <a:moveTo>
                    <a:pt x="0" y="0"/>
                  </a:moveTo>
                  <a:lnTo>
                    <a:pt x="5427726" y="0"/>
                  </a:lnTo>
                  <a:lnTo>
                    <a:pt x="5427726" y="3478529"/>
                  </a:lnTo>
                  <a:lnTo>
                    <a:pt x="0" y="3478529"/>
                  </a:lnTo>
                  <a:lnTo>
                    <a:pt x="0" y="0"/>
                  </a:lnTo>
                  <a:close/>
                </a:path>
              </a:pathLst>
            </a:custGeom>
            <a:ln w="99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69002" y="2105405"/>
              <a:ext cx="3883151" cy="2183891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4964048" y="2100452"/>
              <a:ext cx="3893185" cy="2193925"/>
            </a:xfrm>
            <a:custGeom>
              <a:avLst/>
              <a:gdLst/>
              <a:ahLst/>
              <a:cxnLst/>
              <a:rect l="l" t="t" r="r" b="b"/>
              <a:pathLst>
                <a:path w="3893184" h="2193925">
                  <a:moveTo>
                    <a:pt x="0" y="0"/>
                  </a:moveTo>
                  <a:lnTo>
                    <a:pt x="3893058" y="0"/>
                  </a:lnTo>
                  <a:lnTo>
                    <a:pt x="3893058" y="2193798"/>
                  </a:lnTo>
                  <a:lnTo>
                    <a:pt x="0" y="2193798"/>
                  </a:lnTo>
                  <a:lnTo>
                    <a:pt x="0" y="0"/>
                  </a:lnTo>
                  <a:close/>
                </a:path>
              </a:pathLst>
            </a:custGeom>
            <a:ln w="99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6097784" y="282568"/>
            <a:ext cx="1969135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6.</a:t>
            </a:r>
            <a:r>
              <a:rPr dirty="0" sz="16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Les</a:t>
            </a:r>
            <a:r>
              <a:rPr dirty="0" sz="16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défis</a:t>
            </a:r>
            <a:r>
              <a:rPr dirty="0" sz="16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d’avenir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 thruBlk="0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53174" rIns="0" bIns="0" rtlCol="0" vert="horz">
            <a:spAutoFit/>
          </a:bodyPr>
          <a:lstStyle/>
          <a:p>
            <a:pPr marL="453390">
              <a:lnSpc>
                <a:spcPct val="100000"/>
              </a:lnSpc>
              <a:spcBef>
                <a:spcPts val="95"/>
              </a:spcBef>
            </a:pPr>
            <a:r>
              <a:rPr dirty="0"/>
              <a:t>6.</a:t>
            </a:r>
            <a:r>
              <a:rPr dirty="0" spc="-50"/>
              <a:t> </a:t>
            </a:r>
            <a:r>
              <a:rPr dirty="0"/>
              <a:t>Les</a:t>
            </a:r>
            <a:r>
              <a:rPr dirty="0" spc="-35"/>
              <a:t> </a:t>
            </a:r>
            <a:r>
              <a:rPr dirty="0"/>
              <a:t>défis</a:t>
            </a:r>
            <a:r>
              <a:rPr dirty="0" spc="-50"/>
              <a:t> </a:t>
            </a:r>
            <a:r>
              <a:rPr dirty="0" spc="-10"/>
              <a:t>d'avenir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01218" y="1392174"/>
            <a:ext cx="6186170" cy="2794635"/>
            <a:chOff x="601218" y="1392174"/>
            <a:chExt cx="6186170" cy="279463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1124" y="1402080"/>
              <a:ext cx="6166091" cy="2774441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606171" y="1397127"/>
              <a:ext cx="6176010" cy="2784475"/>
            </a:xfrm>
            <a:custGeom>
              <a:avLst/>
              <a:gdLst/>
              <a:ahLst/>
              <a:cxnLst/>
              <a:rect l="l" t="t" r="r" b="b"/>
              <a:pathLst>
                <a:path w="6176009" h="2784475">
                  <a:moveTo>
                    <a:pt x="0" y="0"/>
                  </a:moveTo>
                  <a:lnTo>
                    <a:pt x="6176009" y="0"/>
                  </a:lnTo>
                  <a:lnTo>
                    <a:pt x="6176009" y="2784348"/>
                  </a:lnTo>
                  <a:lnTo>
                    <a:pt x="0" y="2784348"/>
                  </a:lnTo>
                  <a:lnTo>
                    <a:pt x="0" y="0"/>
                  </a:lnTo>
                  <a:close/>
                </a:path>
              </a:pathLst>
            </a:custGeom>
            <a:ln w="99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618474" y="4352903"/>
            <a:ext cx="7752080" cy="1899920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dirty="0" sz="1800" b="1">
                <a:solidFill>
                  <a:srgbClr val="800000"/>
                </a:solidFill>
                <a:latin typeface="Arial"/>
                <a:cs typeface="Arial"/>
              </a:rPr>
              <a:t>Destinataires</a:t>
            </a:r>
            <a:r>
              <a:rPr dirty="0" sz="1800" spc="-40" b="1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800000"/>
                </a:solidFill>
                <a:latin typeface="Arial"/>
                <a:cs typeface="Arial"/>
              </a:rPr>
              <a:t>cible: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95"/>
              </a:spcBef>
            </a:pPr>
            <a:r>
              <a:rPr dirty="0" sz="1800">
                <a:latin typeface="Arial MT"/>
                <a:cs typeface="Arial MT"/>
              </a:rPr>
              <a:t>Les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activités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promues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par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les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Espaces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de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Mémoire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attirent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des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destinataires </a:t>
            </a:r>
            <a:r>
              <a:rPr dirty="0" sz="1800">
                <a:latin typeface="Arial MT"/>
                <a:cs typeface="Arial MT"/>
              </a:rPr>
              <a:t>cible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avec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une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moyenne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d’âge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assez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élevée.</a:t>
            </a:r>
            <a:endParaRPr sz="1800">
              <a:latin typeface="Arial MT"/>
              <a:cs typeface="Arial MT"/>
            </a:endParaRPr>
          </a:p>
          <a:p>
            <a:pPr marL="12700" marR="156845">
              <a:lnSpc>
                <a:spcPct val="100000"/>
              </a:lnSpc>
              <a:spcBef>
                <a:spcPts val="600"/>
              </a:spcBef>
            </a:pPr>
            <a:r>
              <a:rPr dirty="0" sz="1800">
                <a:latin typeface="Arial MT"/>
                <a:cs typeface="Arial MT"/>
              </a:rPr>
              <a:t>L’élaboration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de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stratégies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visant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à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attirer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un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public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plus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jeune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et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non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captif </a:t>
            </a:r>
            <a:r>
              <a:rPr dirty="0" sz="1800">
                <a:latin typeface="Arial MT"/>
                <a:cs typeface="Arial MT"/>
              </a:rPr>
              <a:t>doit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être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une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priorité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afin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que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la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mémoire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et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les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valeurs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démocratiques </a:t>
            </a:r>
            <a:r>
              <a:rPr dirty="0" sz="1800">
                <a:latin typeface="Arial MT"/>
                <a:cs typeface="Arial MT"/>
              </a:rPr>
              <a:t>puissent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être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promues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auprès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de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tous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les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segments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de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la</a:t>
            </a:r>
            <a:r>
              <a:rPr dirty="0" sz="1800" spc="-10">
                <a:latin typeface="Arial MT"/>
                <a:cs typeface="Arial MT"/>
              </a:rPr>
              <a:t> population.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097784" y="282568"/>
            <a:ext cx="1969135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6.</a:t>
            </a:r>
            <a:r>
              <a:rPr dirty="0" sz="16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Les</a:t>
            </a:r>
            <a:r>
              <a:rPr dirty="0" sz="16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défis</a:t>
            </a:r>
            <a:r>
              <a:rPr dirty="0" sz="16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d’avenir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 thruBlk="0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8383" y="4026408"/>
            <a:ext cx="2134361" cy="1451609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99482" y="2426207"/>
            <a:ext cx="2380475" cy="1035557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045202" y="2471927"/>
            <a:ext cx="2235835" cy="890905"/>
          </a:xfrm>
          <a:prstGeom prst="rect">
            <a:avLst/>
          </a:prstGeom>
          <a:solidFill>
            <a:srgbClr val="F2F2F2"/>
          </a:solidFill>
        </p:spPr>
        <p:txBody>
          <a:bodyPr wrap="square" lIns="0" tIns="247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95"/>
              </a:spcBef>
            </a:pPr>
            <a:endParaRPr sz="1800">
              <a:latin typeface="Times New Roman"/>
              <a:cs typeface="Times New Roman"/>
            </a:endParaRPr>
          </a:p>
          <a:p>
            <a:pPr marL="717550">
              <a:lnSpc>
                <a:spcPct val="100000"/>
              </a:lnSpc>
            </a:pPr>
            <a:r>
              <a:rPr dirty="0" sz="1800" spc="-10" b="1">
                <a:latin typeface="Arial"/>
                <a:cs typeface="Arial"/>
              </a:rPr>
              <a:t>Finalité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4070603" y="3362578"/>
            <a:ext cx="2818130" cy="2115820"/>
            <a:chOff x="4070603" y="3362578"/>
            <a:chExt cx="2818130" cy="2115820"/>
          </a:xfrm>
        </p:grpSpPr>
        <p:sp>
          <p:nvSpPr>
            <p:cNvPr id="6" name="object 6" descr=""/>
            <p:cNvSpPr/>
            <p:nvPr/>
          </p:nvSpPr>
          <p:spPr>
            <a:xfrm>
              <a:off x="5435726" y="3375278"/>
              <a:ext cx="431800" cy="685800"/>
            </a:xfrm>
            <a:custGeom>
              <a:avLst/>
              <a:gdLst/>
              <a:ahLst/>
              <a:cxnLst/>
              <a:rect l="l" t="t" r="r" b="b"/>
              <a:pathLst>
                <a:path w="431800" h="685800">
                  <a:moveTo>
                    <a:pt x="0" y="685800"/>
                  </a:moveTo>
                  <a:lnTo>
                    <a:pt x="431800" y="0"/>
                  </a:lnTo>
                </a:path>
              </a:pathLst>
            </a:custGeom>
            <a:ln w="25146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6517004" y="3379850"/>
              <a:ext cx="358775" cy="684530"/>
            </a:xfrm>
            <a:custGeom>
              <a:avLst/>
              <a:gdLst/>
              <a:ahLst/>
              <a:cxnLst/>
              <a:rect l="l" t="t" r="r" b="b"/>
              <a:pathLst>
                <a:path w="358775" h="684529">
                  <a:moveTo>
                    <a:pt x="358775" y="684212"/>
                  </a:moveTo>
                  <a:lnTo>
                    <a:pt x="0" y="0"/>
                  </a:lnTo>
                </a:path>
              </a:pathLst>
            </a:custGeom>
            <a:ln w="25146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70603" y="4026407"/>
              <a:ext cx="2118359" cy="1451609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84950" y="4100321"/>
              <a:ext cx="90296" cy="1142999"/>
            </a:xfrm>
            <a:prstGeom prst="rect">
              <a:avLst/>
            </a:prstGeom>
          </p:spPr>
        </p:pic>
      </p:grpSp>
      <p:sp>
        <p:nvSpPr>
          <p:cNvPr id="10" name="object 10" descr=""/>
          <p:cNvSpPr txBox="1"/>
          <p:nvPr/>
        </p:nvSpPr>
        <p:spPr>
          <a:xfrm>
            <a:off x="4121277" y="4077080"/>
            <a:ext cx="1964055" cy="1297305"/>
          </a:xfrm>
          <a:prstGeom prst="rect">
            <a:avLst/>
          </a:prstGeom>
          <a:solidFill>
            <a:srgbClr val="FFFFFF"/>
          </a:solidFill>
          <a:ln w="25146">
            <a:solidFill>
              <a:srgbClr val="A7A8A7"/>
            </a:solidFill>
          </a:ln>
        </p:spPr>
        <p:txBody>
          <a:bodyPr wrap="square" lIns="0" tIns="109855" rIns="0" bIns="0" rtlCol="0" vert="horz">
            <a:spAutoFit/>
          </a:bodyPr>
          <a:lstStyle/>
          <a:p>
            <a:pPr algn="ctr" marL="154305" marR="147320">
              <a:lnSpc>
                <a:spcPct val="100000"/>
              </a:lnSpc>
              <a:spcBef>
                <a:spcPts val="865"/>
              </a:spcBef>
            </a:pPr>
            <a:r>
              <a:rPr dirty="0" sz="1400" b="1">
                <a:latin typeface="Arial"/>
                <a:cs typeface="Arial"/>
              </a:rPr>
              <a:t>Faire</a:t>
            </a:r>
            <a:r>
              <a:rPr dirty="0" sz="1400" spc="-4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connaître</a:t>
            </a:r>
            <a:r>
              <a:rPr dirty="0" sz="1400" spc="-45" b="1">
                <a:latin typeface="Arial"/>
                <a:cs typeface="Arial"/>
              </a:rPr>
              <a:t> </a:t>
            </a:r>
            <a:r>
              <a:rPr dirty="0" sz="1400" spc="-25" b="1">
                <a:latin typeface="Arial"/>
                <a:cs typeface="Arial"/>
              </a:rPr>
              <a:t>de </a:t>
            </a:r>
            <a:r>
              <a:rPr dirty="0" sz="1400" b="1">
                <a:latin typeface="Arial"/>
                <a:cs typeface="Arial"/>
              </a:rPr>
              <a:t>façon</a:t>
            </a:r>
            <a:r>
              <a:rPr dirty="0" sz="1400" spc="-4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rigoureuse</a:t>
            </a:r>
            <a:r>
              <a:rPr dirty="0" sz="1400" spc="-30" b="1">
                <a:latin typeface="Arial"/>
                <a:cs typeface="Arial"/>
              </a:rPr>
              <a:t> </a:t>
            </a:r>
            <a:r>
              <a:rPr dirty="0" sz="1400" spc="-25" b="1">
                <a:latin typeface="Arial"/>
                <a:cs typeface="Arial"/>
              </a:rPr>
              <a:t>et </a:t>
            </a:r>
            <a:r>
              <a:rPr dirty="0" sz="1400" b="1">
                <a:latin typeface="Arial"/>
                <a:cs typeface="Arial"/>
              </a:rPr>
              <a:t>objective</a:t>
            </a:r>
            <a:r>
              <a:rPr dirty="0" sz="1400" spc="-3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la</a:t>
            </a:r>
            <a:r>
              <a:rPr dirty="0" sz="1400" spc="-20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période </a:t>
            </a:r>
            <a:r>
              <a:rPr dirty="0" sz="1400" b="1">
                <a:latin typeface="Arial"/>
                <a:cs typeface="Arial"/>
              </a:rPr>
              <a:t>de</a:t>
            </a:r>
            <a:r>
              <a:rPr dirty="0" sz="1400" spc="20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1931-</a:t>
            </a:r>
            <a:r>
              <a:rPr dirty="0" sz="1400" spc="-20" b="1">
                <a:latin typeface="Arial"/>
                <a:cs typeface="Arial"/>
              </a:rPr>
              <a:t>1980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66332" y="4013453"/>
            <a:ext cx="2026157" cy="1447037"/>
          </a:xfrm>
          <a:prstGeom prst="rect">
            <a:avLst/>
          </a:prstGeom>
        </p:spPr>
      </p:pic>
      <p:sp>
        <p:nvSpPr>
          <p:cNvPr id="12" name="object 12" descr=""/>
          <p:cNvSpPr txBox="1"/>
          <p:nvPr/>
        </p:nvSpPr>
        <p:spPr>
          <a:xfrm>
            <a:off x="6517005" y="4064127"/>
            <a:ext cx="1871980" cy="1292860"/>
          </a:xfrm>
          <a:prstGeom prst="rect">
            <a:avLst/>
          </a:prstGeom>
          <a:solidFill>
            <a:srgbClr val="FFFFFF"/>
          </a:solidFill>
          <a:ln w="25146">
            <a:solidFill>
              <a:srgbClr val="A7A8A7"/>
            </a:solidFill>
          </a:ln>
        </p:spPr>
        <p:txBody>
          <a:bodyPr wrap="square" lIns="0" tIns="11620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15"/>
              </a:spcBef>
            </a:pPr>
            <a:endParaRPr sz="1400">
              <a:latin typeface="Times New Roman"/>
              <a:cs typeface="Times New Roman"/>
            </a:endParaRPr>
          </a:p>
          <a:p>
            <a:pPr algn="ctr" marL="274320" marR="266700" indent="-1905">
              <a:lnSpc>
                <a:spcPct val="100000"/>
              </a:lnSpc>
            </a:pPr>
            <a:r>
              <a:rPr dirty="0" sz="1400" b="1">
                <a:latin typeface="Arial"/>
                <a:cs typeface="Arial"/>
              </a:rPr>
              <a:t>Favoriser</a:t>
            </a:r>
            <a:r>
              <a:rPr dirty="0" sz="1400" spc="-50" b="1">
                <a:latin typeface="Arial"/>
                <a:cs typeface="Arial"/>
              </a:rPr>
              <a:t> </a:t>
            </a:r>
            <a:r>
              <a:rPr dirty="0" sz="1400" spc="-25" b="1">
                <a:latin typeface="Arial"/>
                <a:cs typeface="Arial"/>
              </a:rPr>
              <a:t>la </a:t>
            </a:r>
            <a:r>
              <a:rPr dirty="0" sz="1400" spc="-10" b="1">
                <a:latin typeface="Arial"/>
                <a:cs typeface="Arial"/>
              </a:rPr>
              <a:t>compréhension </a:t>
            </a:r>
            <a:r>
              <a:rPr dirty="0" sz="1400" b="1">
                <a:latin typeface="Arial"/>
                <a:cs typeface="Arial"/>
              </a:rPr>
              <a:t>du</a:t>
            </a:r>
            <a:r>
              <a:rPr dirty="0" sz="1400" spc="-15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présent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13" name="object 13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48384" y="2483357"/>
            <a:ext cx="2380487" cy="1034033"/>
          </a:xfrm>
          <a:prstGeom prst="rect">
            <a:avLst/>
          </a:prstGeom>
        </p:spPr>
      </p:pic>
      <p:sp>
        <p:nvSpPr>
          <p:cNvPr id="14" name="object 14" descr=""/>
          <p:cNvSpPr/>
          <p:nvPr/>
        </p:nvSpPr>
        <p:spPr>
          <a:xfrm>
            <a:off x="1599057" y="2534030"/>
            <a:ext cx="2226310" cy="879475"/>
          </a:xfrm>
          <a:custGeom>
            <a:avLst/>
            <a:gdLst/>
            <a:ahLst/>
            <a:cxnLst/>
            <a:rect l="l" t="t" r="r" b="b"/>
            <a:pathLst>
              <a:path w="2226310" h="879475">
                <a:moveTo>
                  <a:pt x="2225801" y="0"/>
                </a:moveTo>
                <a:lnTo>
                  <a:pt x="0" y="0"/>
                </a:lnTo>
                <a:lnTo>
                  <a:pt x="0" y="879348"/>
                </a:lnTo>
                <a:lnTo>
                  <a:pt x="2225801" y="879348"/>
                </a:lnTo>
                <a:lnTo>
                  <a:pt x="2225801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15" name="object 15" descr=""/>
          <p:cNvGraphicFramePr>
            <a:graphicFrameLocks noGrp="1"/>
          </p:cNvGraphicFramePr>
          <p:nvPr/>
        </p:nvGraphicFramePr>
        <p:xfrm>
          <a:off x="1586483" y="2508885"/>
          <a:ext cx="2327275" cy="28517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5519"/>
                <a:gridCol w="994409"/>
                <a:gridCol w="246380"/>
              </a:tblGrid>
              <a:tr h="92392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800" spc="-10" b="1">
                          <a:latin typeface="Arial"/>
                          <a:cs typeface="Arial"/>
                        </a:rPr>
                        <a:t>Objet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63500">
                    <a:lnL w="28575">
                      <a:solidFill>
                        <a:srgbClr val="F2F2F2"/>
                      </a:solidFill>
                      <a:prstDash val="solid"/>
                    </a:lnL>
                    <a:lnR w="28575">
                      <a:solidFill>
                        <a:srgbClr val="F2F2F2"/>
                      </a:solidFill>
                      <a:prstDash val="solid"/>
                    </a:lnR>
                    <a:lnB w="12700">
                      <a:solidFill>
                        <a:srgbClr val="F2F2F2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6311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38100">
                      <a:solidFill>
                        <a:srgbClr val="C00000"/>
                      </a:solidFill>
                      <a:prstDash val="solid"/>
                    </a:lnR>
                    <a:lnT w="12700">
                      <a:solidFill>
                        <a:srgbClr val="F2F2F2"/>
                      </a:solidFill>
                      <a:prstDash val="solid"/>
                    </a:lnT>
                    <a:lnB w="28575">
                      <a:solidFill>
                        <a:srgbClr val="A7A8A7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38100">
                      <a:solidFill>
                        <a:srgbClr val="C00000"/>
                      </a:solidFill>
                      <a:prstDash val="solid"/>
                    </a:lnL>
                    <a:lnT w="12700">
                      <a:solidFill>
                        <a:srgbClr val="F2F2F2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29667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L="328930" marR="322580">
                        <a:lnSpc>
                          <a:spcPct val="100000"/>
                        </a:lnSpc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Développer</a:t>
                      </a:r>
                      <a:r>
                        <a:rPr dirty="0" sz="1400" spc="-7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5" b="1">
                          <a:latin typeface="Arial"/>
                          <a:cs typeface="Arial"/>
                        </a:rPr>
                        <a:t>des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stratégies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publiques</a:t>
                      </a:r>
                      <a:r>
                        <a:rPr dirty="0" sz="1400" spc="-5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5" b="1">
                          <a:latin typeface="Arial"/>
                          <a:cs typeface="Arial"/>
                        </a:rPr>
                        <a:t>de 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mémoire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2065">
                    <a:lnL w="28575">
                      <a:solidFill>
                        <a:srgbClr val="A7A8A7"/>
                      </a:solidFill>
                      <a:prstDash val="solid"/>
                    </a:lnL>
                    <a:lnR w="28575">
                      <a:solidFill>
                        <a:srgbClr val="A7A8A7"/>
                      </a:solidFill>
                      <a:prstDash val="solid"/>
                    </a:lnR>
                    <a:lnT w="28575">
                      <a:solidFill>
                        <a:srgbClr val="A7A8A7"/>
                      </a:solidFill>
                      <a:prstDash val="solid"/>
                    </a:lnT>
                    <a:lnB w="28575">
                      <a:solidFill>
                        <a:srgbClr val="A7A8A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A7A8A7"/>
                      </a:solidFill>
                      <a:prstDash val="solid"/>
                    </a:lnL>
                  </a:tcPr>
                </a:tc>
              </a:tr>
            </a:tbl>
          </a:graphicData>
        </a:graphic>
      </p:graphicFrame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618474" y="1183429"/>
            <a:ext cx="3117215" cy="3302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9265" algn="l"/>
              </a:tabLst>
            </a:pPr>
            <a:r>
              <a:rPr dirty="0" spc="-25"/>
              <a:t>2.</a:t>
            </a:r>
            <a:r>
              <a:rPr dirty="0"/>
              <a:t>	Structure</a:t>
            </a:r>
            <a:r>
              <a:rPr dirty="0" spc="-55"/>
              <a:t> </a:t>
            </a:r>
            <a:r>
              <a:rPr dirty="0"/>
              <a:t>et</a:t>
            </a:r>
            <a:r>
              <a:rPr dirty="0" spc="-60"/>
              <a:t> </a:t>
            </a:r>
            <a:r>
              <a:rPr dirty="0" spc="-10"/>
              <a:t>fonctions</a:t>
            </a:r>
          </a:p>
        </p:txBody>
      </p:sp>
      <p:sp>
        <p:nvSpPr>
          <p:cNvPr id="17" name="object 17" descr=""/>
          <p:cNvSpPr txBox="1"/>
          <p:nvPr/>
        </p:nvSpPr>
        <p:spPr>
          <a:xfrm>
            <a:off x="7213600" y="12700"/>
            <a:ext cx="1930400" cy="12700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5080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r>
              <a:rPr dirty="0" sz="800" spc="-10" b="1" i="1">
                <a:latin typeface="Arial"/>
                <a:cs typeface="Arial"/>
              </a:rPr>
              <a:t>Moderador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dirty="0" sz="800" spc="-10" i="1">
                <a:latin typeface="Arial"/>
                <a:cs typeface="Arial"/>
              </a:rPr>
              <a:t>2024-04-</a:t>
            </a:r>
            <a:r>
              <a:rPr dirty="0" sz="800" i="1">
                <a:latin typeface="Arial"/>
                <a:cs typeface="Arial"/>
              </a:rPr>
              <a:t>26</a:t>
            </a:r>
            <a:r>
              <a:rPr dirty="0" sz="800" spc="35" i="1">
                <a:latin typeface="Arial"/>
                <a:cs typeface="Arial"/>
              </a:rPr>
              <a:t> </a:t>
            </a:r>
            <a:r>
              <a:rPr dirty="0" sz="800" spc="-10" i="1">
                <a:latin typeface="Arial"/>
                <a:cs typeface="Arial"/>
              </a:rPr>
              <a:t>10:57:53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dirty="0" sz="1000" spc="-10">
                <a:latin typeface="Arial MT"/>
                <a:cs typeface="Arial MT"/>
              </a:rPr>
              <a:t>-------------------------------------------</a:t>
            </a:r>
            <a:r>
              <a:rPr dirty="0" sz="1000" spc="-50">
                <a:latin typeface="Arial MT"/>
                <a:cs typeface="Arial MT"/>
              </a:rPr>
              <a:t>-</a:t>
            </a:r>
            <a:endParaRPr sz="1000">
              <a:latin typeface="Arial MT"/>
              <a:cs typeface="Arial MT"/>
            </a:endParaRPr>
          </a:p>
          <a:p>
            <a:pPr marL="25400" marR="17780">
              <a:lnSpc>
                <a:spcPct val="100000"/>
              </a:lnSpc>
            </a:pPr>
            <a:r>
              <a:rPr dirty="0" sz="1000">
                <a:latin typeface="Arial MT"/>
                <a:cs typeface="Arial MT"/>
              </a:rPr>
              <a:t>Le Mémorial Démocratique </a:t>
            </a:r>
            <a:r>
              <a:rPr dirty="0" sz="1000" spc="-25">
                <a:latin typeface="Arial MT"/>
                <a:cs typeface="Arial MT"/>
              </a:rPr>
              <a:t>est </a:t>
            </a:r>
            <a:r>
              <a:rPr dirty="0" sz="1000">
                <a:latin typeface="Arial MT"/>
                <a:cs typeface="Arial MT"/>
              </a:rPr>
              <a:t>une institution qui dépend </a:t>
            </a:r>
            <a:r>
              <a:rPr dirty="0" sz="1000" spc="-25">
                <a:latin typeface="Arial MT"/>
                <a:cs typeface="Arial MT"/>
              </a:rPr>
              <a:t>du </a:t>
            </a:r>
            <a:r>
              <a:rPr dirty="0" sz="1000">
                <a:latin typeface="Arial MT"/>
                <a:cs typeface="Arial MT"/>
              </a:rPr>
              <a:t>Gouvernement de la </a:t>
            </a:r>
            <a:r>
              <a:rPr dirty="0" sz="1000" spc="-10">
                <a:latin typeface="Arial MT"/>
                <a:cs typeface="Arial MT"/>
              </a:rPr>
              <a:t>Generalitat </a:t>
            </a:r>
            <a:r>
              <a:rPr dirty="0" sz="1000">
                <a:latin typeface="Arial MT"/>
                <a:cs typeface="Arial MT"/>
              </a:rPr>
              <a:t>de Catalogne et qui </a:t>
            </a:r>
            <a:r>
              <a:rPr dirty="0" sz="1000" spc="-25">
                <a:latin typeface="Arial MT"/>
                <a:cs typeface="Arial MT"/>
              </a:rPr>
              <a:t>est </a:t>
            </a:r>
            <a:r>
              <a:rPr dirty="0" sz="1000">
                <a:latin typeface="Arial MT"/>
                <a:cs typeface="Arial MT"/>
              </a:rPr>
              <a:t>responsable des politiques </a:t>
            </a:r>
            <a:r>
              <a:rPr dirty="0" sz="1000" spc="-25">
                <a:latin typeface="Arial MT"/>
                <a:cs typeface="Arial MT"/>
              </a:rPr>
              <a:t>de </a:t>
            </a:r>
            <a:r>
              <a:rPr dirty="0" sz="1000">
                <a:latin typeface="Arial MT"/>
                <a:cs typeface="Arial MT"/>
              </a:rPr>
              <a:t>mémoire publique. Le </a:t>
            </a:r>
            <a:r>
              <a:rPr dirty="0" sz="1000" spc="-10">
                <a:latin typeface="Arial MT"/>
                <a:cs typeface="Arial MT"/>
              </a:rPr>
              <a:t>Mémorial </a:t>
            </a:r>
            <a:r>
              <a:rPr dirty="0" sz="1000">
                <a:latin typeface="Arial MT"/>
                <a:cs typeface="Arial MT"/>
              </a:rPr>
              <a:t>est issu de la Loi qui porte </a:t>
            </a:r>
            <a:r>
              <a:rPr dirty="0" sz="1000" spc="-25">
                <a:latin typeface="Arial MT"/>
                <a:cs typeface="Arial MT"/>
              </a:rPr>
              <a:t>le </a:t>
            </a:r>
            <a:r>
              <a:rPr dirty="0" sz="1000">
                <a:latin typeface="Arial MT"/>
                <a:cs typeface="Arial MT"/>
              </a:rPr>
              <a:t>même nom en </a:t>
            </a:r>
            <a:r>
              <a:rPr dirty="0" sz="1000" spc="-10">
                <a:latin typeface="Arial MT"/>
                <a:cs typeface="Arial MT"/>
              </a:rPr>
              <a:t>2007.</a:t>
            </a:r>
            <a:endParaRPr sz="1000">
              <a:latin typeface="Arial MT"/>
              <a:cs typeface="Arial MT"/>
            </a:endParaRPr>
          </a:p>
        </p:txBody>
      </p:sp>
    </p:spTree>
  </p:cSld>
  <p:clrMapOvr>
    <a:masterClrMapping/>
  </p:clrMapOvr>
  <p:transition spd="med">
    <p:fade thruBlk="0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53174" rIns="0" bIns="0" rtlCol="0" vert="horz">
            <a:spAutoFit/>
          </a:bodyPr>
          <a:lstStyle/>
          <a:p>
            <a:pPr marL="453390">
              <a:lnSpc>
                <a:spcPct val="100000"/>
              </a:lnSpc>
              <a:spcBef>
                <a:spcPts val="95"/>
              </a:spcBef>
            </a:pPr>
            <a:r>
              <a:rPr dirty="0"/>
              <a:t>6.</a:t>
            </a:r>
            <a:r>
              <a:rPr dirty="0" spc="-50"/>
              <a:t> </a:t>
            </a:r>
            <a:r>
              <a:rPr dirty="0"/>
              <a:t>Les</a:t>
            </a:r>
            <a:r>
              <a:rPr dirty="0" spc="-35"/>
              <a:t> </a:t>
            </a:r>
            <a:r>
              <a:rPr dirty="0"/>
              <a:t>défis</a:t>
            </a:r>
            <a:r>
              <a:rPr dirty="0" spc="-50"/>
              <a:t> </a:t>
            </a:r>
            <a:r>
              <a:rPr dirty="0" spc="-10"/>
              <a:t>d'avenir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431291" y="1690116"/>
            <a:ext cx="3142615" cy="3287395"/>
            <a:chOff x="431291" y="1690116"/>
            <a:chExt cx="3142615" cy="328739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1197" y="1700022"/>
              <a:ext cx="3122675" cy="3267455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436244" y="1695069"/>
              <a:ext cx="3133090" cy="3277870"/>
            </a:xfrm>
            <a:custGeom>
              <a:avLst/>
              <a:gdLst/>
              <a:ahLst/>
              <a:cxnLst/>
              <a:rect l="l" t="t" r="r" b="b"/>
              <a:pathLst>
                <a:path w="3133090" h="3277870">
                  <a:moveTo>
                    <a:pt x="0" y="0"/>
                  </a:moveTo>
                  <a:lnTo>
                    <a:pt x="3132582" y="0"/>
                  </a:lnTo>
                  <a:lnTo>
                    <a:pt x="3132582" y="3277362"/>
                  </a:lnTo>
                  <a:lnTo>
                    <a:pt x="0" y="3277362"/>
                  </a:lnTo>
                  <a:lnTo>
                    <a:pt x="0" y="0"/>
                  </a:lnTo>
                  <a:close/>
                </a:path>
              </a:pathLst>
            </a:custGeom>
            <a:ln w="99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 descr=""/>
          <p:cNvGrpSpPr/>
          <p:nvPr/>
        </p:nvGrpSpPr>
        <p:grpSpPr>
          <a:xfrm>
            <a:off x="3684270" y="1690116"/>
            <a:ext cx="5290820" cy="3287395"/>
            <a:chOff x="3684270" y="1690116"/>
            <a:chExt cx="5290820" cy="3287395"/>
          </a:xfrm>
        </p:grpSpPr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94176" y="1700022"/>
              <a:ext cx="5270753" cy="3267455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3689223" y="1695069"/>
              <a:ext cx="5280660" cy="3277870"/>
            </a:xfrm>
            <a:custGeom>
              <a:avLst/>
              <a:gdLst/>
              <a:ahLst/>
              <a:cxnLst/>
              <a:rect l="l" t="t" r="r" b="b"/>
              <a:pathLst>
                <a:path w="5280659" h="3277870">
                  <a:moveTo>
                    <a:pt x="0" y="0"/>
                  </a:moveTo>
                  <a:lnTo>
                    <a:pt x="5280659" y="0"/>
                  </a:lnTo>
                  <a:lnTo>
                    <a:pt x="5280659" y="3277362"/>
                  </a:lnTo>
                  <a:lnTo>
                    <a:pt x="0" y="3277362"/>
                  </a:lnTo>
                  <a:lnTo>
                    <a:pt x="0" y="0"/>
                  </a:lnTo>
                  <a:close/>
                </a:path>
              </a:pathLst>
            </a:custGeom>
            <a:ln w="99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502587" y="5154528"/>
            <a:ext cx="8270875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800000"/>
                </a:solidFill>
                <a:latin typeface="Arial"/>
                <a:cs typeface="Arial"/>
              </a:rPr>
              <a:t>Renforcer</a:t>
            </a:r>
            <a:r>
              <a:rPr dirty="0" sz="1800" spc="-30" b="1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800000"/>
                </a:solidFill>
                <a:latin typeface="Arial"/>
                <a:cs typeface="Arial"/>
              </a:rPr>
              <a:t>les</a:t>
            </a:r>
            <a:r>
              <a:rPr dirty="0" sz="1800" spc="-20" b="1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800000"/>
                </a:solidFill>
                <a:latin typeface="Arial"/>
                <a:cs typeface="Arial"/>
              </a:rPr>
              <a:t>liens</a:t>
            </a:r>
            <a:r>
              <a:rPr dirty="0" sz="1800" spc="-10" b="1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800000"/>
                </a:solidFill>
                <a:latin typeface="Arial"/>
                <a:cs typeface="Arial"/>
              </a:rPr>
              <a:t>transfrontaliers</a:t>
            </a:r>
            <a:r>
              <a:rPr dirty="0" sz="1800" b="1">
                <a:latin typeface="Arial"/>
                <a:cs typeface="Arial"/>
              </a:rPr>
              <a:t>:</a:t>
            </a:r>
            <a:r>
              <a:rPr dirty="0" sz="1800" spc="-35" b="1">
                <a:latin typeface="Arial"/>
                <a:cs typeface="Arial"/>
              </a:rPr>
              <a:t> </a:t>
            </a:r>
            <a:r>
              <a:rPr dirty="0" sz="1800">
                <a:latin typeface="Arial MT"/>
                <a:cs typeface="Arial MT"/>
              </a:rPr>
              <a:t>parcours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et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itinéraires</a:t>
            </a:r>
            <a:r>
              <a:rPr dirty="0" sz="1800" spc="-2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communs,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obtention </a:t>
            </a:r>
            <a:r>
              <a:rPr dirty="0" sz="1800">
                <a:latin typeface="Arial MT"/>
                <a:cs typeface="Arial MT"/>
              </a:rPr>
              <a:t>de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projets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et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d’aides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européens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(UE)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Projet</a:t>
            </a:r>
            <a:r>
              <a:rPr dirty="0" sz="1800" spc="-1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«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Exilis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»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POCTEFA-INTERREG, 2023-</a:t>
            </a:r>
            <a:r>
              <a:rPr dirty="0" sz="1800">
                <a:latin typeface="Arial MT"/>
                <a:cs typeface="Arial MT"/>
              </a:rPr>
              <a:t>2026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avec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partenaires </a:t>
            </a:r>
            <a:r>
              <a:rPr dirty="0" sz="1800" spc="-10">
                <a:latin typeface="Arial MT"/>
                <a:cs typeface="Arial MT"/>
              </a:rPr>
              <a:t>français.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6097784" y="282568"/>
            <a:ext cx="1969135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6.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Les</a:t>
            </a:r>
            <a:r>
              <a:rPr dirty="0" sz="16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défis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 d’avenir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 thruBlk="0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3177" y="1315974"/>
            <a:ext cx="7057631" cy="4799075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4123499" y="3523794"/>
            <a:ext cx="897255" cy="1708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325"/>
              </a:lnSpc>
            </a:pP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FONCTIONS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518831" y="311066"/>
            <a:ext cx="2366010" cy="2698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solidFill>
                  <a:srgbClr val="FFFFFF"/>
                </a:solidFill>
              </a:rPr>
              <a:t>2.</a:t>
            </a:r>
            <a:r>
              <a:rPr dirty="0" sz="1600" spc="-15">
                <a:solidFill>
                  <a:srgbClr val="FFFFFF"/>
                </a:solidFill>
              </a:rPr>
              <a:t> </a:t>
            </a:r>
            <a:r>
              <a:rPr dirty="0" sz="1600">
                <a:solidFill>
                  <a:srgbClr val="FFFFFF"/>
                </a:solidFill>
              </a:rPr>
              <a:t>Structure</a:t>
            </a:r>
            <a:r>
              <a:rPr dirty="0" sz="1600" spc="-20">
                <a:solidFill>
                  <a:srgbClr val="FFFFFF"/>
                </a:solidFill>
              </a:rPr>
              <a:t> </a:t>
            </a:r>
            <a:r>
              <a:rPr dirty="0" sz="1600">
                <a:solidFill>
                  <a:srgbClr val="FFFFFF"/>
                </a:solidFill>
              </a:rPr>
              <a:t>et</a:t>
            </a:r>
            <a:r>
              <a:rPr dirty="0" sz="1600" spc="-10">
                <a:solidFill>
                  <a:srgbClr val="FFFFFF"/>
                </a:solidFill>
              </a:rPr>
              <a:t> fonctions</a:t>
            </a:r>
            <a:endParaRPr sz="1600"/>
          </a:p>
        </p:txBody>
      </p:sp>
      <p:sp>
        <p:nvSpPr>
          <p:cNvPr id="5" name="object 5" descr=""/>
          <p:cNvSpPr txBox="1"/>
          <p:nvPr/>
        </p:nvSpPr>
        <p:spPr>
          <a:xfrm>
            <a:off x="640777" y="984990"/>
            <a:ext cx="1236345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 spc="-10" b="1">
                <a:solidFill>
                  <a:srgbClr val="A50021"/>
                </a:solidFill>
                <a:latin typeface="Arial"/>
                <a:cs typeface="Arial"/>
              </a:rPr>
              <a:t>Fonctions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1042416" y="1293114"/>
            <a:ext cx="7058025" cy="4955540"/>
            <a:chOff x="1042416" y="1293114"/>
            <a:chExt cx="7058025" cy="4955540"/>
          </a:xfrm>
        </p:grpSpPr>
        <p:sp>
          <p:nvSpPr>
            <p:cNvPr id="7" name="object 7" descr=""/>
            <p:cNvSpPr/>
            <p:nvPr/>
          </p:nvSpPr>
          <p:spPr>
            <a:xfrm>
              <a:off x="1042416" y="1315974"/>
              <a:ext cx="7058025" cy="4932680"/>
            </a:xfrm>
            <a:custGeom>
              <a:avLst/>
              <a:gdLst/>
              <a:ahLst/>
              <a:cxnLst/>
              <a:rect l="l" t="t" r="r" b="b"/>
              <a:pathLst>
                <a:path w="7058025" h="4932680">
                  <a:moveTo>
                    <a:pt x="7057644" y="0"/>
                  </a:moveTo>
                  <a:lnTo>
                    <a:pt x="0" y="0"/>
                  </a:lnTo>
                  <a:lnTo>
                    <a:pt x="0" y="4932426"/>
                  </a:lnTo>
                  <a:lnTo>
                    <a:pt x="7057644" y="4932426"/>
                  </a:lnTo>
                  <a:lnTo>
                    <a:pt x="70576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73245" y="1293114"/>
              <a:ext cx="1449323" cy="723899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26992" y="1351788"/>
              <a:ext cx="1046987" cy="709421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3898392" y="1318262"/>
              <a:ext cx="1346200" cy="620395"/>
            </a:xfrm>
            <a:custGeom>
              <a:avLst/>
              <a:gdLst/>
              <a:ahLst/>
              <a:cxnLst/>
              <a:rect l="l" t="t" r="r" b="b"/>
              <a:pathLst>
                <a:path w="1346200" h="620394">
                  <a:moveTo>
                    <a:pt x="1242314" y="0"/>
                  </a:moveTo>
                  <a:lnTo>
                    <a:pt x="103378" y="0"/>
                  </a:lnTo>
                  <a:lnTo>
                    <a:pt x="63136" y="8123"/>
                  </a:lnTo>
                  <a:lnTo>
                    <a:pt x="30276" y="30276"/>
                  </a:lnTo>
                  <a:lnTo>
                    <a:pt x="8123" y="63136"/>
                  </a:lnTo>
                  <a:lnTo>
                    <a:pt x="0" y="103377"/>
                  </a:lnTo>
                  <a:lnTo>
                    <a:pt x="0" y="516889"/>
                  </a:lnTo>
                  <a:lnTo>
                    <a:pt x="8123" y="557126"/>
                  </a:lnTo>
                  <a:lnTo>
                    <a:pt x="30276" y="589986"/>
                  </a:lnTo>
                  <a:lnTo>
                    <a:pt x="63136" y="612142"/>
                  </a:lnTo>
                  <a:lnTo>
                    <a:pt x="103378" y="620267"/>
                  </a:lnTo>
                  <a:lnTo>
                    <a:pt x="1242314" y="620267"/>
                  </a:lnTo>
                  <a:lnTo>
                    <a:pt x="1282555" y="612142"/>
                  </a:lnTo>
                  <a:lnTo>
                    <a:pt x="1315415" y="589986"/>
                  </a:lnTo>
                  <a:lnTo>
                    <a:pt x="1337568" y="557126"/>
                  </a:lnTo>
                  <a:lnTo>
                    <a:pt x="1345692" y="516889"/>
                  </a:lnTo>
                  <a:lnTo>
                    <a:pt x="1345692" y="103377"/>
                  </a:lnTo>
                  <a:lnTo>
                    <a:pt x="1337568" y="63136"/>
                  </a:lnTo>
                  <a:lnTo>
                    <a:pt x="1315415" y="30276"/>
                  </a:lnTo>
                  <a:lnTo>
                    <a:pt x="1282555" y="8123"/>
                  </a:lnTo>
                  <a:lnTo>
                    <a:pt x="1242314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4211752" y="1369783"/>
            <a:ext cx="789305" cy="5511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635">
              <a:lnSpc>
                <a:spcPct val="114999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Favoriser</a:t>
            </a:r>
            <a:r>
              <a:rPr dirty="0" sz="1000" spc="-1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la </a:t>
            </a:r>
            <a:r>
              <a:rPr dirty="0" sz="1000" spc="-10" b="1">
                <a:latin typeface="Arial"/>
                <a:cs typeface="Arial"/>
              </a:rPr>
              <a:t>participation citoyenne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5244416" y="1733006"/>
            <a:ext cx="1601470" cy="959485"/>
            <a:chOff x="5244416" y="1733006"/>
            <a:chExt cx="1601470" cy="959485"/>
          </a:xfrm>
        </p:grpSpPr>
        <p:sp>
          <p:nvSpPr>
            <p:cNvPr id="13" name="object 13" descr=""/>
            <p:cNvSpPr/>
            <p:nvPr/>
          </p:nvSpPr>
          <p:spPr>
            <a:xfrm>
              <a:off x="5249496" y="1738086"/>
              <a:ext cx="448945" cy="208915"/>
            </a:xfrm>
            <a:custGeom>
              <a:avLst/>
              <a:gdLst/>
              <a:ahLst/>
              <a:cxnLst/>
              <a:rect l="l" t="t" r="r" b="b"/>
              <a:pathLst>
                <a:path w="448945" h="208914">
                  <a:moveTo>
                    <a:pt x="0" y="0"/>
                  </a:moveTo>
                  <a:lnTo>
                    <a:pt x="46942" y="16157"/>
                  </a:lnTo>
                  <a:lnTo>
                    <a:pt x="93475" y="33382"/>
                  </a:lnTo>
                  <a:lnTo>
                    <a:pt x="139580" y="51667"/>
                  </a:lnTo>
                  <a:lnTo>
                    <a:pt x="185240" y="71003"/>
                  </a:lnTo>
                  <a:lnTo>
                    <a:pt x="230436" y="91382"/>
                  </a:lnTo>
                  <a:lnTo>
                    <a:pt x="275152" y="112796"/>
                  </a:lnTo>
                  <a:lnTo>
                    <a:pt x="319368" y="135237"/>
                  </a:lnTo>
                  <a:lnTo>
                    <a:pt x="363067" y="158695"/>
                  </a:lnTo>
                  <a:lnTo>
                    <a:pt x="406231" y="183164"/>
                  </a:lnTo>
                  <a:lnTo>
                    <a:pt x="448843" y="208635"/>
                  </a:lnTo>
                </a:path>
              </a:pathLst>
            </a:custGeom>
            <a:ln w="99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96483" y="1924049"/>
              <a:ext cx="1449323" cy="723899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32704" y="1982723"/>
              <a:ext cx="1082039" cy="709421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5421629" y="1949198"/>
              <a:ext cx="1346200" cy="620395"/>
            </a:xfrm>
            <a:custGeom>
              <a:avLst/>
              <a:gdLst/>
              <a:ahLst/>
              <a:cxnLst/>
              <a:rect l="l" t="t" r="r" b="b"/>
              <a:pathLst>
                <a:path w="1346200" h="620394">
                  <a:moveTo>
                    <a:pt x="1242314" y="0"/>
                  </a:moveTo>
                  <a:lnTo>
                    <a:pt x="103378" y="0"/>
                  </a:lnTo>
                  <a:lnTo>
                    <a:pt x="63136" y="8123"/>
                  </a:lnTo>
                  <a:lnTo>
                    <a:pt x="30276" y="30276"/>
                  </a:lnTo>
                  <a:lnTo>
                    <a:pt x="8123" y="63136"/>
                  </a:lnTo>
                  <a:lnTo>
                    <a:pt x="0" y="103377"/>
                  </a:lnTo>
                  <a:lnTo>
                    <a:pt x="0" y="516889"/>
                  </a:lnTo>
                  <a:lnTo>
                    <a:pt x="8123" y="557126"/>
                  </a:lnTo>
                  <a:lnTo>
                    <a:pt x="30276" y="589986"/>
                  </a:lnTo>
                  <a:lnTo>
                    <a:pt x="63136" y="612142"/>
                  </a:lnTo>
                  <a:lnTo>
                    <a:pt x="103378" y="620267"/>
                  </a:lnTo>
                  <a:lnTo>
                    <a:pt x="1242314" y="620267"/>
                  </a:lnTo>
                  <a:lnTo>
                    <a:pt x="1282555" y="612142"/>
                  </a:lnTo>
                  <a:lnTo>
                    <a:pt x="1315415" y="589986"/>
                  </a:lnTo>
                  <a:lnTo>
                    <a:pt x="1337568" y="557126"/>
                  </a:lnTo>
                  <a:lnTo>
                    <a:pt x="1345692" y="516889"/>
                  </a:lnTo>
                  <a:lnTo>
                    <a:pt x="1345692" y="103377"/>
                  </a:lnTo>
                  <a:lnTo>
                    <a:pt x="1337568" y="63136"/>
                  </a:lnTo>
                  <a:lnTo>
                    <a:pt x="1315415" y="30276"/>
                  </a:lnTo>
                  <a:lnTo>
                    <a:pt x="1282555" y="8123"/>
                  </a:lnTo>
                  <a:lnTo>
                    <a:pt x="1242314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/>
          <p:nvPr/>
        </p:nvSpPr>
        <p:spPr>
          <a:xfrm>
            <a:off x="5717270" y="2000630"/>
            <a:ext cx="824230" cy="5511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14999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Déployer</a:t>
            </a:r>
            <a:r>
              <a:rPr dirty="0" sz="1000" spc="-2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des </a:t>
            </a:r>
            <a:r>
              <a:rPr dirty="0" sz="1000" b="1">
                <a:latin typeface="Arial"/>
                <a:cs typeface="Arial"/>
              </a:rPr>
              <a:t>polítiques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de </a:t>
            </a:r>
            <a:r>
              <a:rPr dirty="0" sz="1000" spc="-10" b="1">
                <a:latin typeface="Arial"/>
                <a:cs typeface="Arial"/>
              </a:rPr>
              <a:t>mémoire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18" name="object 18" descr=""/>
          <p:cNvGrpSpPr/>
          <p:nvPr/>
        </p:nvGrpSpPr>
        <p:grpSpPr>
          <a:xfrm>
            <a:off x="6027420" y="2572809"/>
            <a:ext cx="1449070" cy="1598930"/>
            <a:chOff x="6027420" y="2572809"/>
            <a:chExt cx="1449070" cy="1598930"/>
          </a:xfrm>
        </p:grpSpPr>
        <p:sp>
          <p:nvSpPr>
            <p:cNvPr id="19" name="object 19" descr=""/>
            <p:cNvSpPr/>
            <p:nvPr/>
          </p:nvSpPr>
          <p:spPr>
            <a:xfrm>
              <a:off x="6357452" y="2577889"/>
              <a:ext cx="344805" cy="885190"/>
            </a:xfrm>
            <a:custGeom>
              <a:avLst/>
              <a:gdLst/>
              <a:ahLst/>
              <a:cxnLst/>
              <a:rect l="l" t="t" r="r" b="b"/>
              <a:pathLst>
                <a:path w="344804" h="885189">
                  <a:moveTo>
                    <a:pt x="0" y="0"/>
                  </a:moveTo>
                  <a:lnTo>
                    <a:pt x="27791" y="42247"/>
                  </a:lnTo>
                  <a:lnTo>
                    <a:pt x="54552" y="85084"/>
                  </a:lnTo>
                  <a:lnTo>
                    <a:pt x="80275" y="128492"/>
                  </a:lnTo>
                  <a:lnTo>
                    <a:pt x="104952" y="172452"/>
                  </a:lnTo>
                  <a:lnTo>
                    <a:pt x="128576" y="216943"/>
                  </a:lnTo>
                  <a:lnTo>
                    <a:pt x="151140" y="261947"/>
                  </a:lnTo>
                  <a:lnTo>
                    <a:pt x="172636" y="307445"/>
                  </a:lnTo>
                  <a:lnTo>
                    <a:pt x="193056" y="353417"/>
                  </a:lnTo>
                  <a:lnTo>
                    <a:pt x="212394" y="399844"/>
                  </a:lnTo>
                  <a:lnTo>
                    <a:pt x="230641" y="446707"/>
                  </a:lnTo>
                  <a:lnTo>
                    <a:pt x="247790" y="493986"/>
                  </a:lnTo>
                  <a:lnTo>
                    <a:pt x="263834" y="541662"/>
                  </a:lnTo>
                  <a:lnTo>
                    <a:pt x="278765" y="589716"/>
                  </a:lnTo>
                  <a:lnTo>
                    <a:pt x="292576" y="638129"/>
                  </a:lnTo>
                  <a:lnTo>
                    <a:pt x="305259" y="686881"/>
                  </a:lnTo>
                  <a:lnTo>
                    <a:pt x="316806" y="735953"/>
                  </a:lnTo>
                  <a:lnTo>
                    <a:pt x="327211" y="785326"/>
                  </a:lnTo>
                  <a:lnTo>
                    <a:pt x="336466" y="834981"/>
                  </a:lnTo>
                  <a:lnTo>
                    <a:pt x="344563" y="884897"/>
                  </a:lnTo>
                </a:path>
              </a:pathLst>
            </a:custGeom>
            <a:ln w="99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27420" y="3446526"/>
              <a:ext cx="1448561" cy="724649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46292" y="3593592"/>
              <a:ext cx="1286255" cy="533399"/>
            </a:xfrm>
            <a:prstGeom prst="rect">
              <a:avLst/>
            </a:prstGeom>
          </p:spPr>
        </p:pic>
        <p:sp>
          <p:nvSpPr>
            <p:cNvPr id="22" name="object 22" descr=""/>
            <p:cNvSpPr/>
            <p:nvPr/>
          </p:nvSpPr>
          <p:spPr>
            <a:xfrm>
              <a:off x="6052566" y="3471673"/>
              <a:ext cx="1344930" cy="621030"/>
            </a:xfrm>
            <a:custGeom>
              <a:avLst/>
              <a:gdLst/>
              <a:ahLst/>
              <a:cxnLst/>
              <a:rect l="l" t="t" r="r" b="b"/>
              <a:pathLst>
                <a:path w="1344929" h="621029">
                  <a:moveTo>
                    <a:pt x="1241425" y="0"/>
                  </a:moveTo>
                  <a:lnTo>
                    <a:pt x="103505" y="0"/>
                  </a:lnTo>
                  <a:lnTo>
                    <a:pt x="63216" y="8134"/>
                  </a:lnTo>
                  <a:lnTo>
                    <a:pt x="30316" y="30316"/>
                  </a:lnTo>
                  <a:lnTo>
                    <a:pt x="8134" y="63216"/>
                  </a:lnTo>
                  <a:lnTo>
                    <a:pt x="0" y="103504"/>
                  </a:lnTo>
                  <a:lnTo>
                    <a:pt x="0" y="517524"/>
                  </a:lnTo>
                  <a:lnTo>
                    <a:pt x="8134" y="557813"/>
                  </a:lnTo>
                  <a:lnTo>
                    <a:pt x="30316" y="590713"/>
                  </a:lnTo>
                  <a:lnTo>
                    <a:pt x="63216" y="612895"/>
                  </a:lnTo>
                  <a:lnTo>
                    <a:pt x="103505" y="621029"/>
                  </a:lnTo>
                  <a:lnTo>
                    <a:pt x="1241425" y="621029"/>
                  </a:lnTo>
                  <a:lnTo>
                    <a:pt x="1281713" y="612895"/>
                  </a:lnTo>
                  <a:lnTo>
                    <a:pt x="1314613" y="590713"/>
                  </a:lnTo>
                  <a:lnTo>
                    <a:pt x="1336795" y="557813"/>
                  </a:lnTo>
                  <a:lnTo>
                    <a:pt x="1344930" y="517524"/>
                  </a:lnTo>
                  <a:lnTo>
                    <a:pt x="1344930" y="103504"/>
                  </a:lnTo>
                  <a:lnTo>
                    <a:pt x="1336795" y="63216"/>
                  </a:lnTo>
                  <a:lnTo>
                    <a:pt x="1314613" y="30316"/>
                  </a:lnTo>
                  <a:lnTo>
                    <a:pt x="1281713" y="8134"/>
                  </a:lnTo>
                  <a:lnTo>
                    <a:pt x="1241425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 descr=""/>
          <p:cNvSpPr txBox="1"/>
          <p:nvPr/>
        </p:nvSpPr>
        <p:spPr>
          <a:xfrm>
            <a:off x="6231475" y="3611255"/>
            <a:ext cx="1056640" cy="375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7940">
              <a:lnSpc>
                <a:spcPct val="114999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Commémorer</a:t>
            </a:r>
            <a:r>
              <a:rPr dirty="0" sz="1000" spc="-45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et </a:t>
            </a:r>
            <a:r>
              <a:rPr dirty="0" sz="1000" b="1">
                <a:latin typeface="Arial"/>
                <a:cs typeface="Arial"/>
              </a:rPr>
              <a:t>rendre</a:t>
            </a:r>
            <a:r>
              <a:rPr dirty="0" sz="1000" spc="-2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hommage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24" name="object 24" descr=""/>
          <p:cNvGrpSpPr/>
          <p:nvPr/>
        </p:nvGrpSpPr>
        <p:grpSpPr>
          <a:xfrm>
            <a:off x="5274564" y="4095678"/>
            <a:ext cx="1701164" cy="1746885"/>
            <a:chOff x="5274564" y="4095678"/>
            <a:chExt cx="1701164" cy="1746885"/>
          </a:xfrm>
        </p:grpSpPr>
        <p:sp>
          <p:nvSpPr>
            <p:cNvPr id="25" name="object 25" descr=""/>
            <p:cNvSpPr/>
            <p:nvPr/>
          </p:nvSpPr>
          <p:spPr>
            <a:xfrm>
              <a:off x="6448378" y="4100758"/>
              <a:ext cx="254000" cy="739775"/>
            </a:xfrm>
            <a:custGeom>
              <a:avLst/>
              <a:gdLst/>
              <a:ahLst/>
              <a:cxnLst/>
              <a:rect l="l" t="t" r="r" b="b"/>
              <a:pathLst>
                <a:path w="254000" h="739775">
                  <a:moveTo>
                    <a:pt x="253885" y="0"/>
                  </a:moveTo>
                  <a:lnTo>
                    <a:pt x="246056" y="48617"/>
                  </a:lnTo>
                  <a:lnTo>
                    <a:pt x="237125" y="96999"/>
                  </a:lnTo>
                  <a:lnTo>
                    <a:pt x="227100" y="145127"/>
                  </a:lnTo>
                  <a:lnTo>
                    <a:pt x="215987" y="192983"/>
                  </a:lnTo>
                  <a:lnTo>
                    <a:pt x="203792" y="240548"/>
                  </a:lnTo>
                  <a:lnTo>
                    <a:pt x="190521" y="287804"/>
                  </a:lnTo>
                  <a:lnTo>
                    <a:pt x="176180" y="334734"/>
                  </a:lnTo>
                  <a:lnTo>
                    <a:pt x="160775" y="381319"/>
                  </a:lnTo>
                  <a:lnTo>
                    <a:pt x="144313" y="427540"/>
                  </a:lnTo>
                  <a:lnTo>
                    <a:pt x="126801" y="473381"/>
                  </a:lnTo>
                  <a:lnTo>
                    <a:pt x="108243" y="518823"/>
                  </a:lnTo>
                  <a:lnTo>
                    <a:pt x="88647" y="563847"/>
                  </a:lnTo>
                  <a:lnTo>
                    <a:pt x="68018" y="608435"/>
                  </a:lnTo>
                  <a:lnTo>
                    <a:pt x="46363" y="652570"/>
                  </a:lnTo>
                  <a:lnTo>
                    <a:pt x="23688" y="696233"/>
                  </a:lnTo>
                  <a:lnTo>
                    <a:pt x="0" y="739406"/>
                  </a:lnTo>
                </a:path>
              </a:pathLst>
            </a:custGeom>
            <a:ln w="99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74564" y="4821935"/>
              <a:ext cx="1693163" cy="1020317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71338" y="4941569"/>
              <a:ext cx="1604009" cy="883919"/>
            </a:xfrm>
            <a:prstGeom prst="rect">
              <a:avLst/>
            </a:prstGeom>
          </p:spPr>
        </p:pic>
        <p:sp>
          <p:nvSpPr>
            <p:cNvPr id="28" name="object 28" descr=""/>
            <p:cNvSpPr/>
            <p:nvPr/>
          </p:nvSpPr>
          <p:spPr>
            <a:xfrm>
              <a:off x="5299710" y="4847084"/>
              <a:ext cx="1590040" cy="916940"/>
            </a:xfrm>
            <a:custGeom>
              <a:avLst/>
              <a:gdLst/>
              <a:ahLst/>
              <a:cxnLst/>
              <a:rect l="l" t="t" r="r" b="b"/>
              <a:pathLst>
                <a:path w="1590040" h="916939">
                  <a:moveTo>
                    <a:pt x="1436751" y="0"/>
                  </a:moveTo>
                  <a:lnTo>
                    <a:pt x="152781" y="0"/>
                  </a:lnTo>
                  <a:lnTo>
                    <a:pt x="104490" y="7788"/>
                  </a:lnTo>
                  <a:lnTo>
                    <a:pt x="62550" y="29477"/>
                  </a:lnTo>
                  <a:lnTo>
                    <a:pt x="29477" y="62550"/>
                  </a:lnTo>
                  <a:lnTo>
                    <a:pt x="7788" y="104490"/>
                  </a:lnTo>
                  <a:lnTo>
                    <a:pt x="0" y="152780"/>
                  </a:lnTo>
                  <a:lnTo>
                    <a:pt x="0" y="763904"/>
                  </a:lnTo>
                  <a:lnTo>
                    <a:pt x="7788" y="812195"/>
                  </a:lnTo>
                  <a:lnTo>
                    <a:pt x="29477" y="854135"/>
                  </a:lnTo>
                  <a:lnTo>
                    <a:pt x="62550" y="887208"/>
                  </a:lnTo>
                  <a:lnTo>
                    <a:pt x="104490" y="908897"/>
                  </a:lnTo>
                  <a:lnTo>
                    <a:pt x="152781" y="916685"/>
                  </a:lnTo>
                  <a:lnTo>
                    <a:pt x="1436751" y="916685"/>
                  </a:lnTo>
                  <a:lnTo>
                    <a:pt x="1485041" y="908897"/>
                  </a:lnTo>
                  <a:lnTo>
                    <a:pt x="1526981" y="887208"/>
                  </a:lnTo>
                  <a:lnTo>
                    <a:pt x="1560054" y="854135"/>
                  </a:lnTo>
                  <a:lnTo>
                    <a:pt x="1581743" y="812195"/>
                  </a:lnTo>
                  <a:lnTo>
                    <a:pt x="1589532" y="763904"/>
                  </a:lnTo>
                  <a:lnTo>
                    <a:pt x="1589532" y="152780"/>
                  </a:lnTo>
                  <a:lnTo>
                    <a:pt x="1581743" y="104490"/>
                  </a:lnTo>
                  <a:lnTo>
                    <a:pt x="1560054" y="62550"/>
                  </a:lnTo>
                  <a:lnTo>
                    <a:pt x="1526981" y="29477"/>
                  </a:lnTo>
                  <a:lnTo>
                    <a:pt x="1485041" y="7788"/>
                  </a:lnTo>
                  <a:lnTo>
                    <a:pt x="1436751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 descr=""/>
          <p:cNvSpPr txBox="1"/>
          <p:nvPr/>
        </p:nvSpPr>
        <p:spPr>
          <a:xfrm>
            <a:off x="5456456" y="4958992"/>
            <a:ext cx="1346200" cy="726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14999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Promouvoir</a:t>
            </a:r>
            <a:r>
              <a:rPr dirty="0" sz="1000" spc="-4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la </a:t>
            </a:r>
            <a:r>
              <a:rPr dirty="0" sz="1000" b="1">
                <a:latin typeface="Arial"/>
                <a:cs typeface="Arial"/>
              </a:rPr>
              <a:t>recherche</a:t>
            </a:r>
            <a:r>
              <a:rPr dirty="0" sz="1000" spc="-1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par </a:t>
            </a:r>
            <a:r>
              <a:rPr dirty="0" sz="1000" spc="-25" b="1">
                <a:latin typeface="Arial"/>
                <a:cs typeface="Arial"/>
              </a:rPr>
              <a:t>des </a:t>
            </a:r>
            <a:r>
              <a:rPr dirty="0" sz="1000" b="1">
                <a:latin typeface="Arial"/>
                <a:cs typeface="Arial"/>
              </a:rPr>
              <a:t>moyens</a:t>
            </a:r>
            <a:r>
              <a:rPr dirty="0" sz="1000" spc="-1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propres</a:t>
            </a:r>
            <a:r>
              <a:rPr dirty="0" sz="1000" spc="-2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et</a:t>
            </a:r>
            <a:r>
              <a:rPr dirty="0" sz="1000" spc="-2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de </a:t>
            </a:r>
            <a:r>
              <a:rPr dirty="0" sz="1000" spc="-10" b="1">
                <a:latin typeface="Arial"/>
                <a:cs typeface="Arial"/>
              </a:rPr>
              <a:t>tiers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30" name="object 30" descr=""/>
          <p:cNvGrpSpPr/>
          <p:nvPr/>
        </p:nvGrpSpPr>
        <p:grpSpPr>
          <a:xfrm>
            <a:off x="3873246" y="5572505"/>
            <a:ext cx="1546860" cy="883919"/>
            <a:chOff x="3873246" y="5572505"/>
            <a:chExt cx="1546860" cy="883919"/>
          </a:xfrm>
        </p:grpSpPr>
        <p:sp>
          <p:nvSpPr>
            <p:cNvPr id="31" name="object 31" descr=""/>
            <p:cNvSpPr/>
            <p:nvPr/>
          </p:nvSpPr>
          <p:spPr>
            <a:xfrm>
              <a:off x="5246447" y="5764834"/>
              <a:ext cx="168275" cy="63500"/>
            </a:xfrm>
            <a:custGeom>
              <a:avLst/>
              <a:gdLst/>
              <a:ahLst/>
              <a:cxnLst/>
              <a:rect l="l" t="t" r="r" b="b"/>
              <a:pathLst>
                <a:path w="168275" h="63500">
                  <a:moveTo>
                    <a:pt x="168122" y="0"/>
                  </a:moveTo>
                  <a:lnTo>
                    <a:pt x="126590" y="17141"/>
                  </a:lnTo>
                  <a:lnTo>
                    <a:pt x="84718" y="33413"/>
                  </a:lnTo>
                  <a:lnTo>
                    <a:pt x="42517" y="48809"/>
                  </a:lnTo>
                  <a:lnTo>
                    <a:pt x="0" y="63322"/>
                  </a:lnTo>
                </a:path>
              </a:pathLst>
            </a:custGeom>
            <a:ln w="99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873246" y="5600699"/>
              <a:ext cx="1449323" cy="723899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954018" y="5572505"/>
              <a:ext cx="1357883" cy="883919"/>
            </a:xfrm>
            <a:prstGeom prst="rect">
              <a:avLst/>
            </a:prstGeom>
          </p:spPr>
        </p:pic>
        <p:sp>
          <p:nvSpPr>
            <p:cNvPr id="34" name="object 34" descr=""/>
            <p:cNvSpPr/>
            <p:nvPr/>
          </p:nvSpPr>
          <p:spPr>
            <a:xfrm>
              <a:off x="3898392" y="5625848"/>
              <a:ext cx="1346200" cy="620395"/>
            </a:xfrm>
            <a:custGeom>
              <a:avLst/>
              <a:gdLst/>
              <a:ahLst/>
              <a:cxnLst/>
              <a:rect l="l" t="t" r="r" b="b"/>
              <a:pathLst>
                <a:path w="1346200" h="620395">
                  <a:moveTo>
                    <a:pt x="1242314" y="0"/>
                  </a:moveTo>
                  <a:lnTo>
                    <a:pt x="103378" y="0"/>
                  </a:lnTo>
                  <a:lnTo>
                    <a:pt x="63136" y="8123"/>
                  </a:lnTo>
                  <a:lnTo>
                    <a:pt x="30276" y="30276"/>
                  </a:lnTo>
                  <a:lnTo>
                    <a:pt x="8123" y="63136"/>
                  </a:lnTo>
                  <a:lnTo>
                    <a:pt x="0" y="103378"/>
                  </a:lnTo>
                  <a:lnTo>
                    <a:pt x="0" y="516890"/>
                  </a:lnTo>
                  <a:lnTo>
                    <a:pt x="8123" y="557126"/>
                  </a:lnTo>
                  <a:lnTo>
                    <a:pt x="30276" y="589986"/>
                  </a:lnTo>
                  <a:lnTo>
                    <a:pt x="63136" y="612142"/>
                  </a:lnTo>
                  <a:lnTo>
                    <a:pt x="103378" y="620268"/>
                  </a:lnTo>
                  <a:lnTo>
                    <a:pt x="1242314" y="620268"/>
                  </a:lnTo>
                  <a:lnTo>
                    <a:pt x="1282555" y="612142"/>
                  </a:lnTo>
                  <a:lnTo>
                    <a:pt x="1315415" y="589986"/>
                  </a:lnTo>
                  <a:lnTo>
                    <a:pt x="1337568" y="557126"/>
                  </a:lnTo>
                  <a:lnTo>
                    <a:pt x="1345692" y="516890"/>
                  </a:lnTo>
                  <a:lnTo>
                    <a:pt x="1345692" y="103378"/>
                  </a:lnTo>
                  <a:lnTo>
                    <a:pt x="1337568" y="63136"/>
                  </a:lnTo>
                  <a:lnTo>
                    <a:pt x="1315415" y="30276"/>
                  </a:lnTo>
                  <a:lnTo>
                    <a:pt x="1282555" y="8123"/>
                  </a:lnTo>
                  <a:lnTo>
                    <a:pt x="1242314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5" name="object 35" descr=""/>
          <p:cNvSpPr txBox="1"/>
          <p:nvPr/>
        </p:nvSpPr>
        <p:spPr>
          <a:xfrm>
            <a:off x="4038848" y="5589837"/>
            <a:ext cx="1134745" cy="726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 indent="-635">
              <a:lnSpc>
                <a:spcPct val="114999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Diffuser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le </a:t>
            </a:r>
            <a:r>
              <a:rPr dirty="0" sz="1000" spc="-10" b="1">
                <a:latin typeface="Arial"/>
                <a:cs typeface="Arial"/>
              </a:rPr>
              <a:t>patrimoine històrique/mémori </a:t>
            </a:r>
            <a:r>
              <a:rPr dirty="0" sz="1000" spc="-20" b="1">
                <a:latin typeface="Arial"/>
                <a:cs typeface="Arial"/>
              </a:rPr>
              <a:t>elle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36" name="object 36" descr=""/>
          <p:cNvGrpSpPr/>
          <p:nvPr/>
        </p:nvGrpSpPr>
        <p:grpSpPr>
          <a:xfrm>
            <a:off x="2204466" y="4969764"/>
            <a:ext cx="1741170" cy="862965"/>
            <a:chOff x="2204466" y="4969764"/>
            <a:chExt cx="1741170" cy="862965"/>
          </a:xfrm>
        </p:grpSpPr>
        <p:sp>
          <p:nvSpPr>
            <p:cNvPr id="37" name="object 37" descr=""/>
            <p:cNvSpPr/>
            <p:nvPr/>
          </p:nvSpPr>
          <p:spPr>
            <a:xfrm>
              <a:off x="3445756" y="5618509"/>
              <a:ext cx="448945" cy="208915"/>
            </a:xfrm>
            <a:custGeom>
              <a:avLst/>
              <a:gdLst/>
              <a:ahLst/>
              <a:cxnLst/>
              <a:rect l="l" t="t" r="r" b="b"/>
              <a:pathLst>
                <a:path w="448945" h="208914">
                  <a:moveTo>
                    <a:pt x="448843" y="208635"/>
                  </a:moveTo>
                  <a:lnTo>
                    <a:pt x="401901" y="192477"/>
                  </a:lnTo>
                  <a:lnTo>
                    <a:pt x="355368" y="175252"/>
                  </a:lnTo>
                  <a:lnTo>
                    <a:pt x="309263" y="156967"/>
                  </a:lnTo>
                  <a:lnTo>
                    <a:pt x="263603" y="137631"/>
                  </a:lnTo>
                  <a:lnTo>
                    <a:pt x="218406" y="117252"/>
                  </a:lnTo>
                  <a:lnTo>
                    <a:pt x="173691" y="95838"/>
                  </a:lnTo>
                  <a:lnTo>
                    <a:pt x="129475" y="73398"/>
                  </a:lnTo>
                  <a:lnTo>
                    <a:pt x="85775" y="49939"/>
                  </a:lnTo>
                  <a:lnTo>
                    <a:pt x="42611" y="25470"/>
                  </a:lnTo>
                  <a:lnTo>
                    <a:pt x="0" y="0"/>
                  </a:lnTo>
                </a:path>
              </a:pathLst>
            </a:custGeom>
            <a:ln w="99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8" name="object 38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204466" y="4969764"/>
              <a:ext cx="1741169" cy="723887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414016" y="5029200"/>
              <a:ext cx="1427987" cy="708659"/>
            </a:xfrm>
            <a:prstGeom prst="rect">
              <a:avLst/>
            </a:prstGeom>
          </p:spPr>
        </p:pic>
        <p:sp>
          <p:nvSpPr>
            <p:cNvPr id="40" name="object 40" descr=""/>
            <p:cNvSpPr/>
            <p:nvPr/>
          </p:nvSpPr>
          <p:spPr>
            <a:xfrm>
              <a:off x="2229611" y="4994911"/>
              <a:ext cx="1637664" cy="620395"/>
            </a:xfrm>
            <a:custGeom>
              <a:avLst/>
              <a:gdLst/>
              <a:ahLst/>
              <a:cxnLst/>
              <a:rect l="l" t="t" r="r" b="b"/>
              <a:pathLst>
                <a:path w="1637664" h="620395">
                  <a:moveTo>
                    <a:pt x="1534160" y="0"/>
                  </a:moveTo>
                  <a:lnTo>
                    <a:pt x="103378" y="0"/>
                  </a:lnTo>
                  <a:lnTo>
                    <a:pt x="63136" y="8123"/>
                  </a:lnTo>
                  <a:lnTo>
                    <a:pt x="30276" y="30276"/>
                  </a:lnTo>
                  <a:lnTo>
                    <a:pt x="8123" y="63136"/>
                  </a:lnTo>
                  <a:lnTo>
                    <a:pt x="0" y="103378"/>
                  </a:lnTo>
                  <a:lnTo>
                    <a:pt x="0" y="516890"/>
                  </a:lnTo>
                  <a:lnTo>
                    <a:pt x="8123" y="557126"/>
                  </a:lnTo>
                  <a:lnTo>
                    <a:pt x="30276" y="589986"/>
                  </a:lnTo>
                  <a:lnTo>
                    <a:pt x="63136" y="612142"/>
                  </a:lnTo>
                  <a:lnTo>
                    <a:pt x="103378" y="620268"/>
                  </a:lnTo>
                  <a:lnTo>
                    <a:pt x="1534160" y="620268"/>
                  </a:lnTo>
                  <a:lnTo>
                    <a:pt x="1574401" y="612142"/>
                  </a:lnTo>
                  <a:lnTo>
                    <a:pt x="1607261" y="589986"/>
                  </a:lnTo>
                  <a:lnTo>
                    <a:pt x="1629414" y="557126"/>
                  </a:lnTo>
                  <a:lnTo>
                    <a:pt x="1637538" y="516890"/>
                  </a:lnTo>
                  <a:lnTo>
                    <a:pt x="1637538" y="103378"/>
                  </a:lnTo>
                  <a:lnTo>
                    <a:pt x="1629414" y="63136"/>
                  </a:lnTo>
                  <a:lnTo>
                    <a:pt x="1607261" y="30276"/>
                  </a:lnTo>
                  <a:lnTo>
                    <a:pt x="1574401" y="8123"/>
                  </a:lnTo>
                  <a:lnTo>
                    <a:pt x="153416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1" name="object 41" descr=""/>
          <p:cNvSpPr txBox="1"/>
          <p:nvPr/>
        </p:nvSpPr>
        <p:spPr>
          <a:xfrm>
            <a:off x="2498651" y="5046621"/>
            <a:ext cx="1169670" cy="5511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14999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Offrir</a:t>
            </a:r>
            <a:r>
              <a:rPr dirty="0" sz="1000" spc="-2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un</a:t>
            </a:r>
            <a:r>
              <a:rPr dirty="0" sz="1000" spc="-1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service </a:t>
            </a:r>
            <a:r>
              <a:rPr dirty="0" sz="1000" b="1">
                <a:latin typeface="Arial"/>
                <a:cs typeface="Arial"/>
              </a:rPr>
              <a:t>d’information</a:t>
            </a:r>
            <a:r>
              <a:rPr dirty="0" sz="1000" spc="-3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et</a:t>
            </a:r>
            <a:r>
              <a:rPr dirty="0" sz="1000" spc="-25" b="1">
                <a:latin typeface="Arial"/>
                <a:cs typeface="Arial"/>
              </a:rPr>
              <a:t> de </a:t>
            </a:r>
            <a:r>
              <a:rPr dirty="0" sz="1000" spc="-10" b="1">
                <a:latin typeface="Arial"/>
                <a:cs typeface="Arial"/>
              </a:rPr>
              <a:t>documentation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42" name="object 42" descr=""/>
          <p:cNvGrpSpPr/>
          <p:nvPr/>
        </p:nvGrpSpPr>
        <p:grpSpPr>
          <a:xfrm>
            <a:off x="1719833" y="3446526"/>
            <a:ext cx="1449070" cy="1546225"/>
            <a:chOff x="1719833" y="3446526"/>
            <a:chExt cx="1449070" cy="1546225"/>
          </a:xfrm>
        </p:grpSpPr>
        <p:sp>
          <p:nvSpPr>
            <p:cNvPr id="43" name="object 43" descr=""/>
            <p:cNvSpPr/>
            <p:nvPr/>
          </p:nvSpPr>
          <p:spPr>
            <a:xfrm>
              <a:off x="2442080" y="4102445"/>
              <a:ext cx="344805" cy="885190"/>
            </a:xfrm>
            <a:custGeom>
              <a:avLst/>
              <a:gdLst/>
              <a:ahLst/>
              <a:cxnLst/>
              <a:rect l="l" t="t" r="r" b="b"/>
              <a:pathLst>
                <a:path w="344805" h="885189">
                  <a:moveTo>
                    <a:pt x="344563" y="884897"/>
                  </a:moveTo>
                  <a:lnTo>
                    <a:pt x="316772" y="842650"/>
                  </a:lnTo>
                  <a:lnTo>
                    <a:pt x="290011" y="799813"/>
                  </a:lnTo>
                  <a:lnTo>
                    <a:pt x="264288" y="756405"/>
                  </a:lnTo>
                  <a:lnTo>
                    <a:pt x="239611" y="712445"/>
                  </a:lnTo>
                  <a:lnTo>
                    <a:pt x="215986" y="667954"/>
                  </a:lnTo>
                  <a:lnTo>
                    <a:pt x="193423" y="622950"/>
                  </a:lnTo>
                  <a:lnTo>
                    <a:pt x="171927" y="577452"/>
                  </a:lnTo>
                  <a:lnTo>
                    <a:pt x="151506" y="531480"/>
                  </a:lnTo>
                  <a:lnTo>
                    <a:pt x="132169" y="485053"/>
                  </a:lnTo>
                  <a:lnTo>
                    <a:pt x="113922" y="438190"/>
                  </a:lnTo>
                  <a:lnTo>
                    <a:pt x="96773" y="390911"/>
                  </a:lnTo>
                  <a:lnTo>
                    <a:pt x="80729" y="343235"/>
                  </a:lnTo>
                  <a:lnTo>
                    <a:pt x="65798" y="295180"/>
                  </a:lnTo>
                  <a:lnTo>
                    <a:pt x="51987" y="246768"/>
                  </a:lnTo>
                  <a:lnTo>
                    <a:pt x="39304" y="198016"/>
                  </a:lnTo>
                  <a:lnTo>
                    <a:pt x="27756" y="148943"/>
                  </a:lnTo>
                  <a:lnTo>
                    <a:pt x="17351" y="99571"/>
                  </a:lnTo>
                  <a:lnTo>
                    <a:pt x="8097" y="49916"/>
                  </a:lnTo>
                  <a:lnTo>
                    <a:pt x="0" y="0"/>
                  </a:lnTo>
                </a:path>
              </a:pathLst>
            </a:custGeom>
            <a:ln w="99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4" name="object 44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719833" y="3446526"/>
              <a:ext cx="1448561" cy="724649"/>
            </a:xfrm>
            <a:prstGeom prst="rect">
              <a:avLst/>
            </a:prstGeom>
          </p:spPr>
        </p:pic>
        <p:pic>
          <p:nvPicPr>
            <p:cNvPr id="45" name="object 45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948433" y="3505961"/>
              <a:ext cx="1096517" cy="708659"/>
            </a:xfrm>
            <a:prstGeom prst="rect">
              <a:avLst/>
            </a:prstGeom>
          </p:spPr>
        </p:pic>
        <p:sp>
          <p:nvSpPr>
            <p:cNvPr id="46" name="object 46" descr=""/>
            <p:cNvSpPr/>
            <p:nvPr/>
          </p:nvSpPr>
          <p:spPr>
            <a:xfrm>
              <a:off x="1744979" y="3471673"/>
              <a:ext cx="1344930" cy="621030"/>
            </a:xfrm>
            <a:custGeom>
              <a:avLst/>
              <a:gdLst/>
              <a:ahLst/>
              <a:cxnLst/>
              <a:rect l="l" t="t" r="r" b="b"/>
              <a:pathLst>
                <a:path w="1344930" h="621029">
                  <a:moveTo>
                    <a:pt x="1241425" y="0"/>
                  </a:moveTo>
                  <a:lnTo>
                    <a:pt x="103505" y="0"/>
                  </a:lnTo>
                  <a:lnTo>
                    <a:pt x="63216" y="8134"/>
                  </a:lnTo>
                  <a:lnTo>
                    <a:pt x="30316" y="30316"/>
                  </a:lnTo>
                  <a:lnTo>
                    <a:pt x="8134" y="63216"/>
                  </a:lnTo>
                  <a:lnTo>
                    <a:pt x="0" y="103504"/>
                  </a:lnTo>
                  <a:lnTo>
                    <a:pt x="0" y="517524"/>
                  </a:lnTo>
                  <a:lnTo>
                    <a:pt x="8134" y="557813"/>
                  </a:lnTo>
                  <a:lnTo>
                    <a:pt x="30316" y="590713"/>
                  </a:lnTo>
                  <a:lnTo>
                    <a:pt x="63216" y="612895"/>
                  </a:lnTo>
                  <a:lnTo>
                    <a:pt x="103505" y="621029"/>
                  </a:lnTo>
                  <a:lnTo>
                    <a:pt x="1241425" y="621029"/>
                  </a:lnTo>
                  <a:lnTo>
                    <a:pt x="1281713" y="612895"/>
                  </a:lnTo>
                  <a:lnTo>
                    <a:pt x="1314613" y="590713"/>
                  </a:lnTo>
                  <a:lnTo>
                    <a:pt x="1336795" y="557813"/>
                  </a:lnTo>
                  <a:lnTo>
                    <a:pt x="1344930" y="517524"/>
                  </a:lnTo>
                  <a:lnTo>
                    <a:pt x="1344930" y="103504"/>
                  </a:lnTo>
                  <a:lnTo>
                    <a:pt x="1336795" y="63216"/>
                  </a:lnTo>
                  <a:lnTo>
                    <a:pt x="1314613" y="30316"/>
                  </a:lnTo>
                  <a:lnTo>
                    <a:pt x="1281713" y="8134"/>
                  </a:lnTo>
                  <a:lnTo>
                    <a:pt x="1241425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7" name="object 47" descr=""/>
          <p:cNvSpPr txBox="1"/>
          <p:nvPr/>
        </p:nvSpPr>
        <p:spPr>
          <a:xfrm>
            <a:off x="2033576" y="3523626"/>
            <a:ext cx="837565" cy="5511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14999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Proposer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des </a:t>
            </a:r>
            <a:r>
              <a:rPr dirty="0" sz="1000" b="1">
                <a:latin typeface="Arial"/>
                <a:cs typeface="Arial"/>
              </a:rPr>
              <a:t>activités</a:t>
            </a:r>
            <a:r>
              <a:rPr dirty="0" sz="1000" spc="-15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de </a:t>
            </a:r>
            <a:r>
              <a:rPr dirty="0" sz="1000" spc="-10" b="1">
                <a:latin typeface="Arial"/>
                <a:cs typeface="Arial"/>
              </a:rPr>
              <a:t>formation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48" name="object 48" descr=""/>
          <p:cNvGrpSpPr/>
          <p:nvPr/>
        </p:nvGrpSpPr>
        <p:grpSpPr>
          <a:xfrm>
            <a:off x="2356104" y="1971294"/>
            <a:ext cx="1449070" cy="1497330"/>
            <a:chOff x="2356104" y="1971294"/>
            <a:chExt cx="1449070" cy="1497330"/>
          </a:xfrm>
        </p:grpSpPr>
        <p:sp>
          <p:nvSpPr>
            <p:cNvPr id="49" name="object 49" descr=""/>
            <p:cNvSpPr/>
            <p:nvPr/>
          </p:nvSpPr>
          <p:spPr>
            <a:xfrm>
              <a:off x="2442422" y="2624833"/>
              <a:ext cx="357505" cy="838835"/>
            </a:xfrm>
            <a:custGeom>
              <a:avLst/>
              <a:gdLst/>
              <a:ahLst/>
              <a:cxnLst/>
              <a:rect l="l" t="t" r="r" b="b"/>
              <a:pathLst>
                <a:path w="357505" h="838835">
                  <a:moveTo>
                    <a:pt x="0" y="838225"/>
                  </a:moveTo>
                  <a:lnTo>
                    <a:pt x="10252" y="788092"/>
                  </a:lnTo>
                  <a:lnTo>
                    <a:pt x="21679" y="738273"/>
                  </a:lnTo>
                  <a:lnTo>
                    <a:pt x="34271" y="688788"/>
                  </a:lnTo>
                  <a:lnTo>
                    <a:pt x="48020" y="639657"/>
                  </a:lnTo>
                  <a:lnTo>
                    <a:pt x="62919" y="590899"/>
                  </a:lnTo>
                  <a:lnTo>
                    <a:pt x="78958" y="542534"/>
                  </a:lnTo>
                  <a:lnTo>
                    <a:pt x="96130" y="494582"/>
                  </a:lnTo>
                  <a:lnTo>
                    <a:pt x="114425" y="447063"/>
                  </a:lnTo>
                  <a:lnTo>
                    <a:pt x="133835" y="399996"/>
                  </a:lnTo>
                  <a:lnTo>
                    <a:pt x="154353" y="353400"/>
                  </a:lnTo>
                  <a:lnTo>
                    <a:pt x="175969" y="307297"/>
                  </a:lnTo>
                  <a:lnTo>
                    <a:pt x="198675" y="261705"/>
                  </a:lnTo>
                  <a:lnTo>
                    <a:pt x="222464" y="216644"/>
                  </a:lnTo>
                  <a:lnTo>
                    <a:pt x="247326" y="172135"/>
                  </a:lnTo>
                  <a:lnTo>
                    <a:pt x="273252" y="128196"/>
                  </a:lnTo>
                  <a:lnTo>
                    <a:pt x="300236" y="84847"/>
                  </a:lnTo>
                  <a:lnTo>
                    <a:pt x="328268" y="42108"/>
                  </a:lnTo>
                  <a:lnTo>
                    <a:pt x="357339" y="0"/>
                  </a:lnTo>
                </a:path>
              </a:pathLst>
            </a:custGeom>
            <a:ln w="99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0" name="object 50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356104" y="1971294"/>
              <a:ext cx="1448561" cy="723899"/>
            </a:xfrm>
            <a:prstGeom prst="rect">
              <a:avLst/>
            </a:prstGeom>
          </p:spPr>
        </p:pic>
        <p:pic>
          <p:nvPicPr>
            <p:cNvPr id="51" name="object 51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563368" y="2118360"/>
              <a:ext cx="1138427" cy="533399"/>
            </a:xfrm>
            <a:prstGeom prst="rect">
              <a:avLst/>
            </a:prstGeom>
          </p:spPr>
        </p:pic>
        <p:sp>
          <p:nvSpPr>
            <p:cNvPr id="52" name="object 52" descr=""/>
            <p:cNvSpPr/>
            <p:nvPr/>
          </p:nvSpPr>
          <p:spPr>
            <a:xfrm>
              <a:off x="2381250" y="1996442"/>
              <a:ext cx="1344930" cy="620395"/>
            </a:xfrm>
            <a:custGeom>
              <a:avLst/>
              <a:gdLst/>
              <a:ahLst/>
              <a:cxnLst/>
              <a:rect l="l" t="t" r="r" b="b"/>
              <a:pathLst>
                <a:path w="1344929" h="620394">
                  <a:moveTo>
                    <a:pt x="1241552" y="0"/>
                  </a:moveTo>
                  <a:lnTo>
                    <a:pt x="103378" y="0"/>
                  </a:lnTo>
                  <a:lnTo>
                    <a:pt x="63136" y="8123"/>
                  </a:lnTo>
                  <a:lnTo>
                    <a:pt x="30276" y="30276"/>
                  </a:lnTo>
                  <a:lnTo>
                    <a:pt x="8123" y="63136"/>
                  </a:lnTo>
                  <a:lnTo>
                    <a:pt x="0" y="103377"/>
                  </a:lnTo>
                  <a:lnTo>
                    <a:pt x="0" y="516889"/>
                  </a:lnTo>
                  <a:lnTo>
                    <a:pt x="8123" y="557126"/>
                  </a:lnTo>
                  <a:lnTo>
                    <a:pt x="30276" y="589986"/>
                  </a:lnTo>
                  <a:lnTo>
                    <a:pt x="63136" y="612142"/>
                  </a:lnTo>
                  <a:lnTo>
                    <a:pt x="103378" y="620267"/>
                  </a:lnTo>
                  <a:lnTo>
                    <a:pt x="1241552" y="620267"/>
                  </a:lnTo>
                  <a:lnTo>
                    <a:pt x="1281793" y="612142"/>
                  </a:lnTo>
                  <a:lnTo>
                    <a:pt x="1314653" y="589986"/>
                  </a:lnTo>
                  <a:lnTo>
                    <a:pt x="1336806" y="557126"/>
                  </a:lnTo>
                  <a:lnTo>
                    <a:pt x="1344930" y="516889"/>
                  </a:lnTo>
                  <a:lnTo>
                    <a:pt x="1344930" y="103377"/>
                  </a:lnTo>
                  <a:lnTo>
                    <a:pt x="1336806" y="63136"/>
                  </a:lnTo>
                  <a:lnTo>
                    <a:pt x="1314653" y="30276"/>
                  </a:lnTo>
                  <a:lnTo>
                    <a:pt x="1281793" y="8123"/>
                  </a:lnTo>
                  <a:lnTo>
                    <a:pt x="1241552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3" name="object 53" descr=""/>
          <p:cNvSpPr txBox="1"/>
          <p:nvPr/>
        </p:nvSpPr>
        <p:spPr>
          <a:xfrm>
            <a:off x="2648610" y="2135817"/>
            <a:ext cx="880744" cy="375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6360" marR="5080" indent="-74295">
              <a:lnSpc>
                <a:spcPct val="114999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Organiser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des </a:t>
            </a:r>
            <a:r>
              <a:rPr dirty="0" sz="1000" spc="-10" b="1">
                <a:latin typeface="Arial"/>
                <a:cs typeface="Arial"/>
              </a:rPr>
              <a:t>expositions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54" name="object 54" descr=""/>
          <p:cNvGrpSpPr/>
          <p:nvPr/>
        </p:nvGrpSpPr>
        <p:grpSpPr>
          <a:xfrm>
            <a:off x="3435217" y="1733461"/>
            <a:ext cx="1941830" cy="2645410"/>
            <a:chOff x="3435217" y="1733461"/>
            <a:chExt cx="1941830" cy="2645410"/>
          </a:xfrm>
        </p:grpSpPr>
        <p:sp>
          <p:nvSpPr>
            <p:cNvPr id="55" name="object 55" descr=""/>
            <p:cNvSpPr/>
            <p:nvPr/>
          </p:nvSpPr>
          <p:spPr>
            <a:xfrm>
              <a:off x="3440170" y="1738414"/>
              <a:ext cx="454659" cy="255270"/>
            </a:xfrm>
            <a:custGeom>
              <a:avLst/>
              <a:gdLst/>
              <a:ahLst/>
              <a:cxnLst/>
              <a:rect l="l" t="t" r="r" b="b"/>
              <a:pathLst>
                <a:path w="454660" h="255269">
                  <a:moveTo>
                    <a:pt x="0" y="255244"/>
                  </a:moveTo>
                  <a:lnTo>
                    <a:pt x="42525" y="224821"/>
                  </a:lnTo>
                  <a:lnTo>
                    <a:pt x="85750" y="195456"/>
                  </a:lnTo>
                  <a:lnTo>
                    <a:pt x="129654" y="167161"/>
                  </a:lnTo>
                  <a:lnTo>
                    <a:pt x="174218" y="139947"/>
                  </a:lnTo>
                  <a:lnTo>
                    <a:pt x="219422" y="113825"/>
                  </a:lnTo>
                  <a:lnTo>
                    <a:pt x="265246" y="88807"/>
                  </a:lnTo>
                  <a:lnTo>
                    <a:pt x="311670" y="64904"/>
                  </a:lnTo>
                  <a:lnTo>
                    <a:pt x="358674" y="42128"/>
                  </a:lnTo>
                  <a:lnTo>
                    <a:pt x="406238" y="20489"/>
                  </a:lnTo>
                  <a:lnTo>
                    <a:pt x="454342" y="0"/>
                  </a:lnTo>
                </a:path>
              </a:pathLst>
            </a:custGeom>
            <a:ln w="990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3780662" y="2853308"/>
              <a:ext cx="1583690" cy="1512570"/>
            </a:xfrm>
            <a:custGeom>
              <a:avLst/>
              <a:gdLst/>
              <a:ahLst/>
              <a:cxnLst/>
              <a:rect l="l" t="t" r="r" b="b"/>
              <a:pathLst>
                <a:path w="1583689" h="1512570">
                  <a:moveTo>
                    <a:pt x="791718" y="0"/>
                  </a:moveTo>
                  <a:lnTo>
                    <a:pt x="741649" y="1487"/>
                  </a:lnTo>
                  <a:lnTo>
                    <a:pt x="692407" y="5892"/>
                  </a:lnTo>
                  <a:lnTo>
                    <a:pt x="644086" y="13125"/>
                  </a:lnTo>
                  <a:lnTo>
                    <a:pt x="596778" y="23097"/>
                  </a:lnTo>
                  <a:lnTo>
                    <a:pt x="550575" y="35720"/>
                  </a:lnTo>
                  <a:lnTo>
                    <a:pt x="505571" y="50905"/>
                  </a:lnTo>
                  <a:lnTo>
                    <a:pt x="461858" y="68565"/>
                  </a:lnTo>
                  <a:lnTo>
                    <a:pt x="419529" y="88609"/>
                  </a:lnTo>
                  <a:lnTo>
                    <a:pt x="378677" y="110950"/>
                  </a:lnTo>
                  <a:lnTo>
                    <a:pt x="339394" y="135499"/>
                  </a:lnTo>
                  <a:lnTo>
                    <a:pt x="301774" y="162167"/>
                  </a:lnTo>
                  <a:lnTo>
                    <a:pt x="265908" y="190867"/>
                  </a:lnTo>
                  <a:lnTo>
                    <a:pt x="231890" y="221508"/>
                  </a:lnTo>
                  <a:lnTo>
                    <a:pt x="199813" y="254003"/>
                  </a:lnTo>
                  <a:lnTo>
                    <a:pt x="169769" y="288263"/>
                  </a:lnTo>
                  <a:lnTo>
                    <a:pt x="141850" y="324200"/>
                  </a:lnTo>
                  <a:lnTo>
                    <a:pt x="116151" y="361725"/>
                  </a:lnTo>
                  <a:lnTo>
                    <a:pt x="92763" y="400749"/>
                  </a:lnTo>
                  <a:lnTo>
                    <a:pt x="71779" y="441183"/>
                  </a:lnTo>
                  <a:lnTo>
                    <a:pt x="53292" y="482940"/>
                  </a:lnTo>
                  <a:lnTo>
                    <a:pt x="37395" y="525930"/>
                  </a:lnTo>
                  <a:lnTo>
                    <a:pt x="24180" y="570066"/>
                  </a:lnTo>
                  <a:lnTo>
                    <a:pt x="13740" y="615257"/>
                  </a:lnTo>
                  <a:lnTo>
                    <a:pt x="6168" y="661417"/>
                  </a:lnTo>
                  <a:lnTo>
                    <a:pt x="1557" y="708455"/>
                  </a:lnTo>
                  <a:lnTo>
                    <a:pt x="0" y="756284"/>
                  </a:lnTo>
                  <a:lnTo>
                    <a:pt x="1557" y="804114"/>
                  </a:lnTo>
                  <a:lnTo>
                    <a:pt x="6168" y="851152"/>
                  </a:lnTo>
                  <a:lnTo>
                    <a:pt x="13740" y="897312"/>
                  </a:lnTo>
                  <a:lnTo>
                    <a:pt x="24180" y="942503"/>
                  </a:lnTo>
                  <a:lnTo>
                    <a:pt x="37395" y="986639"/>
                  </a:lnTo>
                  <a:lnTo>
                    <a:pt x="53292" y="1029629"/>
                  </a:lnTo>
                  <a:lnTo>
                    <a:pt x="71779" y="1071386"/>
                  </a:lnTo>
                  <a:lnTo>
                    <a:pt x="92763" y="1111820"/>
                  </a:lnTo>
                  <a:lnTo>
                    <a:pt x="116151" y="1150844"/>
                  </a:lnTo>
                  <a:lnTo>
                    <a:pt x="141850" y="1188369"/>
                  </a:lnTo>
                  <a:lnTo>
                    <a:pt x="169769" y="1224306"/>
                  </a:lnTo>
                  <a:lnTo>
                    <a:pt x="199813" y="1258566"/>
                  </a:lnTo>
                  <a:lnTo>
                    <a:pt x="231890" y="1291061"/>
                  </a:lnTo>
                  <a:lnTo>
                    <a:pt x="265908" y="1321702"/>
                  </a:lnTo>
                  <a:lnTo>
                    <a:pt x="301774" y="1350402"/>
                  </a:lnTo>
                  <a:lnTo>
                    <a:pt x="339394" y="1377070"/>
                  </a:lnTo>
                  <a:lnTo>
                    <a:pt x="378677" y="1401619"/>
                  </a:lnTo>
                  <a:lnTo>
                    <a:pt x="419529" y="1423960"/>
                  </a:lnTo>
                  <a:lnTo>
                    <a:pt x="461858" y="1444004"/>
                  </a:lnTo>
                  <a:lnTo>
                    <a:pt x="505571" y="1461664"/>
                  </a:lnTo>
                  <a:lnTo>
                    <a:pt x="550575" y="1476849"/>
                  </a:lnTo>
                  <a:lnTo>
                    <a:pt x="596778" y="1489472"/>
                  </a:lnTo>
                  <a:lnTo>
                    <a:pt x="644086" y="1499444"/>
                  </a:lnTo>
                  <a:lnTo>
                    <a:pt x="692407" y="1506677"/>
                  </a:lnTo>
                  <a:lnTo>
                    <a:pt x="741649" y="1511082"/>
                  </a:lnTo>
                  <a:lnTo>
                    <a:pt x="791718" y="1512569"/>
                  </a:lnTo>
                  <a:lnTo>
                    <a:pt x="841786" y="1511082"/>
                  </a:lnTo>
                  <a:lnTo>
                    <a:pt x="891028" y="1506677"/>
                  </a:lnTo>
                  <a:lnTo>
                    <a:pt x="939349" y="1499444"/>
                  </a:lnTo>
                  <a:lnTo>
                    <a:pt x="986657" y="1489472"/>
                  </a:lnTo>
                  <a:lnTo>
                    <a:pt x="1032860" y="1476849"/>
                  </a:lnTo>
                  <a:lnTo>
                    <a:pt x="1077864" y="1461664"/>
                  </a:lnTo>
                  <a:lnTo>
                    <a:pt x="1121577" y="1444004"/>
                  </a:lnTo>
                  <a:lnTo>
                    <a:pt x="1163906" y="1423960"/>
                  </a:lnTo>
                  <a:lnTo>
                    <a:pt x="1204758" y="1401619"/>
                  </a:lnTo>
                  <a:lnTo>
                    <a:pt x="1244041" y="1377070"/>
                  </a:lnTo>
                  <a:lnTo>
                    <a:pt x="1281661" y="1350402"/>
                  </a:lnTo>
                  <a:lnTo>
                    <a:pt x="1317527" y="1321702"/>
                  </a:lnTo>
                  <a:lnTo>
                    <a:pt x="1351545" y="1291061"/>
                  </a:lnTo>
                  <a:lnTo>
                    <a:pt x="1383622" y="1258566"/>
                  </a:lnTo>
                  <a:lnTo>
                    <a:pt x="1413666" y="1224306"/>
                  </a:lnTo>
                  <a:lnTo>
                    <a:pt x="1441585" y="1188369"/>
                  </a:lnTo>
                  <a:lnTo>
                    <a:pt x="1467284" y="1150844"/>
                  </a:lnTo>
                  <a:lnTo>
                    <a:pt x="1490672" y="1111820"/>
                  </a:lnTo>
                  <a:lnTo>
                    <a:pt x="1511656" y="1071386"/>
                  </a:lnTo>
                  <a:lnTo>
                    <a:pt x="1530143" y="1029629"/>
                  </a:lnTo>
                  <a:lnTo>
                    <a:pt x="1546040" y="986639"/>
                  </a:lnTo>
                  <a:lnTo>
                    <a:pt x="1559255" y="942503"/>
                  </a:lnTo>
                  <a:lnTo>
                    <a:pt x="1569695" y="897312"/>
                  </a:lnTo>
                  <a:lnTo>
                    <a:pt x="1577267" y="851152"/>
                  </a:lnTo>
                  <a:lnTo>
                    <a:pt x="1581878" y="804114"/>
                  </a:lnTo>
                  <a:lnTo>
                    <a:pt x="1583436" y="756284"/>
                  </a:lnTo>
                  <a:lnTo>
                    <a:pt x="1581878" y="708455"/>
                  </a:lnTo>
                  <a:lnTo>
                    <a:pt x="1577267" y="661417"/>
                  </a:lnTo>
                  <a:lnTo>
                    <a:pt x="1569695" y="615257"/>
                  </a:lnTo>
                  <a:lnTo>
                    <a:pt x="1559255" y="570066"/>
                  </a:lnTo>
                  <a:lnTo>
                    <a:pt x="1546040" y="525930"/>
                  </a:lnTo>
                  <a:lnTo>
                    <a:pt x="1530143" y="482940"/>
                  </a:lnTo>
                  <a:lnTo>
                    <a:pt x="1511656" y="441183"/>
                  </a:lnTo>
                  <a:lnTo>
                    <a:pt x="1490672" y="400749"/>
                  </a:lnTo>
                  <a:lnTo>
                    <a:pt x="1467284" y="361725"/>
                  </a:lnTo>
                  <a:lnTo>
                    <a:pt x="1441585" y="324200"/>
                  </a:lnTo>
                  <a:lnTo>
                    <a:pt x="1413666" y="288263"/>
                  </a:lnTo>
                  <a:lnTo>
                    <a:pt x="1383622" y="254003"/>
                  </a:lnTo>
                  <a:lnTo>
                    <a:pt x="1351545" y="221508"/>
                  </a:lnTo>
                  <a:lnTo>
                    <a:pt x="1317527" y="190867"/>
                  </a:lnTo>
                  <a:lnTo>
                    <a:pt x="1281661" y="162167"/>
                  </a:lnTo>
                  <a:lnTo>
                    <a:pt x="1244041" y="135499"/>
                  </a:lnTo>
                  <a:lnTo>
                    <a:pt x="1204758" y="110950"/>
                  </a:lnTo>
                  <a:lnTo>
                    <a:pt x="1163906" y="88609"/>
                  </a:lnTo>
                  <a:lnTo>
                    <a:pt x="1121577" y="68565"/>
                  </a:lnTo>
                  <a:lnTo>
                    <a:pt x="1077864" y="50905"/>
                  </a:lnTo>
                  <a:lnTo>
                    <a:pt x="1032860" y="35720"/>
                  </a:lnTo>
                  <a:lnTo>
                    <a:pt x="986657" y="23097"/>
                  </a:lnTo>
                  <a:lnTo>
                    <a:pt x="939349" y="13125"/>
                  </a:lnTo>
                  <a:lnTo>
                    <a:pt x="891028" y="5892"/>
                  </a:lnTo>
                  <a:lnTo>
                    <a:pt x="841786" y="1487"/>
                  </a:lnTo>
                  <a:lnTo>
                    <a:pt x="791718" y="0"/>
                  </a:lnTo>
                  <a:close/>
                </a:path>
              </a:pathLst>
            </a:custGeom>
            <a:solidFill>
              <a:srgbClr val="A5002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3780662" y="2853308"/>
              <a:ext cx="1583690" cy="1512570"/>
            </a:xfrm>
            <a:custGeom>
              <a:avLst/>
              <a:gdLst/>
              <a:ahLst/>
              <a:cxnLst/>
              <a:rect l="l" t="t" r="r" b="b"/>
              <a:pathLst>
                <a:path w="1583689" h="1512570">
                  <a:moveTo>
                    <a:pt x="0" y="756284"/>
                  </a:moveTo>
                  <a:lnTo>
                    <a:pt x="1557" y="708455"/>
                  </a:lnTo>
                  <a:lnTo>
                    <a:pt x="6168" y="661417"/>
                  </a:lnTo>
                  <a:lnTo>
                    <a:pt x="13740" y="615257"/>
                  </a:lnTo>
                  <a:lnTo>
                    <a:pt x="24180" y="570066"/>
                  </a:lnTo>
                  <a:lnTo>
                    <a:pt x="37395" y="525930"/>
                  </a:lnTo>
                  <a:lnTo>
                    <a:pt x="53292" y="482940"/>
                  </a:lnTo>
                  <a:lnTo>
                    <a:pt x="71779" y="441183"/>
                  </a:lnTo>
                  <a:lnTo>
                    <a:pt x="92763" y="400749"/>
                  </a:lnTo>
                  <a:lnTo>
                    <a:pt x="116151" y="361725"/>
                  </a:lnTo>
                  <a:lnTo>
                    <a:pt x="141850" y="324200"/>
                  </a:lnTo>
                  <a:lnTo>
                    <a:pt x="169769" y="288263"/>
                  </a:lnTo>
                  <a:lnTo>
                    <a:pt x="199813" y="254003"/>
                  </a:lnTo>
                  <a:lnTo>
                    <a:pt x="231890" y="221508"/>
                  </a:lnTo>
                  <a:lnTo>
                    <a:pt x="265908" y="190867"/>
                  </a:lnTo>
                  <a:lnTo>
                    <a:pt x="301774" y="162167"/>
                  </a:lnTo>
                  <a:lnTo>
                    <a:pt x="339394" y="135499"/>
                  </a:lnTo>
                  <a:lnTo>
                    <a:pt x="378677" y="110950"/>
                  </a:lnTo>
                  <a:lnTo>
                    <a:pt x="419529" y="88609"/>
                  </a:lnTo>
                  <a:lnTo>
                    <a:pt x="461858" y="68565"/>
                  </a:lnTo>
                  <a:lnTo>
                    <a:pt x="505571" y="50905"/>
                  </a:lnTo>
                  <a:lnTo>
                    <a:pt x="550575" y="35720"/>
                  </a:lnTo>
                  <a:lnTo>
                    <a:pt x="596778" y="23097"/>
                  </a:lnTo>
                  <a:lnTo>
                    <a:pt x="644086" y="13125"/>
                  </a:lnTo>
                  <a:lnTo>
                    <a:pt x="692407" y="5892"/>
                  </a:lnTo>
                  <a:lnTo>
                    <a:pt x="741649" y="1487"/>
                  </a:lnTo>
                  <a:lnTo>
                    <a:pt x="791718" y="0"/>
                  </a:lnTo>
                  <a:lnTo>
                    <a:pt x="841786" y="1487"/>
                  </a:lnTo>
                  <a:lnTo>
                    <a:pt x="891028" y="5892"/>
                  </a:lnTo>
                  <a:lnTo>
                    <a:pt x="939349" y="13125"/>
                  </a:lnTo>
                  <a:lnTo>
                    <a:pt x="986657" y="23097"/>
                  </a:lnTo>
                  <a:lnTo>
                    <a:pt x="1032860" y="35720"/>
                  </a:lnTo>
                  <a:lnTo>
                    <a:pt x="1077864" y="50905"/>
                  </a:lnTo>
                  <a:lnTo>
                    <a:pt x="1121577" y="68565"/>
                  </a:lnTo>
                  <a:lnTo>
                    <a:pt x="1163906" y="88609"/>
                  </a:lnTo>
                  <a:lnTo>
                    <a:pt x="1204758" y="110950"/>
                  </a:lnTo>
                  <a:lnTo>
                    <a:pt x="1244041" y="135499"/>
                  </a:lnTo>
                  <a:lnTo>
                    <a:pt x="1281661" y="162167"/>
                  </a:lnTo>
                  <a:lnTo>
                    <a:pt x="1317527" y="190867"/>
                  </a:lnTo>
                  <a:lnTo>
                    <a:pt x="1351545" y="221508"/>
                  </a:lnTo>
                  <a:lnTo>
                    <a:pt x="1383622" y="254003"/>
                  </a:lnTo>
                  <a:lnTo>
                    <a:pt x="1413666" y="288263"/>
                  </a:lnTo>
                  <a:lnTo>
                    <a:pt x="1441585" y="324200"/>
                  </a:lnTo>
                  <a:lnTo>
                    <a:pt x="1467284" y="361725"/>
                  </a:lnTo>
                  <a:lnTo>
                    <a:pt x="1490672" y="400749"/>
                  </a:lnTo>
                  <a:lnTo>
                    <a:pt x="1511656" y="441183"/>
                  </a:lnTo>
                  <a:lnTo>
                    <a:pt x="1530143" y="482940"/>
                  </a:lnTo>
                  <a:lnTo>
                    <a:pt x="1546040" y="525930"/>
                  </a:lnTo>
                  <a:lnTo>
                    <a:pt x="1559255" y="570066"/>
                  </a:lnTo>
                  <a:lnTo>
                    <a:pt x="1569695" y="615257"/>
                  </a:lnTo>
                  <a:lnTo>
                    <a:pt x="1577267" y="661417"/>
                  </a:lnTo>
                  <a:lnTo>
                    <a:pt x="1581878" y="708455"/>
                  </a:lnTo>
                  <a:lnTo>
                    <a:pt x="1583436" y="756284"/>
                  </a:lnTo>
                  <a:lnTo>
                    <a:pt x="1581878" y="804114"/>
                  </a:lnTo>
                  <a:lnTo>
                    <a:pt x="1577267" y="851152"/>
                  </a:lnTo>
                  <a:lnTo>
                    <a:pt x="1569695" y="897312"/>
                  </a:lnTo>
                  <a:lnTo>
                    <a:pt x="1559255" y="942503"/>
                  </a:lnTo>
                  <a:lnTo>
                    <a:pt x="1546040" y="986639"/>
                  </a:lnTo>
                  <a:lnTo>
                    <a:pt x="1530143" y="1029629"/>
                  </a:lnTo>
                  <a:lnTo>
                    <a:pt x="1511656" y="1071386"/>
                  </a:lnTo>
                  <a:lnTo>
                    <a:pt x="1490672" y="1111820"/>
                  </a:lnTo>
                  <a:lnTo>
                    <a:pt x="1467284" y="1150844"/>
                  </a:lnTo>
                  <a:lnTo>
                    <a:pt x="1441585" y="1188369"/>
                  </a:lnTo>
                  <a:lnTo>
                    <a:pt x="1413666" y="1224306"/>
                  </a:lnTo>
                  <a:lnTo>
                    <a:pt x="1383622" y="1258566"/>
                  </a:lnTo>
                  <a:lnTo>
                    <a:pt x="1351545" y="1291061"/>
                  </a:lnTo>
                  <a:lnTo>
                    <a:pt x="1317527" y="1321702"/>
                  </a:lnTo>
                  <a:lnTo>
                    <a:pt x="1281661" y="1350402"/>
                  </a:lnTo>
                  <a:lnTo>
                    <a:pt x="1244041" y="1377070"/>
                  </a:lnTo>
                  <a:lnTo>
                    <a:pt x="1204758" y="1401619"/>
                  </a:lnTo>
                  <a:lnTo>
                    <a:pt x="1163906" y="1423960"/>
                  </a:lnTo>
                  <a:lnTo>
                    <a:pt x="1121577" y="1444004"/>
                  </a:lnTo>
                  <a:lnTo>
                    <a:pt x="1077864" y="1461664"/>
                  </a:lnTo>
                  <a:lnTo>
                    <a:pt x="1032860" y="1476849"/>
                  </a:lnTo>
                  <a:lnTo>
                    <a:pt x="986657" y="1489472"/>
                  </a:lnTo>
                  <a:lnTo>
                    <a:pt x="939349" y="1499444"/>
                  </a:lnTo>
                  <a:lnTo>
                    <a:pt x="891028" y="1506677"/>
                  </a:lnTo>
                  <a:lnTo>
                    <a:pt x="841786" y="1511082"/>
                  </a:lnTo>
                  <a:lnTo>
                    <a:pt x="791718" y="1512569"/>
                  </a:lnTo>
                  <a:lnTo>
                    <a:pt x="741649" y="1511082"/>
                  </a:lnTo>
                  <a:lnTo>
                    <a:pt x="692407" y="1506677"/>
                  </a:lnTo>
                  <a:lnTo>
                    <a:pt x="644086" y="1499444"/>
                  </a:lnTo>
                  <a:lnTo>
                    <a:pt x="596778" y="1489472"/>
                  </a:lnTo>
                  <a:lnTo>
                    <a:pt x="550575" y="1476849"/>
                  </a:lnTo>
                  <a:lnTo>
                    <a:pt x="505571" y="1461664"/>
                  </a:lnTo>
                  <a:lnTo>
                    <a:pt x="461858" y="1444004"/>
                  </a:lnTo>
                  <a:lnTo>
                    <a:pt x="419529" y="1423960"/>
                  </a:lnTo>
                  <a:lnTo>
                    <a:pt x="378677" y="1401619"/>
                  </a:lnTo>
                  <a:lnTo>
                    <a:pt x="339394" y="1377070"/>
                  </a:lnTo>
                  <a:lnTo>
                    <a:pt x="301774" y="1350402"/>
                  </a:lnTo>
                  <a:lnTo>
                    <a:pt x="265908" y="1321702"/>
                  </a:lnTo>
                  <a:lnTo>
                    <a:pt x="231890" y="1291061"/>
                  </a:lnTo>
                  <a:lnTo>
                    <a:pt x="199813" y="1258566"/>
                  </a:lnTo>
                  <a:lnTo>
                    <a:pt x="169769" y="1224306"/>
                  </a:lnTo>
                  <a:lnTo>
                    <a:pt x="141850" y="1188369"/>
                  </a:lnTo>
                  <a:lnTo>
                    <a:pt x="116151" y="1150844"/>
                  </a:lnTo>
                  <a:lnTo>
                    <a:pt x="92763" y="1111820"/>
                  </a:lnTo>
                  <a:lnTo>
                    <a:pt x="71779" y="1071386"/>
                  </a:lnTo>
                  <a:lnTo>
                    <a:pt x="53292" y="1029629"/>
                  </a:lnTo>
                  <a:lnTo>
                    <a:pt x="37395" y="986639"/>
                  </a:lnTo>
                  <a:lnTo>
                    <a:pt x="24180" y="942503"/>
                  </a:lnTo>
                  <a:lnTo>
                    <a:pt x="13740" y="897312"/>
                  </a:lnTo>
                  <a:lnTo>
                    <a:pt x="6168" y="851152"/>
                  </a:lnTo>
                  <a:lnTo>
                    <a:pt x="1557" y="804114"/>
                  </a:lnTo>
                  <a:lnTo>
                    <a:pt x="0" y="756284"/>
                  </a:lnTo>
                  <a:close/>
                </a:path>
              </a:pathLst>
            </a:custGeom>
            <a:ln w="25145">
              <a:solidFill>
                <a:srgbClr val="DADAD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8" name="object 58" descr=""/>
          <p:cNvSpPr txBox="1"/>
          <p:nvPr/>
        </p:nvSpPr>
        <p:spPr>
          <a:xfrm>
            <a:off x="4110799" y="3496695"/>
            <a:ext cx="9226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FONCTIONS</a:t>
            </a:r>
            <a:endParaRPr sz="1200">
              <a:latin typeface="Arial"/>
              <a:cs typeface="Arial"/>
            </a:endParaRPr>
          </a:p>
        </p:txBody>
      </p:sp>
      <p:sp>
        <p:nvSpPr>
          <p:cNvPr id="59" name="object 59" descr=""/>
          <p:cNvSpPr txBox="1"/>
          <p:nvPr/>
        </p:nvSpPr>
        <p:spPr>
          <a:xfrm>
            <a:off x="7213600" y="12700"/>
            <a:ext cx="1930400" cy="12700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5080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r>
              <a:rPr dirty="0" sz="800" spc="-10" b="1" i="1">
                <a:latin typeface="Arial"/>
                <a:cs typeface="Arial"/>
              </a:rPr>
              <a:t>Moderador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dirty="0" sz="800" spc="-10" i="1">
                <a:latin typeface="Arial"/>
                <a:cs typeface="Arial"/>
              </a:rPr>
              <a:t>2024-04-</a:t>
            </a:r>
            <a:r>
              <a:rPr dirty="0" sz="800" i="1">
                <a:latin typeface="Arial"/>
                <a:cs typeface="Arial"/>
              </a:rPr>
              <a:t>26</a:t>
            </a:r>
            <a:r>
              <a:rPr dirty="0" sz="800" spc="35" i="1">
                <a:latin typeface="Arial"/>
                <a:cs typeface="Arial"/>
              </a:rPr>
              <a:t> </a:t>
            </a:r>
            <a:r>
              <a:rPr dirty="0" sz="800" spc="-10" i="1">
                <a:latin typeface="Arial"/>
                <a:cs typeface="Arial"/>
              </a:rPr>
              <a:t>10:57:53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dirty="0" sz="1000" spc="-10">
                <a:latin typeface="Arial MT"/>
                <a:cs typeface="Arial MT"/>
              </a:rPr>
              <a:t>-------------------------------------------</a:t>
            </a:r>
            <a:r>
              <a:rPr dirty="0" sz="1000" spc="-50">
                <a:latin typeface="Arial MT"/>
                <a:cs typeface="Arial MT"/>
              </a:rPr>
              <a:t>-</a:t>
            </a:r>
            <a:endParaRPr sz="1000">
              <a:latin typeface="Arial MT"/>
              <a:cs typeface="Arial MT"/>
            </a:endParaRPr>
          </a:p>
          <a:p>
            <a:pPr marL="25400" marR="17780">
              <a:lnSpc>
                <a:spcPct val="100000"/>
              </a:lnSpc>
            </a:pPr>
            <a:r>
              <a:rPr dirty="0" sz="1000">
                <a:latin typeface="Arial MT"/>
                <a:cs typeface="Arial MT"/>
              </a:rPr>
              <a:t>Le Mémorial Démocratique </a:t>
            </a:r>
            <a:r>
              <a:rPr dirty="0" sz="1000" spc="-25">
                <a:latin typeface="Arial MT"/>
                <a:cs typeface="Arial MT"/>
              </a:rPr>
              <a:t>est </a:t>
            </a:r>
            <a:r>
              <a:rPr dirty="0" sz="1000">
                <a:latin typeface="Arial MT"/>
                <a:cs typeface="Arial MT"/>
              </a:rPr>
              <a:t>une institution qui dépend </a:t>
            </a:r>
            <a:r>
              <a:rPr dirty="0" sz="1000" spc="-25">
                <a:latin typeface="Arial MT"/>
                <a:cs typeface="Arial MT"/>
              </a:rPr>
              <a:t>du </a:t>
            </a:r>
            <a:r>
              <a:rPr dirty="0" sz="1000">
                <a:latin typeface="Arial MT"/>
                <a:cs typeface="Arial MT"/>
              </a:rPr>
              <a:t>Gouvernement de la </a:t>
            </a:r>
            <a:r>
              <a:rPr dirty="0" sz="1000" spc="-10">
                <a:latin typeface="Arial MT"/>
                <a:cs typeface="Arial MT"/>
              </a:rPr>
              <a:t>Generalitat </a:t>
            </a:r>
            <a:r>
              <a:rPr dirty="0" sz="1000">
                <a:latin typeface="Arial MT"/>
                <a:cs typeface="Arial MT"/>
              </a:rPr>
              <a:t>de Catalogne et qui </a:t>
            </a:r>
            <a:r>
              <a:rPr dirty="0" sz="1000" spc="-25">
                <a:latin typeface="Arial MT"/>
                <a:cs typeface="Arial MT"/>
              </a:rPr>
              <a:t>est </a:t>
            </a:r>
            <a:r>
              <a:rPr dirty="0" sz="1000">
                <a:latin typeface="Arial MT"/>
                <a:cs typeface="Arial MT"/>
              </a:rPr>
              <a:t>responsable des politiques </a:t>
            </a:r>
            <a:r>
              <a:rPr dirty="0" sz="1000" spc="-25">
                <a:latin typeface="Arial MT"/>
                <a:cs typeface="Arial MT"/>
              </a:rPr>
              <a:t>de </a:t>
            </a:r>
            <a:r>
              <a:rPr dirty="0" sz="1000">
                <a:latin typeface="Arial MT"/>
                <a:cs typeface="Arial MT"/>
              </a:rPr>
              <a:t>mémoire publique. Le </a:t>
            </a:r>
            <a:r>
              <a:rPr dirty="0" sz="1000" spc="-10">
                <a:latin typeface="Arial MT"/>
                <a:cs typeface="Arial MT"/>
              </a:rPr>
              <a:t>Mémorial </a:t>
            </a:r>
            <a:r>
              <a:rPr dirty="0" sz="1000">
                <a:latin typeface="Arial MT"/>
                <a:cs typeface="Arial MT"/>
              </a:rPr>
              <a:t>est issu de la Loi qui porte </a:t>
            </a:r>
            <a:r>
              <a:rPr dirty="0" sz="1000" spc="-25">
                <a:latin typeface="Arial MT"/>
                <a:cs typeface="Arial MT"/>
              </a:rPr>
              <a:t>le </a:t>
            </a:r>
            <a:r>
              <a:rPr dirty="0" sz="1000">
                <a:latin typeface="Arial MT"/>
                <a:cs typeface="Arial MT"/>
              </a:rPr>
              <a:t>même nom en </a:t>
            </a:r>
            <a:r>
              <a:rPr dirty="0" sz="1000" spc="-10">
                <a:latin typeface="Arial MT"/>
                <a:cs typeface="Arial MT"/>
              </a:rPr>
              <a:t>2007.</a:t>
            </a:r>
            <a:endParaRPr sz="1000">
              <a:latin typeface="Arial MT"/>
              <a:cs typeface="Arial MT"/>
            </a:endParaRPr>
          </a:p>
        </p:txBody>
      </p:sp>
    </p:spTree>
  </p:cSld>
  <p:clrMapOvr>
    <a:masterClrMapping/>
  </p:clrMapOvr>
  <p:transition spd="med">
    <p:fade thruBlk="0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547622" y="1809750"/>
            <a:ext cx="6096000" cy="4067810"/>
            <a:chOff x="1547622" y="1809750"/>
            <a:chExt cx="6096000" cy="406781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47622" y="1809750"/>
              <a:ext cx="6095999" cy="4067555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63468" y="3403853"/>
              <a:ext cx="2510789" cy="1232915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46348" y="3472433"/>
              <a:ext cx="2216657" cy="1139951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3388614" y="3429005"/>
              <a:ext cx="2407285" cy="1129665"/>
            </a:xfrm>
            <a:custGeom>
              <a:avLst/>
              <a:gdLst/>
              <a:ahLst/>
              <a:cxnLst/>
              <a:rect l="l" t="t" r="r" b="b"/>
              <a:pathLst>
                <a:path w="2407285" h="1129664">
                  <a:moveTo>
                    <a:pt x="2218944" y="0"/>
                  </a:moveTo>
                  <a:lnTo>
                    <a:pt x="188214" y="0"/>
                  </a:lnTo>
                  <a:lnTo>
                    <a:pt x="138178" y="6723"/>
                  </a:lnTo>
                  <a:lnTo>
                    <a:pt x="93217" y="25696"/>
                  </a:lnTo>
                  <a:lnTo>
                    <a:pt x="55125" y="55125"/>
                  </a:lnTo>
                  <a:lnTo>
                    <a:pt x="25696" y="93217"/>
                  </a:lnTo>
                  <a:lnTo>
                    <a:pt x="6723" y="138178"/>
                  </a:lnTo>
                  <a:lnTo>
                    <a:pt x="0" y="188213"/>
                  </a:lnTo>
                  <a:lnTo>
                    <a:pt x="0" y="941057"/>
                  </a:lnTo>
                  <a:lnTo>
                    <a:pt x="6723" y="991093"/>
                  </a:lnTo>
                  <a:lnTo>
                    <a:pt x="25696" y="1036056"/>
                  </a:lnTo>
                  <a:lnTo>
                    <a:pt x="55125" y="1074151"/>
                  </a:lnTo>
                  <a:lnTo>
                    <a:pt x="93218" y="1103584"/>
                  </a:lnTo>
                  <a:lnTo>
                    <a:pt x="138178" y="1122559"/>
                  </a:lnTo>
                  <a:lnTo>
                    <a:pt x="188214" y="1129283"/>
                  </a:lnTo>
                  <a:lnTo>
                    <a:pt x="2218944" y="1129283"/>
                  </a:lnTo>
                  <a:lnTo>
                    <a:pt x="2268979" y="1122559"/>
                  </a:lnTo>
                  <a:lnTo>
                    <a:pt x="2313940" y="1103584"/>
                  </a:lnTo>
                  <a:lnTo>
                    <a:pt x="2352032" y="1074151"/>
                  </a:lnTo>
                  <a:lnTo>
                    <a:pt x="2381461" y="1036056"/>
                  </a:lnTo>
                  <a:lnTo>
                    <a:pt x="2400434" y="991093"/>
                  </a:lnTo>
                  <a:lnTo>
                    <a:pt x="2407158" y="941057"/>
                  </a:lnTo>
                  <a:lnTo>
                    <a:pt x="2407158" y="188213"/>
                  </a:lnTo>
                  <a:lnTo>
                    <a:pt x="2400434" y="138178"/>
                  </a:lnTo>
                  <a:lnTo>
                    <a:pt x="2381461" y="93217"/>
                  </a:lnTo>
                  <a:lnTo>
                    <a:pt x="2352032" y="55125"/>
                  </a:lnTo>
                  <a:lnTo>
                    <a:pt x="2313940" y="25696"/>
                  </a:lnTo>
                  <a:lnTo>
                    <a:pt x="2268979" y="6723"/>
                  </a:lnTo>
                  <a:lnTo>
                    <a:pt x="2218944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18474" y="1435854"/>
            <a:ext cx="3213100" cy="3302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Instances</a:t>
            </a:r>
            <a:r>
              <a:rPr dirty="0" spc="-65"/>
              <a:t> </a:t>
            </a:r>
            <a:r>
              <a:rPr dirty="0"/>
              <a:t>de</a:t>
            </a:r>
            <a:r>
              <a:rPr dirty="0" spc="-70"/>
              <a:t> </a:t>
            </a:r>
            <a:r>
              <a:rPr dirty="0" spc="-10"/>
              <a:t>gouvernance</a:t>
            </a:r>
          </a:p>
        </p:txBody>
      </p:sp>
      <p:sp>
        <p:nvSpPr>
          <p:cNvPr id="8" name="object 8" descr=""/>
          <p:cNvSpPr txBox="1"/>
          <p:nvPr/>
        </p:nvSpPr>
        <p:spPr>
          <a:xfrm>
            <a:off x="6518831" y="311066"/>
            <a:ext cx="2366010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2.</a:t>
            </a:r>
            <a:r>
              <a:rPr dirty="0" sz="16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Structure</a:t>
            </a:r>
            <a:r>
              <a:rPr dirty="0" sz="16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 fonctions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3704656" y="3541472"/>
            <a:ext cx="1774825" cy="855980"/>
          </a:xfrm>
          <a:prstGeom prst="rect">
            <a:avLst/>
          </a:prstGeom>
        </p:spPr>
        <p:txBody>
          <a:bodyPr wrap="square" lIns="0" tIns="55880" rIns="0" bIns="0" rtlCol="0" vert="horz">
            <a:spAutoFit/>
          </a:bodyPr>
          <a:lstStyle/>
          <a:p>
            <a:pPr algn="ctr" marL="12065" marR="5080" indent="-635">
              <a:lnSpc>
                <a:spcPts val="2070"/>
              </a:lnSpc>
              <a:spcBef>
                <a:spcPts val="440"/>
              </a:spcBef>
            </a:pPr>
            <a:r>
              <a:rPr dirty="0" sz="2000" spc="-10" b="1">
                <a:solidFill>
                  <a:srgbClr val="FFFFFF"/>
                </a:solidFill>
                <a:latin typeface="Arial"/>
                <a:cs typeface="Arial"/>
              </a:rPr>
              <a:t>Memorial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Democràtic</a:t>
            </a:r>
            <a:r>
              <a:rPr dirty="0" sz="2000" spc="-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35" b="1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dirty="0" sz="2000" spc="-10" b="1">
                <a:solidFill>
                  <a:srgbClr val="FFFFFF"/>
                </a:solidFill>
                <a:latin typeface="Arial"/>
                <a:cs typeface="Arial"/>
              </a:rPr>
              <a:t>Catalunya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3233039" y="1997077"/>
            <a:ext cx="2740660" cy="1444625"/>
            <a:chOff x="3233039" y="1997077"/>
            <a:chExt cx="2740660" cy="1444625"/>
          </a:xfrm>
        </p:grpSpPr>
        <p:sp>
          <p:nvSpPr>
            <p:cNvPr id="11" name="object 11" descr=""/>
            <p:cNvSpPr/>
            <p:nvPr/>
          </p:nvSpPr>
          <p:spPr>
            <a:xfrm>
              <a:off x="4596409" y="2915705"/>
              <a:ext cx="3810" cy="513715"/>
            </a:xfrm>
            <a:custGeom>
              <a:avLst/>
              <a:gdLst/>
              <a:ahLst/>
              <a:cxnLst/>
              <a:rect l="l" t="t" r="r" b="b"/>
              <a:pathLst>
                <a:path w="3810" h="513714">
                  <a:moveTo>
                    <a:pt x="0" y="513295"/>
                  </a:moveTo>
                  <a:lnTo>
                    <a:pt x="3543" y="0"/>
                  </a:lnTo>
                </a:path>
              </a:pathLst>
            </a:custGeom>
            <a:ln w="254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3245739" y="2009777"/>
              <a:ext cx="2715260" cy="906144"/>
            </a:xfrm>
            <a:custGeom>
              <a:avLst/>
              <a:gdLst/>
              <a:ahLst/>
              <a:cxnLst/>
              <a:rect l="l" t="t" r="r" b="b"/>
              <a:pathLst>
                <a:path w="2715260" h="906144">
                  <a:moveTo>
                    <a:pt x="2564003" y="0"/>
                  </a:moveTo>
                  <a:lnTo>
                    <a:pt x="151003" y="0"/>
                  </a:lnTo>
                  <a:lnTo>
                    <a:pt x="103272" y="7697"/>
                  </a:lnTo>
                  <a:lnTo>
                    <a:pt x="61820" y="29133"/>
                  </a:lnTo>
                  <a:lnTo>
                    <a:pt x="29133" y="61820"/>
                  </a:lnTo>
                  <a:lnTo>
                    <a:pt x="7697" y="103272"/>
                  </a:lnTo>
                  <a:lnTo>
                    <a:pt x="0" y="151002"/>
                  </a:lnTo>
                  <a:lnTo>
                    <a:pt x="0" y="755014"/>
                  </a:lnTo>
                  <a:lnTo>
                    <a:pt x="7697" y="802740"/>
                  </a:lnTo>
                  <a:lnTo>
                    <a:pt x="29133" y="844191"/>
                  </a:lnTo>
                  <a:lnTo>
                    <a:pt x="61820" y="876880"/>
                  </a:lnTo>
                  <a:lnTo>
                    <a:pt x="103272" y="898318"/>
                  </a:lnTo>
                  <a:lnTo>
                    <a:pt x="151003" y="906017"/>
                  </a:lnTo>
                  <a:lnTo>
                    <a:pt x="2564003" y="906017"/>
                  </a:lnTo>
                  <a:lnTo>
                    <a:pt x="2611733" y="898318"/>
                  </a:lnTo>
                  <a:lnTo>
                    <a:pt x="2653185" y="876880"/>
                  </a:lnTo>
                  <a:lnTo>
                    <a:pt x="2685872" y="844191"/>
                  </a:lnTo>
                  <a:lnTo>
                    <a:pt x="2707308" y="802740"/>
                  </a:lnTo>
                  <a:lnTo>
                    <a:pt x="2715006" y="755014"/>
                  </a:lnTo>
                  <a:lnTo>
                    <a:pt x="2715006" y="151002"/>
                  </a:lnTo>
                  <a:lnTo>
                    <a:pt x="2707308" y="103272"/>
                  </a:lnTo>
                  <a:lnTo>
                    <a:pt x="2685872" y="61820"/>
                  </a:lnTo>
                  <a:lnTo>
                    <a:pt x="2653185" y="29133"/>
                  </a:lnTo>
                  <a:lnTo>
                    <a:pt x="2611733" y="7697"/>
                  </a:lnTo>
                  <a:lnTo>
                    <a:pt x="2564003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3245739" y="2009777"/>
              <a:ext cx="2715260" cy="906144"/>
            </a:xfrm>
            <a:custGeom>
              <a:avLst/>
              <a:gdLst/>
              <a:ahLst/>
              <a:cxnLst/>
              <a:rect l="l" t="t" r="r" b="b"/>
              <a:pathLst>
                <a:path w="2715260" h="906144">
                  <a:moveTo>
                    <a:pt x="0" y="151002"/>
                  </a:moveTo>
                  <a:lnTo>
                    <a:pt x="7697" y="103272"/>
                  </a:lnTo>
                  <a:lnTo>
                    <a:pt x="29133" y="61820"/>
                  </a:lnTo>
                  <a:lnTo>
                    <a:pt x="61820" y="29133"/>
                  </a:lnTo>
                  <a:lnTo>
                    <a:pt x="103272" y="7697"/>
                  </a:lnTo>
                  <a:lnTo>
                    <a:pt x="151003" y="0"/>
                  </a:lnTo>
                  <a:lnTo>
                    <a:pt x="2564003" y="0"/>
                  </a:lnTo>
                  <a:lnTo>
                    <a:pt x="2611733" y="7697"/>
                  </a:lnTo>
                  <a:lnTo>
                    <a:pt x="2653185" y="29133"/>
                  </a:lnTo>
                  <a:lnTo>
                    <a:pt x="2685872" y="61820"/>
                  </a:lnTo>
                  <a:lnTo>
                    <a:pt x="2707308" y="103272"/>
                  </a:lnTo>
                  <a:lnTo>
                    <a:pt x="2715006" y="151002"/>
                  </a:lnTo>
                  <a:lnTo>
                    <a:pt x="2715006" y="755014"/>
                  </a:lnTo>
                  <a:lnTo>
                    <a:pt x="2707308" y="802740"/>
                  </a:lnTo>
                  <a:lnTo>
                    <a:pt x="2685872" y="844191"/>
                  </a:lnTo>
                  <a:lnTo>
                    <a:pt x="2653185" y="876880"/>
                  </a:lnTo>
                  <a:lnTo>
                    <a:pt x="2611733" y="898318"/>
                  </a:lnTo>
                  <a:lnTo>
                    <a:pt x="2564003" y="906017"/>
                  </a:lnTo>
                  <a:lnTo>
                    <a:pt x="151003" y="906017"/>
                  </a:lnTo>
                  <a:lnTo>
                    <a:pt x="103272" y="898318"/>
                  </a:lnTo>
                  <a:lnTo>
                    <a:pt x="61820" y="876880"/>
                  </a:lnTo>
                  <a:lnTo>
                    <a:pt x="29133" y="844191"/>
                  </a:lnTo>
                  <a:lnTo>
                    <a:pt x="7697" y="802740"/>
                  </a:lnTo>
                  <a:lnTo>
                    <a:pt x="0" y="755014"/>
                  </a:lnTo>
                  <a:lnTo>
                    <a:pt x="0" y="151002"/>
                  </a:lnTo>
                  <a:close/>
                </a:path>
              </a:pathLst>
            </a:custGeom>
            <a:ln w="25146">
              <a:solidFill>
                <a:srgbClr val="A5002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/>
          <p:nvPr/>
        </p:nvSpPr>
        <p:spPr>
          <a:xfrm>
            <a:off x="3396913" y="2038442"/>
            <a:ext cx="2412365" cy="713105"/>
          </a:xfrm>
          <a:prstGeom prst="rect">
            <a:avLst/>
          </a:prstGeom>
        </p:spPr>
        <p:txBody>
          <a:bodyPr wrap="square" lIns="0" tIns="11112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875"/>
              </a:spcBef>
            </a:pP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Conseil</a:t>
            </a:r>
            <a:r>
              <a:rPr dirty="0" sz="16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6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direction</a:t>
            </a:r>
            <a:endParaRPr sz="1600">
              <a:latin typeface="Arial"/>
              <a:cs typeface="Arial"/>
            </a:endParaRPr>
          </a:p>
          <a:p>
            <a:pPr algn="ctr" marL="12700" marR="5080" indent="-1905">
              <a:lnSpc>
                <a:spcPts val="1030"/>
              </a:lnSpc>
              <a:spcBef>
                <a:spcPts val="660"/>
              </a:spcBef>
            </a:pP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(désignation</a:t>
            </a:r>
            <a:r>
              <a:rPr dirty="0" sz="10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politique</a:t>
            </a:r>
            <a:r>
              <a:rPr dirty="0" sz="10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gouvernement</a:t>
            </a:r>
            <a:r>
              <a:rPr dirty="0" sz="10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50" b="1">
                <a:solidFill>
                  <a:srgbClr val="FFFFFF"/>
                </a:solidFill>
                <a:latin typeface="Arial"/>
                <a:cs typeface="Arial"/>
              </a:rPr>
              <a:t>+ </a:t>
            </a: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Parlement</a:t>
            </a:r>
            <a:r>
              <a:rPr dirty="0" sz="10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dirty="0" sz="10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associations</a:t>
            </a:r>
            <a:r>
              <a:rPr dirty="0" sz="10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Arial"/>
                <a:cs typeface="Arial"/>
              </a:rPr>
              <a:t>mémorielles)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5300412" y="4545232"/>
            <a:ext cx="1849755" cy="1143000"/>
            <a:chOff x="5300412" y="4545232"/>
            <a:chExt cx="1849755" cy="1143000"/>
          </a:xfrm>
        </p:grpSpPr>
        <p:sp>
          <p:nvSpPr>
            <p:cNvPr id="16" name="object 16" descr=""/>
            <p:cNvSpPr/>
            <p:nvPr/>
          </p:nvSpPr>
          <p:spPr>
            <a:xfrm>
              <a:off x="5313112" y="4557932"/>
              <a:ext cx="391160" cy="306705"/>
            </a:xfrm>
            <a:custGeom>
              <a:avLst/>
              <a:gdLst/>
              <a:ahLst/>
              <a:cxnLst/>
              <a:rect l="l" t="t" r="r" b="b"/>
              <a:pathLst>
                <a:path w="391160" h="306704">
                  <a:moveTo>
                    <a:pt x="0" y="0"/>
                  </a:moveTo>
                  <a:lnTo>
                    <a:pt x="390842" y="306158"/>
                  </a:lnTo>
                </a:path>
              </a:pathLst>
            </a:custGeom>
            <a:ln w="254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5308472" y="4864229"/>
              <a:ext cx="1835150" cy="817244"/>
            </a:xfrm>
            <a:custGeom>
              <a:avLst/>
              <a:gdLst/>
              <a:ahLst/>
              <a:cxnLst/>
              <a:rect l="l" t="t" r="r" b="b"/>
              <a:pathLst>
                <a:path w="1835150" h="817245">
                  <a:moveTo>
                    <a:pt x="1698752" y="0"/>
                  </a:moveTo>
                  <a:lnTo>
                    <a:pt x="136144" y="0"/>
                  </a:lnTo>
                  <a:lnTo>
                    <a:pt x="93114" y="6940"/>
                  </a:lnTo>
                  <a:lnTo>
                    <a:pt x="55741" y="26266"/>
                  </a:lnTo>
                  <a:lnTo>
                    <a:pt x="26269" y="55736"/>
                  </a:lnTo>
                  <a:lnTo>
                    <a:pt x="6941" y="93109"/>
                  </a:lnTo>
                  <a:lnTo>
                    <a:pt x="0" y="136144"/>
                  </a:lnTo>
                  <a:lnTo>
                    <a:pt x="0" y="680720"/>
                  </a:lnTo>
                  <a:lnTo>
                    <a:pt x="6941" y="723749"/>
                  </a:lnTo>
                  <a:lnTo>
                    <a:pt x="26269" y="761122"/>
                  </a:lnTo>
                  <a:lnTo>
                    <a:pt x="55741" y="790594"/>
                  </a:lnTo>
                  <a:lnTo>
                    <a:pt x="93114" y="809922"/>
                  </a:lnTo>
                  <a:lnTo>
                    <a:pt x="136144" y="816863"/>
                  </a:lnTo>
                  <a:lnTo>
                    <a:pt x="1698752" y="816863"/>
                  </a:lnTo>
                  <a:lnTo>
                    <a:pt x="1741781" y="809922"/>
                  </a:lnTo>
                  <a:lnTo>
                    <a:pt x="1779154" y="790594"/>
                  </a:lnTo>
                  <a:lnTo>
                    <a:pt x="1808626" y="761122"/>
                  </a:lnTo>
                  <a:lnTo>
                    <a:pt x="1827954" y="723749"/>
                  </a:lnTo>
                  <a:lnTo>
                    <a:pt x="1834895" y="680720"/>
                  </a:lnTo>
                  <a:lnTo>
                    <a:pt x="1834895" y="136144"/>
                  </a:lnTo>
                  <a:lnTo>
                    <a:pt x="1827954" y="93109"/>
                  </a:lnTo>
                  <a:lnTo>
                    <a:pt x="1808626" y="55736"/>
                  </a:lnTo>
                  <a:lnTo>
                    <a:pt x="1779154" y="26266"/>
                  </a:lnTo>
                  <a:lnTo>
                    <a:pt x="1741781" y="6940"/>
                  </a:lnTo>
                  <a:lnTo>
                    <a:pt x="1698752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5308472" y="4864229"/>
              <a:ext cx="1835150" cy="817244"/>
            </a:xfrm>
            <a:custGeom>
              <a:avLst/>
              <a:gdLst/>
              <a:ahLst/>
              <a:cxnLst/>
              <a:rect l="l" t="t" r="r" b="b"/>
              <a:pathLst>
                <a:path w="1835150" h="817245">
                  <a:moveTo>
                    <a:pt x="0" y="136144"/>
                  </a:moveTo>
                  <a:lnTo>
                    <a:pt x="6941" y="93109"/>
                  </a:lnTo>
                  <a:lnTo>
                    <a:pt x="26269" y="55736"/>
                  </a:lnTo>
                  <a:lnTo>
                    <a:pt x="55741" y="26266"/>
                  </a:lnTo>
                  <a:lnTo>
                    <a:pt x="93114" y="6940"/>
                  </a:lnTo>
                  <a:lnTo>
                    <a:pt x="136144" y="0"/>
                  </a:lnTo>
                  <a:lnTo>
                    <a:pt x="1698752" y="0"/>
                  </a:lnTo>
                  <a:lnTo>
                    <a:pt x="1741781" y="6940"/>
                  </a:lnTo>
                  <a:lnTo>
                    <a:pt x="1779154" y="26266"/>
                  </a:lnTo>
                  <a:lnTo>
                    <a:pt x="1808626" y="55736"/>
                  </a:lnTo>
                  <a:lnTo>
                    <a:pt x="1827954" y="93109"/>
                  </a:lnTo>
                  <a:lnTo>
                    <a:pt x="1834895" y="136144"/>
                  </a:lnTo>
                  <a:lnTo>
                    <a:pt x="1834895" y="680720"/>
                  </a:lnTo>
                  <a:lnTo>
                    <a:pt x="1827954" y="723749"/>
                  </a:lnTo>
                  <a:lnTo>
                    <a:pt x="1808626" y="761122"/>
                  </a:lnTo>
                  <a:lnTo>
                    <a:pt x="1779154" y="790594"/>
                  </a:lnTo>
                  <a:lnTo>
                    <a:pt x="1741781" y="809922"/>
                  </a:lnTo>
                  <a:lnTo>
                    <a:pt x="1698752" y="816863"/>
                  </a:lnTo>
                  <a:lnTo>
                    <a:pt x="136144" y="816863"/>
                  </a:lnTo>
                  <a:lnTo>
                    <a:pt x="93114" y="809922"/>
                  </a:lnTo>
                  <a:lnTo>
                    <a:pt x="55741" y="790594"/>
                  </a:lnTo>
                  <a:lnTo>
                    <a:pt x="26269" y="761122"/>
                  </a:lnTo>
                  <a:lnTo>
                    <a:pt x="6941" y="723749"/>
                  </a:lnTo>
                  <a:lnTo>
                    <a:pt x="0" y="680720"/>
                  </a:lnTo>
                  <a:lnTo>
                    <a:pt x="0" y="136144"/>
                  </a:lnTo>
                  <a:close/>
                </a:path>
              </a:pathLst>
            </a:custGeom>
            <a:ln w="12954">
              <a:solidFill>
                <a:srgbClr val="A5002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 descr=""/>
          <p:cNvSpPr txBox="1"/>
          <p:nvPr/>
        </p:nvSpPr>
        <p:spPr>
          <a:xfrm>
            <a:off x="5378333" y="5008815"/>
            <a:ext cx="1694814" cy="457200"/>
          </a:xfrm>
          <a:prstGeom prst="rect">
            <a:avLst/>
          </a:prstGeom>
        </p:spPr>
        <p:txBody>
          <a:bodyPr wrap="square" lIns="0" tIns="5524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Conseil</a:t>
            </a:r>
            <a:r>
              <a:rPr dirty="0" sz="11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1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Participation</a:t>
            </a:r>
            <a:endParaRPr sz="1200">
              <a:latin typeface="Arial"/>
              <a:cs typeface="Arial"/>
            </a:endParaRPr>
          </a:p>
          <a:p>
            <a:pPr marL="29209">
              <a:lnSpc>
                <a:spcPct val="100000"/>
              </a:lnSpc>
              <a:spcBef>
                <a:spcPts val="300"/>
              </a:spcBef>
            </a:pPr>
            <a:r>
              <a:rPr dirty="0" sz="1000">
                <a:solidFill>
                  <a:srgbClr val="FFFFFF"/>
                </a:solidFill>
                <a:latin typeface="Arial MT"/>
                <a:cs typeface="Arial MT"/>
              </a:rPr>
              <a:t>(</a:t>
            </a: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associations</a:t>
            </a:r>
            <a:r>
              <a:rPr dirty="0" sz="10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Arial"/>
                <a:cs typeface="Arial"/>
              </a:rPr>
              <a:t>mémorielles</a:t>
            </a:r>
            <a:r>
              <a:rPr dirty="0" sz="1100" spc="-10">
                <a:latin typeface="Arial MT"/>
                <a:cs typeface="Arial MT"/>
              </a:rPr>
              <a:t>)</a:t>
            </a:r>
            <a:endParaRPr sz="1100">
              <a:latin typeface="Arial MT"/>
              <a:cs typeface="Arial MT"/>
            </a:endParaRPr>
          </a:p>
        </p:txBody>
      </p:sp>
      <p:grpSp>
        <p:nvGrpSpPr>
          <p:cNvPr id="20" name="object 20" descr=""/>
          <p:cNvGrpSpPr/>
          <p:nvPr/>
        </p:nvGrpSpPr>
        <p:grpSpPr>
          <a:xfrm>
            <a:off x="2042160" y="4545232"/>
            <a:ext cx="1877695" cy="1142365"/>
            <a:chOff x="2042160" y="4545232"/>
            <a:chExt cx="1877695" cy="1142365"/>
          </a:xfrm>
        </p:grpSpPr>
        <p:sp>
          <p:nvSpPr>
            <p:cNvPr id="21" name="object 21" descr=""/>
            <p:cNvSpPr/>
            <p:nvPr/>
          </p:nvSpPr>
          <p:spPr>
            <a:xfrm>
              <a:off x="3495451" y="4557932"/>
              <a:ext cx="386080" cy="306705"/>
            </a:xfrm>
            <a:custGeom>
              <a:avLst/>
              <a:gdLst/>
              <a:ahLst/>
              <a:cxnLst/>
              <a:rect l="l" t="t" r="r" b="b"/>
              <a:pathLst>
                <a:path w="386079" h="306704">
                  <a:moveTo>
                    <a:pt x="385787" y="0"/>
                  </a:moveTo>
                  <a:lnTo>
                    <a:pt x="0" y="306158"/>
                  </a:lnTo>
                </a:path>
              </a:pathLst>
            </a:custGeom>
            <a:ln w="254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2048637" y="4864229"/>
              <a:ext cx="1864995" cy="817244"/>
            </a:xfrm>
            <a:custGeom>
              <a:avLst/>
              <a:gdLst/>
              <a:ahLst/>
              <a:cxnLst/>
              <a:rect l="l" t="t" r="r" b="b"/>
              <a:pathLst>
                <a:path w="1864995" h="817245">
                  <a:moveTo>
                    <a:pt x="1728470" y="0"/>
                  </a:moveTo>
                  <a:lnTo>
                    <a:pt x="136144" y="0"/>
                  </a:lnTo>
                  <a:lnTo>
                    <a:pt x="93114" y="6940"/>
                  </a:lnTo>
                  <a:lnTo>
                    <a:pt x="55741" y="26266"/>
                  </a:lnTo>
                  <a:lnTo>
                    <a:pt x="26269" y="55736"/>
                  </a:lnTo>
                  <a:lnTo>
                    <a:pt x="6941" y="93109"/>
                  </a:lnTo>
                  <a:lnTo>
                    <a:pt x="0" y="136144"/>
                  </a:lnTo>
                  <a:lnTo>
                    <a:pt x="0" y="680720"/>
                  </a:lnTo>
                  <a:lnTo>
                    <a:pt x="6941" y="723749"/>
                  </a:lnTo>
                  <a:lnTo>
                    <a:pt x="26269" y="761122"/>
                  </a:lnTo>
                  <a:lnTo>
                    <a:pt x="55741" y="790594"/>
                  </a:lnTo>
                  <a:lnTo>
                    <a:pt x="93114" y="809922"/>
                  </a:lnTo>
                  <a:lnTo>
                    <a:pt x="136144" y="816863"/>
                  </a:lnTo>
                  <a:lnTo>
                    <a:pt x="1728470" y="816863"/>
                  </a:lnTo>
                  <a:lnTo>
                    <a:pt x="1771499" y="809922"/>
                  </a:lnTo>
                  <a:lnTo>
                    <a:pt x="1808872" y="790594"/>
                  </a:lnTo>
                  <a:lnTo>
                    <a:pt x="1838344" y="761122"/>
                  </a:lnTo>
                  <a:lnTo>
                    <a:pt x="1857672" y="723749"/>
                  </a:lnTo>
                  <a:lnTo>
                    <a:pt x="1864614" y="680720"/>
                  </a:lnTo>
                  <a:lnTo>
                    <a:pt x="1864614" y="136144"/>
                  </a:lnTo>
                  <a:lnTo>
                    <a:pt x="1857672" y="93109"/>
                  </a:lnTo>
                  <a:lnTo>
                    <a:pt x="1838344" y="55736"/>
                  </a:lnTo>
                  <a:lnTo>
                    <a:pt x="1808872" y="26266"/>
                  </a:lnTo>
                  <a:lnTo>
                    <a:pt x="1771499" y="6940"/>
                  </a:lnTo>
                  <a:lnTo>
                    <a:pt x="1728470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2048637" y="4864229"/>
              <a:ext cx="1864995" cy="817244"/>
            </a:xfrm>
            <a:custGeom>
              <a:avLst/>
              <a:gdLst/>
              <a:ahLst/>
              <a:cxnLst/>
              <a:rect l="l" t="t" r="r" b="b"/>
              <a:pathLst>
                <a:path w="1864995" h="817245">
                  <a:moveTo>
                    <a:pt x="0" y="136144"/>
                  </a:moveTo>
                  <a:lnTo>
                    <a:pt x="6941" y="93109"/>
                  </a:lnTo>
                  <a:lnTo>
                    <a:pt x="26269" y="55736"/>
                  </a:lnTo>
                  <a:lnTo>
                    <a:pt x="55741" y="26266"/>
                  </a:lnTo>
                  <a:lnTo>
                    <a:pt x="93114" y="6940"/>
                  </a:lnTo>
                  <a:lnTo>
                    <a:pt x="136144" y="0"/>
                  </a:lnTo>
                  <a:lnTo>
                    <a:pt x="1728470" y="0"/>
                  </a:lnTo>
                  <a:lnTo>
                    <a:pt x="1771499" y="6940"/>
                  </a:lnTo>
                  <a:lnTo>
                    <a:pt x="1808872" y="26266"/>
                  </a:lnTo>
                  <a:lnTo>
                    <a:pt x="1838344" y="55736"/>
                  </a:lnTo>
                  <a:lnTo>
                    <a:pt x="1857672" y="93109"/>
                  </a:lnTo>
                  <a:lnTo>
                    <a:pt x="1864614" y="136144"/>
                  </a:lnTo>
                  <a:lnTo>
                    <a:pt x="1864614" y="680720"/>
                  </a:lnTo>
                  <a:lnTo>
                    <a:pt x="1857672" y="723749"/>
                  </a:lnTo>
                  <a:lnTo>
                    <a:pt x="1838344" y="761122"/>
                  </a:lnTo>
                  <a:lnTo>
                    <a:pt x="1808872" y="790594"/>
                  </a:lnTo>
                  <a:lnTo>
                    <a:pt x="1771499" y="809922"/>
                  </a:lnTo>
                  <a:lnTo>
                    <a:pt x="1728470" y="816863"/>
                  </a:lnTo>
                  <a:lnTo>
                    <a:pt x="136144" y="816863"/>
                  </a:lnTo>
                  <a:lnTo>
                    <a:pt x="93114" y="809922"/>
                  </a:lnTo>
                  <a:lnTo>
                    <a:pt x="55741" y="790594"/>
                  </a:lnTo>
                  <a:lnTo>
                    <a:pt x="26269" y="761122"/>
                  </a:lnTo>
                  <a:lnTo>
                    <a:pt x="6941" y="723749"/>
                  </a:lnTo>
                  <a:lnTo>
                    <a:pt x="0" y="680720"/>
                  </a:lnTo>
                  <a:lnTo>
                    <a:pt x="0" y="136144"/>
                  </a:lnTo>
                  <a:close/>
                </a:path>
              </a:pathLst>
            </a:custGeom>
            <a:ln w="12954">
              <a:solidFill>
                <a:srgbClr val="A50021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 descr=""/>
          <p:cNvSpPr txBox="1"/>
          <p:nvPr/>
        </p:nvSpPr>
        <p:spPr>
          <a:xfrm>
            <a:off x="2264769" y="5009493"/>
            <a:ext cx="1432560" cy="450215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480"/>
              </a:spcBef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Comité</a:t>
            </a:r>
            <a:r>
              <a:rPr dirty="0" sz="12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 b="1">
                <a:solidFill>
                  <a:srgbClr val="FFFFFF"/>
                </a:solidFill>
                <a:latin typeface="Arial"/>
                <a:cs typeface="Arial"/>
              </a:rPr>
              <a:t>consultatif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(Universités</a:t>
            </a:r>
            <a:r>
              <a:rPr dirty="0" sz="10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10" b="1">
                <a:solidFill>
                  <a:srgbClr val="FFFFFF"/>
                </a:solidFill>
                <a:latin typeface="Arial"/>
                <a:cs typeface="Arial"/>
              </a:rPr>
              <a:t>Catalanes</a:t>
            </a:r>
            <a:r>
              <a:rPr dirty="0" sz="1000" spc="-10">
                <a:solidFill>
                  <a:srgbClr val="FFFFFF"/>
                </a:solidFill>
                <a:latin typeface="Arial MT"/>
                <a:cs typeface="Arial MT"/>
              </a:rPr>
              <a:t>)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7213600" y="12700"/>
            <a:ext cx="1930400" cy="12700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5080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r>
              <a:rPr dirty="0" sz="800" spc="-10" b="1" i="1">
                <a:latin typeface="Arial"/>
                <a:cs typeface="Arial"/>
              </a:rPr>
              <a:t>Moderador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dirty="0" sz="800" spc="-10" i="1">
                <a:latin typeface="Arial"/>
                <a:cs typeface="Arial"/>
              </a:rPr>
              <a:t>2024-04-</a:t>
            </a:r>
            <a:r>
              <a:rPr dirty="0" sz="800" i="1">
                <a:latin typeface="Arial"/>
                <a:cs typeface="Arial"/>
              </a:rPr>
              <a:t>26</a:t>
            </a:r>
            <a:r>
              <a:rPr dirty="0" sz="800" spc="35" i="1">
                <a:latin typeface="Arial"/>
                <a:cs typeface="Arial"/>
              </a:rPr>
              <a:t> </a:t>
            </a:r>
            <a:r>
              <a:rPr dirty="0" sz="800" spc="-10" i="1">
                <a:latin typeface="Arial"/>
                <a:cs typeface="Arial"/>
              </a:rPr>
              <a:t>10:57:54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dirty="0" sz="1000" spc="-10">
                <a:latin typeface="Arial MT"/>
                <a:cs typeface="Arial MT"/>
              </a:rPr>
              <a:t>-------------------------------------------</a:t>
            </a:r>
            <a:r>
              <a:rPr dirty="0" sz="1000" spc="-50">
                <a:latin typeface="Arial MT"/>
                <a:cs typeface="Arial MT"/>
              </a:rPr>
              <a:t>-</a:t>
            </a:r>
            <a:endParaRPr sz="1000">
              <a:latin typeface="Arial MT"/>
              <a:cs typeface="Arial MT"/>
            </a:endParaRPr>
          </a:p>
          <a:p>
            <a:pPr marL="25400" marR="17780">
              <a:lnSpc>
                <a:spcPct val="100000"/>
              </a:lnSpc>
            </a:pPr>
            <a:r>
              <a:rPr dirty="0" sz="1000">
                <a:latin typeface="Arial MT"/>
                <a:cs typeface="Arial MT"/>
              </a:rPr>
              <a:t>Le Mémorial Démocratique </a:t>
            </a:r>
            <a:r>
              <a:rPr dirty="0" sz="1000" spc="-25">
                <a:latin typeface="Arial MT"/>
                <a:cs typeface="Arial MT"/>
              </a:rPr>
              <a:t>est </a:t>
            </a:r>
            <a:r>
              <a:rPr dirty="0" sz="1000">
                <a:latin typeface="Arial MT"/>
                <a:cs typeface="Arial MT"/>
              </a:rPr>
              <a:t>une institution qui dépend </a:t>
            </a:r>
            <a:r>
              <a:rPr dirty="0" sz="1000" spc="-25">
                <a:latin typeface="Arial MT"/>
                <a:cs typeface="Arial MT"/>
              </a:rPr>
              <a:t>du </a:t>
            </a:r>
            <a:r>
              <a:rPr dirty="0" sz="1000">
                <a:latin typeface="Arial MT"/>
                <a:cs typeface="Arial MT"/>
              </a:rPr>
              <a:t>Gouvernement de la </a:t>
            </a:r>
            <a:r>
              <a:rPr dirty="0" sz="1000" spc="-10">
                <a:latin typeface="Arial MT"/>
                <a:cs typeface="Arial MT"/>
              </a:rPr>
              <a:t>Generalitat </a:t>
            </a:r>
            <a:r>
              <a:rPr dirty="0" sz="1000">
                <a:latin typeface="Arial MT"/>
                <a:cs typeface="Arial MT"/>
              </a:rPr>
              <a:t>de Catalogne et qui </a:t>
            </a:r>
            <a:r>
              <a:rPr dirty="0" sz="1000" spc="-25">
                <a:latin typeface="Arial MT"/>
                <a:cs typeface="Arial MT"/>
              </a:rPr>
              <a:t>est </a:t>
            </a:r>
            <a:r>
              <a:rPr dirty="0" sz="1000">
                <a:latin typeface="Arial MT"/>
                <a:cs typeface="Arial MT"/>
              </a:rPr>
              <a:t>responsable des politiques </a:t>
            </a:r>
            <a:r>
              <a:rPr dirty="0" sz="1000" spc="-25">
                <a:latin typeface="Arial MT"/>
                <a:cs typeface="Arial MT"/>
              </a:rPr>
              <a:t>de </a:t>
            </a:r>
            <a:r>
              <a:rPr dirty="0" sz="1000">
                <a:latin typeface="Arial MT"/>
                <a:cs typeface="Arial MT"/>
              </a:rPr>
              <a:t>mémoire publique. Le </a:t>
            </a:r>
            <a:r>
              <a:rPr dirty="0" sz="1000" spc="-10">
                <a:latin typeface="Arial MT"/>
                <a:cs typeface="Arial MT"/>
              </a:rPr>
              <a:t>Mémorial </a:t>
            </a:r>
            <a:r>
              <a:rPr dirty="0" sz="1000">
                <a:latin typeface="Arial MT"/>
                <a:cs typeface="Arial MT"/>
              </a:rPr>
              <a:t>est issu de la Loi qui porte </a:t>
            </a:r>
            <a:r>
              <a:rPr dirty="0" sz="1000" spc="-25">
                <a:latin typeface="Arial MT"/>
                <a:cs typeface="Arial MT"/>
              </a:rPr>
              <a:t>le </a:t>
            </a:r>
            <a:r>
              <a:rPr dirty="0" sz="1000">
                <a:latin typeface="Arial MT"/>
                <a:cs typeface="Arial MT"/>
              </a:rPr>
              <a:t>même nom en </a:t>
            </a:r>
            <a:r>
              <a:rPr dirty="0" sz="1000" spc="-10">
                <a:latin typeface="Arial MT"/>
                <a:cs typeface="Arial MT"/>
              </a:rPr>
              <a:t>2007.</a:t>
            </a:r>
            <a:endParaRPr sz="1000">
              <a:latin typeface="Arial MT"/>
              <a:cs typeface="Arial MT"/>
            </a:endParaRPr>
          </a:p>
        </p:txBody>
      </p:sp>
    </p:spTree>
  </p:cSld>
  <p:clrMapOvr>
    <a:masterClrMapping/>
  </p:clrMapOvr>
  <p:transition spd="med">
    <p:fade thruBlk="0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8474" y="1196129"/>
            <a:ext cx="5360035" cy="3302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9265" algn="l"/>
              </a:tabLst>
            </a:pPr>
            <a:r>
              <a:rPr dirty="0" spc="-25"/>
              <a:t>3.</a:t>
            </a:r>
            <a:r>
              <a:rPr dirty="0"/>
              <a:t>	Le</a:t>
            </a:r>
            <a:r>
              <a:rPr dirty="0" spc="-60"/>
              <a:t> </a:t>
            </a:r>
            <a:r>
              <a:rPr dirty="0"/>
              <a:t>déploiement</a:t>
            </a:r>
            <a:r>
              <a:rPr dirty="0" spc="-50"/>
              <a:t> </a:t>
            </a:r>
            <a:r>
              <a:rPr dirty="0"/>
              <a:t>du</a:t>
            </a:r>
            <a:r>
              <a:rPr dirty="0" spc="-50"/>
              <a:t> </a:t>
            </a:r>
            <a:r>
              <a:rPr dirty="0"/>
              <a:t>Memorial</a:t>
            </a:r>
            <a:r>
              <a:rPr dirty="0" spc="-65"/>
              <a:t> </a:t>
            </a:r>
            <a:r>
              <a:rPr dirty="0" spc="-10"/>
              <a:t>Democràtic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2316479" y="2219705"/>
            <a:ext cx="4743450" cy="1214755"/>
            <a:chOff x="2316479" y="2219705"/>
            <a:chExt cx="4743450" cy="121475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16479" y="2219705"/>
              <a:ext cx="4743449" cy="652271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16479" y="2895600"/>
              <a:ext cx="4743449" cy="536447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2340482" y="2268094"/>
              <a:ext cx="4704080" cy="513715"/>
            </a:xfrm>
            <a:custGeom>
              <a:avLst/>
              <a:gdLst/>
              <a:ahLst/>
              <a:cxnLst/>
              <a:rect l="l" t="t" r="r" b="b"/>
              <a:pathLst>
                <a:path w="4704080" h="513714">
                  <a:moveTo>
                    <a:pt x="4618228" y="0"/>
                  </a:moveTo>
                  <a:lnTo>
                    <a:pt x="0" y="0"/>
                  </a:lnTo>
                  <a:lnTo>
                    <a:pt x="0" y="513588"/>
                  </a:lnTo>
                  <a:lnTo>
                    <a:pt x="4618228" y="513588"/>
                  </a:lnTo>
                  <a:lnTo>
                    <a:pt x="4651544" y="506860"/>
                  </a:lnTo>
                  <a:lnTo>
                    <a:pt x="4678753" y="488515"/>
                  </a:lnTo>
                  <a:lnTo>
                    <a:pt x="4697098" y="461306"/>
                  </a:lnTo>
                  <a:lnTo>
                    <a:pt x="4703826" y="427990"/>
                  </a:lnTo>
                  <a:lnTo>
                    <a:pt x="4703826" y="85598"/>
                  </a:lnTo>
                  <a:lnTo>
                    <a:pt x="4697098" y="52281"/>
                  </a:lnTo>
                  <a:lnTo>
                    <a:pt x="4678753" y="25072"/>
                  </a:lnTo>
                  <a:lnTo>
                    <a:pt x="4651544" y="6727"/>
                  </a:lnTo>
                  <a:lnTo>
                    <a:pt x="4618228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2340482" y="2268094"/>
              <a:ext cx="4704080" cy="513715"/>
            </a:xfrm>
            <a:custGeom>
              <a:avLst/>
              <a:gdLst/>
              <a:ahLst/>
              <a:cxnLst/>
              <a:rect l="l" t="t" r="r" b="b"/>
              <a:pathLst>
                <a:path w="4704080" h="513714">
                  <a:moveTo>
                    <a:pt x="4703826" y="85598"/>
                  </a:moveTo>
                  <a:lnTo>
                    <a:pt x="4703826" y="427990"/>
                  </a:lnTo>
                  <a:lnTo>
                    <a:pt x="4697098" y="461306"/>
                  </a:lnTo>
                  <a:lnTo>
                    <a:pt x="4678753" y="488515"/>
                  </a:lnTo>
                  <a:lnTo>
                    <a:pt x="4651544" y="506860"/>
                  </a:lnTo>
                  <a:lnTo>
                    <a:pt x="4618228" y="513588"/>
                  </a:lnTo>
                  <a:lnTo>
                    <a:pt x="0" y="513588"/>
                  </a:lnTo>
                  <a:lnTo>
                    <a:pt x="0" y="0"/>
                  </a:lnTo>
                  <a:lnTo>
                    <a:pt x="4618228" y="0"/>
                  </a:lnTo>
                  <a:lnTo>
                    <a:pt x="4651544" y="6727"/>
                  </a:lnTo>
                  <a:lnTo>
                    <a:pt x="4678753" y="25072"/>
                  </a:lnTo>
                  <a:lnTo>
                    <a:pt x="4697098" y="52281"/>
                  </a:lnTo>
                  <a:lnTo>
                    <a:pt x="4703826" y="85598"/>
                  </a:lnTo>
                  <a:close/>
                </a:path>
              </a:pathLst>
            </a:custGeom>
            <a:ln w="25145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2340102" y="2292857"/>
              <a:ext cx="4705350" cy="1129030"/>
            </a:xfrm>
            <a:custGeom>
              <a:avLst/>
              <a:gdLst/>
              <a:ahLst/>
              <a:cxnLst/>
              <a:rect l="l" t="t" r="r" b="b"/>
              <a:pathLst>
                <a:path w="4705350" h="1129029">
                  <a:moveTo>
                    <a:pt x="4678680" y="0"/>
                  </a:moveTo>
                  <a:lnTo>
                    <a:pt x="0" y="0"/>
                  </a:lnTo>
                  <a:lnTo>
                    <a:pt x="0" y="463308"/>
                  </a:lnTo>
                  <a:lnTo>
                    <a:pt x="4678680" y="463308"/>
                  </a:lnTo>
                  <a:lnTo>
                    <a:pt x="4678680" y="0"/>
                  </a:lnTo>
                  <a:close/>
                </a:path>
                <a:path w="4705350" h="1129029">
                  <a:moveTo>
                    <a:pt x="4704969" y="701548"/>
                  </a:moveTo>
                  <a:lnTo>
                    <a:pt x="4698250" y="668286"/>
                  </a:lnTo>
                  <a:lnTo>
                    <a:pt x="4679924" y="641121"/>
                  </a:lnTo>
                  <a:lnTo>
                    <a:pt x="4652759" y="622795"/>
                  </a:lnTo>
                  <a:lnTo>
                    <a:pt x="4619498" y="616077"/>
                  </a:lnTo>
                  <a:lnTo>
                    <a:pt x="1143" y="616077"/>
                  </a:lnTo>
                  <a:lnTo>
                    <a:pt x="1143" y="1128903"/>
                  </a:lnTo>
                  <a:lnTo>
                    <a:pt x="4619498" y="1128903"/>
                  </a:lnTo>
                  <a:lnTo>
                    <a:pt x="4652759" y="1122197"/>
                  </a:lnTo>
                  <a:lnTo>
                    <a:pt x="4679924" y="1103871"/>
                  </a:lnTo>
                  <a:lnTo>
                    <a:pt x="4698250" y="1076706"/>
                  </a:lnTo>
                  <a:lnTo>
                    <a:pt x="4704969" y="1043432"/>
                  </a:lnTo>
                  <a:lnTo>
                    <a:pt x="4704969" y="701548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2341244" y="2908934"/>
              <a:ext cx="4704080" cy="513080"/>
            </a:xfrm>
            <a:custGeom>
              <a:avLst/>
              <a:gdLst/>
              <a:ahLst/>
              <a:cxnLst/>
              <a:rect l="l" t="t" r="r" b="b"/>
              <a:pathLst>
                <a:path w="4704080" h="513079">
                  <a:moveTo>
                    <a:pt x="4703826" y="85471"/>
                  </a:moveTo>
                  <a:lnTo>
                    <a:pt x="4703826" y="427355"/>
                  </a:lnTo>
                  <a:lnTo>
                    <a:pt x="4697109" y="460624"/>
                  </a:lnTo>
                  <a:lnTo>
                    <a:pt x="4678792" y="487792"/>
                  </a:lnTo>
                  <a:lnTo>
                    <a:pt x="4651624" y="506109"/>
                  </a:lnTo>
                  <a:lnTo>
                    <a:pt x="4618355" y="512826"/>
                  </a:lnTo>
                  <a:lnTo>
                    <a:pt x="0" y="512826"/>
                  </a:lnTo>
                  <a:lnTo>
                    <a:pt x="0" y="0"/>
                  </a:lnTo>
                  <a:lnTo>
                    <a:pt x="4618355" y="0"/>
                  </a:lnTo>
                  <a:lnTo>
                    <a:pt x="4651624" y="6716"/>
                  </a:lnTo>
                  <a:lnTo>
                    <a:pt x="4678792" y="25033"/>
                  </a:lnTo>
                  <a:lnTo>
                    <a:pt x="4697109" y="52201"/>
                  </a:lnTo>
                  <a:lnTo>
                    <a:pt x="4703826" y="85471"/>
                  </a:lnTo>
                  <a:close/>
                </a:path>
              </a:pathLst>
            </a:custGeom>
            <a:ln w="25145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2340863" y="2933700"/>
              <a:ext cx="4679950" cy="462915"/>
            </a:xfrm>
            <a:custGeom>
              <a:avLst/>
              <a:gdLst/>
              <a:ahLst/>
              <a:cxnLst/>
              <a:rect l="l" t="t" r="r" b="b"/>
              <a:pathLst>
                <a:path w="4679950" h="462914">
                  <a:moveTo>
                    <a:pt x="4679442" y="0"/>
                  </a:moveTo>
                  <a:lnTo>
                    <a:pt x="0" y="0"/>
                  </a:lnTo>
                  <a:lnTo>
                    <a:pt x="0" y="462534"/>
                  </a:lnTo>
                  <a:lnTo>
                    <a:pt x="4679442" y="462534"/>
                  </a:lnTo>
                  <a:lnTo>
                    <a:pt x="4679442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 descr=""/>
          <p:cNvGrpSpPr/>
          <p:nvPr/>
        </p:nvGrpSpPr>
        <p:grpSpPr>
          <a:xfrm>
            <a:off x="2316479" y="3518153"/>
            <a:ext cx="4745355" cy="541020"/>
            <a:chOff x="2316479" y="3518153"/>
            <a:chExt cx="4745355" cy="541020"/>
          </a:xfrm>
        </p:grpSpPr>
        <p:pic>
          <p:nvPicPr>
            <p:cNvPr id="12" name="object 1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16479" y="3518153"/>
              <a:ext cx="4743449" cy="541019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2344292" y="3533014"/>
              <a:ext cx="4704715" cy="513080"/>
            </a:xfrm>
            <a:custGeom>
              <a:avLst/>
              <a:gdLst/>
              <a:ahLst/>
              <a:cxnLst/>
              <a:rect l="l" t="t" r="r" b="b"/>
              <a:pathLst>
                <a:path w="4704715" h="513079">
                  <a:moveTo>
                    <a:pt x="4619104" y="0"/>
                  </a:moveTo>
                  <a:lnTo>
                    <a:pt x="0" y="0"/>
                  </a:lnTo>
                  <a:lnTo>
                    <a:pt x="0" y="512902"/>
                  </a:lnTo>
                  <a:lnTo>
                    <a:pt x="4619104" y="512902"/>
                  </a:lnTo>
                  <a:lnTo>
                    <a:pt x="4652376" y="506185"/>
                  </a:lnTo>
                  <a:lnTo>
                    <a:pt x="4679548" y="487867"/>
                  </a:lnTo>
                  <a:lnTo>
                    <a:pt x="4697869" y="460695"/>
                  </a:lnTo>
                  <a:lnTo>
                    <a:pt x="4704588" y="427418"/>
                  </a:lnTo>
                  <a:lnTo>
                    <a:pt x="4704588" y="85483"/>
                  </a:lnTo>
                  <a:lnTo>
                    <a:pt x="4697869" y="52211"/>
                  </a:lnTo>
                  <a:lnTo>
                    <a:pt x="4679548" y="25039"/>
                  </a:lnTo>
                  <a:lnTo>
                    <a:pt x="4652376" y="6718"/>
                  </a:lnTo>
                  <a:lnTo>
                    <a:pt x="4619104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2344292" y="3533014"/>
              <a:ext cx="4704715" cy="513080"/>
            </a:xfrm>
            <a:custGeom>
              <a:avLst/>
              <a:gdLst/>
              <a:ahLst/>
              <a:cxnLst/>
              <a:rect l="l" t="t" r="r" b="b"/>
              <a:pathLst>
                <a:path w="4704715" h="513079">
                  <a:moveTo>
                    <a:pt x="4704588" y="85483"/>
                  </a:moveTo>
                  <a:lnTo>
                    <a:pt x="4704588" y="427418"/>
                  </a:lnTo>
                  <a:lnTo>
                    <a:pt x="4697869" y="460695"/>
                  </a:lnTo>
                  <a:lnTo>
                    <a:pt x="4679548" y="487867"/>
                  </a:lnTo>
                  <a:lnTo>
                    <a:pt x="4652376" y="506185"/>
                  </a:lnTo>
                  <a:lnTo>
                    <a:pt x="4619104" y="512902"/>
                  </a:lnTo>
                  <a:lnTo>
                    <a:pt x="0" y="512902"/>
                  </a:lnTo>
                  <a:lnTo>
                    <a:pt x="0" y="0"/>
                  </a:lnTo>
                  <a:lnTo>
                    <a:pt x="4619104" y="0"/>
                  </a:lnTo>
                  <a:lnTo>
                    <a:pt x="4652376" y="6718"/>
                  </a:lnTo>
                  <a:lnTo>
                    <a:pt x="4679548" y="25039"/>
                  </a:lnTo>
                  <a:lnTo>
                    <a:pt x="4697869" y="52211"/>
                  </a:lnTo>
                  <a:lnTo>
                    <a:pt x="4704588" y="85483"/>
                  </a:lnTo>
                  <a:close/>
                </a:path>
              </a:pathLst>
            </a:custGeom>
            <a:ln w="25145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2343911" y="3557777"/>
              <a:ext cx="4679950" cy="462915"/>
            </a:xfrm>
            <a:custGeom>
              <a:avLst/>
              <a:gdLst/>
              <a:ahLst/>
              <a:cxnLst/>
              <a:rect l="l" t="t" r="r" b="b"/>
              <a:pathLst>
                <a:path w="4679950" h="462914">
                  <a:moveTo>
                    <a:pt x="4679442" y="0"/>
                  </a:moveTo>
                  <a:lnTo>
                    <a:pt x="0" y="0"/>
                  </a:lnTo>
                  <a:lnTo>
                    <a:pt x="0" y="462534"/>
                  </a:lnTo>
                  <a:lnTo>
                    <a:pt x="4679442" y="462534"/>
                  </a:lnTo>
                  <a:lnTo>
                    <a:pt x="4679442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6" name="object 16" descr=""/>
          <p:cNvGrpSpPr/>
          <p:nvPr/>
        </p:nvGrpSpPr>
        <p:grpSpPr>
          <a:xfrm>
            <a:off x="2316479" y="4760214"/>
            <a:ext cx="4743450" cy="538480"/>
            <a:chOff x="2316479" y="4760214"/>
            <a:chExt cx="4743450" cy="538480"/>
          </a:xfrm>
        </p:grpSpPr>
        <p:pic>
          <p:nvPicPr>
            <p:cNvPr id="17" name="object 1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16479" y="4760976"/>
              <a:ext cx="4743449" cy="536447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2340482" y="4772787"/>
              <a:ext cx="4704080" cy="513080"/>
            </a:xfrm>
            <a:custGeom>
              <a:avLst/>
              <a:gdLst/>
              <a:ahLst/>
              <a:cxnLst/>
              <a:rect l="l" t="t" r="r" b="b"/>
              <a:pathLst>
                <a:path w="4704080" h="513079">
                  <a:moveTo>
                    <a:pt x="4618355" y="0"/>
                  </a:moveTo>
                  <a:lnTo>
                    <a:pt x="0" y="0"/>
                  </a:lnTo>
                  <a:lnTo>
                    <a:pt x="0" y="512825"/>
                  </a:lnTo>
                  <a:lnTo>
                    <a:pt x="4618355" y="512825"/>
                  </a:lnTo>
                  <a:lnTo>
                    <a:pt x="4651624" y="506109"/>
                  </a:lnTo>
                  <a:lnTo>
                    <a:pt x="4678792" y="487792"/>
                  </a:lnTo>
                  <a:lnTo>
                    <a:pt x="4697109" y="460624"/>
                  </a:lnTo>
                  <a:lnTo>
                    <a:pt x="4703826" y="427354"/>
                  </a:lnTo>
                  <a:lnTo>
                    <a:pt x="4703826" y="85470"/>
                  </a:lnTo>
                  <a:lnTo>
                    <a:pt x="4697109" y="52201"/>
                  </a:lnTo>
                  <a:lnTo>
                    <a:pt x="4678792" y="25033"/>
                  </a:lnTo>
                  <a:lnTo>
                    <a:pt x="4651624" y="6716"/>
                  </a:lnTo>
                  <a:lnTo>
                    <a:pt x="4618355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2340482" y="4772787"/>
              <a:ext cx="4704080" cy="513080"/>
            </a:xfrm>
            <a:custGeom>
              <a:avLst/>
              <a:gdLst/>
              <a:ahLst/>
              <a:cxnLst/>
              <a:rect l="l" t="t" r="r" b="b"/>
              <a:pathLst>
                <a:path w="4704080" h="513079">
                  <a:moveTo>
                    <a:pt x="4703826" y="85470"/>
                  </a:moveTo>
                  <a:lnTo>
                    <a:pt x="4703826" y="427354"/>
                  </a:lnTo>
                  <a:lnTo>
                    <a:pt x="4697109" y="460624"/>
                  </a:lnTo>
                  <a:lnTo>
                    <a:pt x="4678792" y="487792"/>
                  </a:lnTo>
                  <a:lnTo>
                    <a:pt x="4651624" y="506109"/>
                  </a:lnTo>
                  <a:lnTo>
                    <a:pt x="4618355" y="512825"/>
                  </a:lnTo>
                  <a:lnTo>
                    <a:pt x="0" y="512825"/>
                  </a:lnTo>
                  <a:lnTo>
                    <a:pt x="0" y="0"/>
                  </a:lnTo>
                  <a:lnTo>
                    <a:pt x="4618355" y="0"/>
                  </a:lnTo>
                  <a:lnTo>
                    <a:pt x="4651624" y="6716"/>
                  </a:lnTo>
                  <a:lnTo>
                    <a:pt x="4678792" y="25033"/>
                  </a:lnTo>
                  <a:lnTo>
                    <a:pt x="4697109" y="52201"/>
                  </a:lnTo>
                  <a:lnTo>
                    <a:pt x="4703826" y="85470"/>
                  </a:lnTo>
                  <a:close/>
                </a:path>
              </a:pathLst>
            </a:custGeom>
            <a:ln w="25145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2340101" y="4797552"/>
              <a:ext cx="4678680" cy="462915"/>
            </a:xfrm>
            <a:custGeom>
              <a:avLst/>
              <a:gdLst/>
              <a:ahLst/>
              <a:cxnLst/>
              <a:rect l="l" t="t" r="r" b="b"/>
              <a:pathLst>
                <a:path w="4678680" h="462914">
                  <a:moveTo>
                    <a:pt x="4678680" y="0"/>
                  </a:moveTo>
                  <a:lnTo>
                    <a:pt x="0" y="0"/>
                  </a:lnTo>
                  <a:lnTo>
                    <a:pt x="0" y="462534"/>
                  </a:lnTo>
                  <a:lnTo>
                    <a:pt x="4678680" y="462534"/>
                  </a:lnTo>
                  <a:lnTo>
                    <a:pt x="4678680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1" name="object 21" descr=""/>
          <p:cNvGrpSpPr/>
          <p:nvPr/>
        </p:nvGrpSpPr>
        <p:grpSpPr>
          <a:xfrm>
            <a:off x="2316479" y="5383529"/>
            <a:ext cx="4743450" cy="539115"/>
            <a:chOff x="2316479" y="5383529"/>
            <a:chExt cx="4743450" cy="539115"/>
          </a:xfrm>
        </p:grpSpPr>
        <p:pic>
          <p:nvPicPr>
            <p:cNvPr id="22" name="object 2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16479" y="5383529"/>
              <a:ext cx="4743449" cy="536447"/>
            </a:xfrm>
            <a:prstGeom prst="rect">
              <a:avLst/>
            </a:prstGeom>
          </p:spPr>
        </p:pic>
        <p:sp>
          <p:nvSpPr>
            <p:cNvPr id="23" name="object 23" descr=""/>
            <p:cNvSpPr/>
            <p:nvPr/>
          </p:nvSpPr>
          <p:spPr>
            <a:xfrm>
              <a:off x="2340482" y="5396864"/>
              <a:ext cx="4704080" cy="513080"/>
            </a:xfrm>
            <a:custGeom>
              <a:avLst/>
              <a:gdLst/>
              <a:ahLst/>
              <a:cxnLst/>
              <a:rect l="l" t="t" r="r" b="b"/>
              <a:pathLst>
                <a:path w="4704080" h="513079">
                  <a:moveTo>
                    <a:pt x="4618355" y="0"/>
                  </a:moveTo>
                  <a:lnTo>
                    <a:pt x="0" y="0"/>
                  </a:lnTo>
                  <a:lnTo>
                    <a:pt x="0" y="512826"/>
                  </a:lnTo>
                  <a:lnTo>
                    <a:pt x="4618355" y="512826"/>
                  </a:lnTo>
                  <a:lnTo>
                    <a:pt x="4651624" y="506109"/>
                  </a:lnTo>
                  <a:lnTo>
                    <a:pt x="4678792" y="487792"/>
                  </a:lnTo>
                  <a:lnTo>
                    <a:pt x="4697109" y="460624"/>
                  </a:lnTo>
                  <a:lnTo>
                    <a:pt x="4703826" y="427355"/>
                  </a:lnTo>
                  <a:lnTo>
                    <a:pt x="4703826" y="85471"/>
                  </a:lnTo>
                  <a:lnTo>
                    <a:pt x="4697109" y="52201"/>
                  </a:lnTo>
                  <a:lnTo>
                    <a:pt x="4678792" y="25033"/>
                  </a:lnTo>
                  <a:lnTo>
                    <a:pt x="4651624" y="6716"/>
                  </a:lnTo>
                  <a:lnTo>
                    <a:pt x="4618355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2340482" y="5396864"/>
              <a:ext cx="4704080" cy="513080"/>
            </a:xfrm>
            <a:custGeom>
              <a:avLst/>
              <a:gdLst/>
              <a:ahLst/>
              <a:cxnLst/>
              <a:rect l="l" t="t" r="r" b="b"/>
              <a:pathLst>
                <a:path w="4704080" h="513079">
                  <a:moveTo>
                    <a:pt x="4703826" y="85471"/>
                  </a:moveTo>
                  <a:lnTo>
                    <a:pt x="4703826" y="427355"/>
                  </a:lnTo>
                  <a:lnTo>
                    <a:pt x="4697109" y="460624"/>
                  </a:lnTo>
                  <a:lnTo>
                    <a:pt x="4678792" y="487792"/>
                  </a:lnTo>
                  <a:lnTo>
                    <a:pt x="4651624" y="506109"/>
                  </a:lnTo>
                  <a:lnTo>
                    <a:pt x="4618355" y="512826"/>
                  </a:lnTo>
                  <a:lnTo>
                    <a:pt x="0" y="512826"/>
                  </a:lnTo>
                  <a:lnTo>
                    <a:pt x="0" y="0"/>
                  </a:lnTo>
                  <a:lnTo>
                    <a:pt x="4618355" y="0"/>
                  </a:lnTo>
                  <a:lnTo>
                    <a:pt x="4651624" y="6716"/>
                  </a:lnTo>
                  <a:lnTo>
                    <a:pt x="4678792" y="25033"/>
                  </a:lnTo>
                  <a:lnTo>
                    <a:pt x="4697109" y="52201"/>
                  </a:lnTo>
                  <a:lnTo>
                    <a:pt x="4703826" y="85471"/>
                  </a:lnTo>
                  <a:close/>
                </a:path>
              </a:pathLst>
            </a:custGeom>
            <a:ln w="25145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2340101" y="5421629"/>
              <a:ext cx="4678680" cy="462915"/>
            </a:xfrm>
            <a:custGeom>
              <a:avLst/>
              <a:gdLst/>
              <a:ahLst/>
              <a:cxnLst/>
              <a:rect l="l" t="t" r="r" b="b"/>
              <a:pathLst>
                <a:path w="4678680" h="462914">
                  <a:moveTo>
                    <a:pt x="4678680" y="0"/>
                  </a:moveTo>
                  <a:lnTo>
                    <a:pt x="0" y="0"/>
                  </a:lnTo>
                  <a:lnTo>
                    <a:pt x="0" y="462534"/>
                  </a:lnTo>
                  <a:lnTo>
                    <a:pt x="4678680" y="462534"/>
                  </a:lnTo>
                  <a:lnTo>
                    <a:pt x="4678680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6" name="object 26" descr=""/>
          <p:cNvGrpSpPr/>
          <p:nvPr/>
        </p:nvGrpSpPr>
        <p:grpSpPr>
          <a:xfrm>
            <a:off x="2316479" y="4143757"/>
            <a:ext cx="4745355" cy="538480"/>
            <a:chOff x="2316479" y="4143757"/>
            <a:chExt cx="4745355" cy="538480"/>
          </a:xfrm>
        </p:grpSpPr>
        <p:pic>
          <p:nvPicPr>
            <p:cNvPr id="27" name="object 27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16479" y="4145279"/>
              <a:ext cx="4743449" cy="536447"/>
            </a:xfrm>
            <a:prstGeom prst="rect">
              <a:avLst/>
            </a:prstGeom>
          </p:spPr>
        </p:pic>
        <p:sp>
          <p:nvSpPr>
            <p:cNvPr id="28" name="object 28" descr=""/>
            <p:cNvSpPr/>
            <p:nvPr/>
          </p:nvSpPr>
          <p:spPr>
            <a:xfrm>
              <a:off x="2344292" y="4156330"/>
              <a:ext cx="4704715" cy="513080"/>
            </a:xfrm>
            <a:custGeom>
              <a:avLst/>
              <a:gdLst/>
              <a:ahLst/>
              <a:cxnLst/>
              <a:rect l="l" t="t" r="r" b="b"/>
              <a:pathLst>
                <a:path w="4704715" h="513079">
                  <a:moveTo>
                    <a:pt x="4619104" y="0"/>
                  </a:moveTo>
                  <a:lnTo>
                    <a:pt x="0" y="0"/>
                  </a:lnTo>
                  <a:lnTo>
                    <a:pt x="0" y="512902"/>
                  </a:lnTo>
                  <a:lnTo>
                    <a:pt x="4619104" y="512902"/>
                  </a:lnTo>
                  <a:lnTo>
                    <a:pt x="4652376" y="506185"/>
                  </a:lnTo>
                  <a:lnTo>
                    <a:pt x="4679548" y="487867"/>
                  </a:lnTo>
                  <a:lnTo>
                    <a:pt x="4697869" y="460695"/>
                  </a:lnTo>
                  <a:lnTo>
                    <a:pt x="4704588" y="427418"/>
                  </a:lnTo>
                  <a:lnTo>
                    <a:pt x="4704588" y="85483"/>
                  </a:lnTo>
                  <a:lnTo>
                    <a:pt x="4697869" y="52211"/>
                  </a:lnTo>
                  <a:lnTo>
                    <a:pt x="4679548" y="25039"/>
                  </a:lnTo>
                  <a:lnTo>
                    <a:pt x="4652376" y="6718"/>
                  </a:lnTo>
                  <a:lnTo>
                    <a:pt x="4619104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2344292" y="4156330"/>
              <a:ext cx="4704715" cy="513080"/>
            </a:xfrm>
            <a:custGeom>
              <a:avLst/>
              <a:gdLst/>
              <a:ahLst/>
              <a:cxnLst/>
              <a:rect l="l" t="t" r="r" b="b"/>
              <a:pathLst>
                <a:path w="4704715" h="513079">
                  <a:moveTo>
                    <a:pt x="4704588" y="85483"/>
                  </a:moveTo>
                  <a:lnTo>
                    <a:pt x="4704588" y="427418"/>
                  </a:lnTo>
                  <a:lnTo>
                    <a:pt x="4697869" y="460695"/>
                  </a:lnTo>
                  <a:lnTo>
                    <a:pt x="4679548" y="487867"/>
                  </a:lnTo>
                  <a:lnTo>
                    <a:pt x="4652376" y="506185"/>
                  </a:lnTo>
                  <a:lnTo>
                    <a:pt x="4619104" y="512902"/>
                  </a:lnTo>
                  <a:lnTo>
                    <a:pt x="0" y="512902"/>
                  </a:lnTo>
                  <a:lnTo>
                    <a:pt x="0" y="0"/>
                  </a:lnTo>
                  <a:lnTo>
                    <a:pt x="4619104" y="0"/>
                  </a:lnTo>
                  <a:lnTo>
                    <a:pt x="4652376" y="6718"/>
                  </a:lnTo>
                  <a:lnTo>
                    <a:pt x="4679548" y="25039"/>
                  </a:lnTo>
                  <a:lnTo>
                    <a:pt x="4697869" y="52211"/>
                  </a:lnTo>
                  <a:lnTo>
                    <a:pt x="4704588" y="85483"/>
                  </a:lnTo>
                  <a:close/>
                </a:path>
              </a:pathLst>
            </a:custGeom>
            <a:ln w="25145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2343911" y="4180331"/>
              <a:ext cx="4679950" cy="463550"/>
            </a:xfrm>
            <a:custGeom>
              <a:avLst/>
              <a:gdLst/>
              <a:ahLst/>
              <a:cxnLst/>
              <a:rect l="l" t="t" r="r" b="b"/>
              <a:pathLst>
                <a:path w="4679950" h="463550">
                  <a:moveTo>
                    <a:pt x="4679442" y="0"/>
                  </a:moveTo>
                  <a:lnTo>
                    <a:pt x="0" y="0"/>
                  </a:lnTo>
                  <a:lnTo>
                    <a:pt x="0" y="463296"/>
                  </a:lnTo>
                  <a:lnTo>
                    <a:pt x="4679442" y="463296"/>
                  </a:lnTo>
                  <a:lnTo>
                    <a:pt x="4679442" y="0"/>
                  </a:lnTo>
                  <a:close/>
                </a:path>
              </a:pathLst>
            </a:custGeom>
            <a:solidFill>
              <a:srgbClr val="8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 descr=""/>
          <p:cNvSpPr txBox="1"/>
          <p:nvPr/>
        </p:nvSpPr>
        <p:spPr>
          <a:xfrm>
            <a:off x="2353055" y="2261873"/>
            <a:ext cx="4671060" cy="3507740"/>
          </a:xfrm>
          <a:prstGeom prst="rect">
            <a:avLst/>
          </a:prstGeom>
        </p:spPr>
        <p:txBody>
          <a:bodyPr wrap="square" lIns="0" tIns="40005" rIns="0" bIns="0" rtlCol="0" vert="horz">
            <a:spAutoFit/>
          </a:bodyPr>
          <a:lstStyle/>
          <a:p>
            <a:pPr marL="85725" marR="92710">
              <a:lnSpc>
                <a:spcPts val="1730"/>
              </a:lnSpc>
              <a:spcBef>
                <a:spcPts val="315"/>
              </a:spcBef>
            </a:pP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Expositions,</a:t>
            </a:r>
            <a:r>
              <a:rPr dirty="0" sz="160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Programmes,</a:t>
            </a:r>
            <a:r>
              <a:rPr dirty="0" sz="16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Services</a:t>
            </a:r>
            <a:r>
              <a:rPr dirty="0" sz="1600" spc="-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Éducatifs, Publications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90"/>
              </a:spcBef>
            </a:pPr>
            <a:endParaRPr sz="1600">
              <a:latin typeface="Arial"/>
              <a:cs typeface="Arial"/>
            </a:endParaRPr>
          </a:p>
          <a:p>
            <a:pPr marL="86995">
              <a:lnSpc>
                <a:spcPct val="100000"/>
              </a:lnSpc>
            </a:pP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Centre</a:t>
            </a:r>
            <a:r>
              <a:rPr dirty="0" sz="16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6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Documentation</a:t>
            </a:r>
            <a:r>
              <a:rPr dirty="0" sz="16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dirty="0" sz="16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d’Information</a:t>
            </a:r>
            <a:endParaRPr sz="1600">
              <a:latin typeface="Arial"/>
              <a:cs typeface="Arial"/>
            </a:endParaRPr>
          </a:p>
          <a:p>
            <a:pPr marL="85725" marR="958850" indent="3810">
              <a:lnSpc>
                <a:spcPct val="254199"/>
              </a:lnSpc>
              <a:spcBef>
                <a:spcPts val="35"/>
              </a:spcBef>
            </a:pP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Réseau</a:t>
            </a:r>
            <a:r>
              <a:rPr dirty="0" sz="16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des</a:t>
            </a:r>
            <a:r>
              <a:rPr dirty="0" sz="16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Espaces</a:t>
            </a:r>
            <a:r>
              <a:rPr dirty="0" sz="16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6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Mémoire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Répertoire</a:t>
            </a:r>
            <a:r>
              <a:rPr dirty="0" sz="16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16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Symbologie</a:t>
            </a:r>
            <a:r>
              <a:rPr dirty="0" sz="16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Franquiste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Relations</a:t>
            </a:r>
            <a:r>
              <a:rPr dirty="0" sz="16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Internationales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55"/>
              </a:spcBef>
            </a:pPr>
            <a:endParaRPr sz="1600">
              <a:latin typeface="Arial"/>
              <a:cs typeface="Arial"/>
            </a:endParaRPr>
          </a:p>
          <a:p>
            <a:pPr marL="85725">
              <a:lnSpc>
                <a:spcPct val="100000"/>
              </a:lnSpc>
            </a:pP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Aides</a:t>
            </a:r>
            <a:r>
              <a:rPr dirty="0" sz="16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 subventions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 thruBlk="0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ntahbaub</dc:creator>
  <dc:title>Présentation PowerPoint</dc:title>
  <dcterms:created xsi:type="dcterms:W3CDTF">2024-05-06T07:10:52Z</dcterms:created>
  <dcterms:modified xsi:type="dcterms:W3CDTF">2024-05-06T07:10:52Z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2024-04-26T00:00:00Z</vt:filetime>
  </property>
  <property fmtid="{D5CDD505-2E9C-101B-9397-08002B2CF9AE}" pid="3" name="Creator">
    <vt:lpwstr>Acrobat PDFMaker 11 para PowerPoint</vt:lpwstr>
  </property>
  <property fmtid="{D5CDD505-2E9C-101B-9397-08002B2CF9AE}" pid="4" name="LastSaved">
    <vt:filetime>2024-05-06T00:00:00Z</vt:filetime>
  </property>
  <property fmtid="{D5CDD505-2E9C-101B-9397-08002B2CF9AE}" pid="5" name="Producer">
    <vt:lpwstr>Adobe PDF Library 11.0</vt:lpwstr>
  </property>
</Properties>
</file>